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73" r:id="rId3"/>
    <p:sldId id="283" r:id="rId4"/>
    <p:sldId id="752" r:id="rId5"/>
    <p:sldId id="781" r:id="rId6"/>
    <p:sldId id="257" r:id="rId7"/>
    <p:sldId id="777" r:id="rId8"/>
    <p:sldId id="261" r:id="rId9"/>
    <p:sldId id="761" r:id="rId10"/>
    <p:sldId id="757" r:id="rId11"/>
    <p:sldId id="769" r:id="rId12"/>
    <p:sldId id="760" r:id="rId13"/>
    <p:sldId id="759" r:id="rId14"/>
    <p:sldId id="778" r:id="rId15"/>
    <p:sldId id="263" r:id="rId16"/>
    <p:sldId id="756" r:id="rId17"/>
    <p:sldId id="762" r:id="rId18"/>
    <p:sldId id="779" r:id="rId19"/>
    <p:sldId id="763" r:id="rId20"/>
    <p:sldId id="764" r:id="rId21"/>
    <p:sldId id="780" r:id="rId22"/>
    <p:sldId id="765" r:id="rId23"/>
    <p:sldId id="768" r:id="rId24"/>
    <p:sldId id="766" r:id="rId25"/>
    <p:sldId id="767" r:id="rId26"/>
    <p:sldId id="771" r:id="rId27"/>
    <p:sldId id="772" r:id="rId28"/>
    <p:sldId id="773" r:id="rId29"/>
    <p:sldId id="774" r:id="rId30"/>
    <p:sldId id="775" r:id="rId31"/>
    <p:sldId id="776" r:id="rId32"/>
    <p:sldId id="783" r:id="rId33"/>
    <p:sldId id="787" r:id="rId34"/>
    <p:sldId id="754" r:id="rId35"/>
    <p:sldId id="784" r:id="rId3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9EFB"/>
    <a:srgbClr val="3281FF"/>
    <a:srgbClr val="096BFD"/>
    <a:srgbClr val="D0E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129"/>
    <p:restoredTop sz="96860"/>
  </p:normalViewPr>
  <p:slideViewPr>
    <p:cSldViewPr snapToGrid="0" snapToObjects="1">
      <p:cViewPr>
        <p:scale>
          <a:sx n="116" d="100"/>
          <a:sy n="116" d="100"/>
        </p:scale>
        <p:origin x="144" y="8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5T09:19:14.26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22,'73'0,"-7"0,-41 0,7 0,-16 0,6 0,-9 0,0 0,8 0,-7 0,7 6,-9-5,6 5,-4-6,14 0,-3 0,0 0,8 0,-18 0,8 0,0 0,-8 0,17 0,-17 0,18 0,-18 0,8 0,-10 0,-1 0,11 0,-8 0,7 0,-10 0,5 0,-3 0,4 0,0 0,-5 0,5 0,0 0,-5 0,5 0,0 0,-4 0,4 0,1 0,-6 0,5 0,-2 0,-2 0,7 0,-9 0,7 0,-2 0,-1 0,4 0,-9 0,7 0,-3 0,0 0,5 0,-9 0,4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70F96-81C1-AE4B-82DF-28E4090F7F32}" type="datetimeFigureOut">
              <a:rPr kumimoji="1" lang="ja-JP" altLang="en-US" smtClean="0"/>
              <a:t>2024/3/11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D81A70-B0E6-A348-BD57-8AB5850C8C4A}" type="slidenum">
              <a:rPr kumimoji="1" lang="ja-JP" altLang="en-US" smtClean="0"/>
              <a:t>‹#›</a:t>
            </a:fld>
            <a:endParaRPr kumimoji="1" lang="ja-JP" altLang="en-US"/>
          </a:p>
        </p:txBody>
      </p:sp>
    </p:spTree>
    <p:extLst>
      <p:ext uri="{BB962C8B-B14F-4D97-AF65-F5344CB8AC3E}">
        <p14:creationId xmlns:p14="http://schemas.microsoft.com/office/powerpoint/2010/main" val="115887460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082798C9-C5B0-1B41-8FF9-AE02C7163023}" type="slidenum">
              <a:rPr kumimoji="1" lang="ja-JP" altLang="en-US" smtClean="0"/>
              <a:t>2</a:t>
            </a:fld>
            <a:endParaRPr kumimoji="1" lang="ja-JP" altLang="en-US"/>
          </a:p>
        </p:txBody>
      </p:sp>
    </p:spTree>
    <p:extLst>
      <p:ext uri="{BB962C8B-B14F-4D97-AF65-F5344CB8AC3E}">
        <p14:creationId xmlns:p14="http://schemas.microsoft.com/office/powerpoint/2010/main" val="1310619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082798C9-C5B0-1B41-8FF9-AE02C7163023}" type="slidenum">
              <a:rPr kumimoji="1" lang="ja-JP" altLang="en-US" smtClean="0"/>
              <a:t>3</a:t>
            </a:fld>
            <a:endParaRPr kumimoji="1" lang="ja-JP" altLang="en-US"/>
          </a:p>
        </p:txBody>
      </p:sp>
    </p:spTree>
    <p:extLst>
      <p:ext uri="{BB962C8B-B14F-4D97-AF65-F5344CB8AC3E}">
        <p14:creationId xmlns:p14="http://schemas.microsoft.com/office/powerpoint/2010/main" val="389849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19F451B-97F4-E44A-B069-07F0709E624C}" type="slidenum">
              <a:rPr kumimoji="1" lang="ja-JP" altLang="en-US" smtClean="0"/>
              <a:t>4</a:t>
            </a:fld>
            <a:endParaRPr kumimoji="1" lang="ja-JP" altLang="en-US"/>
          </a:p>
        </p:txBody>
      </p:sp>
    </p:spTree>
    <p:extLst>
      <p:ext uri="{BB962C8B-B14F-4D97-AF65-F5344CB8AC3E}">
        <p14:creationId xmlns:p14="http://schemas.microsoft.com/office/powerpoint/2010/main" val="1221022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GUI</a:t>
            </a:r>
            <a:r>
              <a:rPr kumimoji="1" lang="ja-JP" altLang="en-US"/>
              <a:t>ではまずはじめにシミュレーションに必要な計算メッシュの作成を行います。</a:t>
            </a:r>
            <a:endParaRPr kumimoji="1" lang="en-US" altLang="ja-JP" dirty="0"/>
          </a:p>
          <a:p>
            <a:r>
              <a:rPr kumimoji="1" lang="ja-JP" altLang="en-US"/>
              <a:t>これには各要素の中心点となる母点データをまず用意し、ボロノイ分割を行い②次元の平面グリッドを作成します。これを鉛直方向に積み重ね、標高データをもとに上部の要素を削って地形をつくります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この中でも母点データの作成は少し大変ということで、</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この母点データ作成支援ツールを作成しました。</a:t>
            </a:r>
            <a:endParaRPr kumimoji="1" lang="en-US" altLang="ja-JP" dirty="0"/>
          </a:p>
        </p:txBody>
      </p:sp>
      <p:sp>
        <p:nvSpPr>
          <p:cNvPr id="4" name="スライド番号プレースホルダー 3"/>
          <p:cNvSpPr>
            <a:spLocks noGrp="1"/>
          </p:cNvSpPr>
          <p:nvPr>
            <p:ph type="sldNum" sz="quarter" idx="5"/>
          </p:nvPr>
        </p:nvSpPr>
        <p:spPr/>
        <p:txBody>
          <a:bodyPr/>
          <a:lstStyle/>
          <a:p>
            <a:fld id="{082798C9-C5B0-1B41-8FF9-AE02C7163023}" type="slidenum">
              <a:rPr kumimoji="1" lang="ja-JP" altLang="en-US" smtClean="0"/>
              <a:t>8</a:t>
            </a:fld>
            <a:endParaRPr kumimoji="1" lang="ja-JP" altLang="en-US"/>
          </a:p>
        </p:txBody>
      </p:sp>
    </p:spTree>
    <p:extLst>
      <p:ext uri="{BB962C8B-B14F-4D97-AF65-F5344CB8AC3E}">
        <p14:creationId xmlns:p14="http://schemas.microsoft.com/office/powerpoint/2010/main" val="158946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082798C9-C5B0-1B41-8FF9-AE02C7163023}" type="slidenum">
              <a:rPr kumimoji="1" lang="ja-JP" altLang="en-US" smtClean="0"/>
              <a:t>15</a:t>
            </a:fld>
            <a:endParaRPr kumimoji="1" lang="ja-JP" altLang="en-US"/>
          </a:p>
        </p:txBody>
      </p:sp>
    </p:spTree>
    <p:extLst>
      <p:ext uri="{BB962C8B-B14F-4D97-AF65-F5344CB8AC3E}">
        <p14:creationId xmlns:p14="http://schemas.microsoft.com/office/powerpoint/2010/main" val="747506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19F451B-97F4-E44A-B069-07F0709E624C}" type="slidenum">
              <a:rPr kumimoji="1" lang="ja-JP" altLang="en-US" smtClean="0"/>
              <a:t>34</a:t>
            </a:fld>
            <a:endParaRPr kumimoji="1" lang="ja-JP" altLang="en-US"/>
          </a:p>
        </p:txBody>
      </p:sp>
    </p:spTree>
    <p:extLst>
      <p:ext uri="{BB962C8B-B14F-4D97-AF65-F5344CB8AC3E}">
        <p14:creationId xmlns:p14="http://schemas.microsoft.com/office/powerpoint/2010/main" val="2605600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48D4AA-FED5-D041-9D14-0C481218F54C}"/>
              </a:ext>
            </a:extLst>
          </p:cNvPr>
          <p:cNvSpPr>
            <a:spLocks noGrp="1"/>
          </p:cNvSpPr>
          <p:nvPr>
            <p:ph type="ctrTitle"/>
          </p:nvPr>
        </p:nvSpPr>
        <p:spPr>
          <a:xfrm>
            <a:off x="1524000" y="1122363"/>
            <a:ext cx="9144000" cy="2387600"/>
          </a:xfrm>
        </p:spPr>
        <p:txBody>
          <a:bodyPr anchor="b"/>
          <a:lstStyle>
            <a:lvl1pPr algn="ctr">
              <a:defRPr sz="6000" baseline="0">
                <a:latin typeface="Helvetica Neue Medium" panose="02000503000000020004" pitchFamily="2" charset="0"/>
              </a:defRPr>
            </a:lvl1pPr>
          </a:lstStyle>
          <a:p>
            <a:r>
              <a:rPr kumimoji="1" lang="ja-JP" altLang="en-US"/>
              <a:t>マスター タイトルの書式設定</a:t>
            </a:r>
          </a:p>
        </p:txBody>
      </p:sp>
      <p:sp>
        <p:nvSpPr>
          <p:cNvPr id="3" name="字幕 2">
            <a:extLst>
              <a:ext uri="{FF2B5EF4-FFF2-40B4-BE49-F238E27FC236}">
                <a16:creationId xmlns:a16="http://schemas.microsoft.com/office/drawing/2014/main" id="{8372CA3F-6E57-5849-8592-EA76561005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E6EDB45-84D5-0C41-8FE3-11CE47C2713C}"/>
              </a:ext>
            </a:extLst>
          </p:cNvPr>
          <p:cNvSpPr>
            <a:spLocks noGrp="1"/>
          </p:cNvSpPr>
          <p:nvPr>
            <p:ph type="dt" sz="half" idx="10"/>
          </p:nvPr>
        </p:nvSpPr>
        <p:spPr/>
        <p:txBody>
          <a:bodyPr/>
          <a:lstStyle/>
          <a:p>
            <a:fld id="{4AEEF110-CA85-624B-97E1-11600C000B99}" type="datetimeFigureOut">
              <a:rPr kumimoji="1" lang="ja-JP" altLang="en-US" smtClean="0"/>
              <a:t>2024/3/11</a:t>
            </a:fld>
            <a:endParaRPr kumimoji="1" lang="ja-JP" altLang="en-US"/>
          </a:p>
        </p:txBody>
      </p:sp>
      <p:sp>
        <p:nvSpPr>
          <p:cNvPr id="5" name="フッター プレースホルダー 4">
            <a:extLst>
              <a:ext uri="{FF2B5EF4-FFF2-40B4-BE49-F238E27FC236}">
                <a16:creationId xmlns:a16="http://schemas.microsoft.com/office/drawing/2014/main" id="{FE08C7DA-D748-5648-987F-BC90BE74376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8F8DAEB-A2D4-3C4D-9825-C929C7F2879D}"/>
              </a:ext>
            </a:extLst>
          </p:cNvPr>
          <p:cNvSpPr>
            <a:spLocks noGrp="1"/>
          </p:cNvSpPr>
          <p:nvPr>
            <p:ph type="sldNum" sz="quarter" idx="12"/>
          </p:nvPr>
        </p:nvSpPr>
        <p:spPr/>
        <p:txBody>
          <a:bodyPr/>
          <a:lstStyle/>
          <a:p>
            <a:fld id="{F7CD7253-596D-C34F-9FE3-E375B034380E}" type="slidenum">
              <a:rPr kumimoji="1" lang="ja-JP" altLang="en-US" smtClean="0"/>
              <a:t>‹#›</a:t>
            </a:fld>
            <a:endParaRPr kumimoji="1" lang="ja-JP" altLang="en-US"/>
          </a:p>
        </p:txBody>
      </p:sp>
    </p:spTree>
    <p:extLst>
      <p:ext uri="{BB962C8B-B14F-4D97-AF65-F5344CB8AC3E}">
        <p14:creationId xmlns:p14="http://schemas.microsoft.com/office/powerpoint/2010/main" val="4274358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580FAD-01E2-2848-A87C-2A944E6DE9C5}"/>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B0752AF-B7ED-F241-BD30-3195198A6EB7}"/>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2A8DC65-6308-4B4D-813D-2EDEC795940E}"/>
              </a:ext>
            </a:extLst>
          </p:cNvPr>
          <p:cNvSpPr>
            <a:spLocks noGrp="1"/>
          </p:cNvSpPr>
          <p:nvPr>
            <p:ph type="dt" sz="half" idx="10"/>
          </p:nvPr>
        </p:nvSpPr>
        <p:spPr/>
        <p:txBody>
          <a:bodyPr/>
          <a:lstStyle/>
          <a:p>
            <a:fld id="{4AEEF110-CA85-624B-97E1-11600C000B99}" type="datetimeFigureOut">
              <a:rPr kumimoji="1" lang="ja-JP" altLang="en-US" smtClean="0"/>
              <a:t>2024/3/11</a:t>
            </a:fld>
            <a:endParaRPr kumimoji="1" lang="ja-JP" altLang="en-US"/>
          </a:p>
        </p:txBody>
      </p:sp>
      <p:sp>
        <p:nvSpPr>
          <p:cNvPr id="5" name="フッター プレースホルダー 4">
            <a:extLst>
              <a:ext uri="{FF2B5EF4-FFF2-40B4-BE49-F238E27FC236}">
                <a16:creationId xmlns:a16="http://schemas.microsoft.com/office/drawing/2014/main" id="{A41722B6-3528-7B45-8ADF-51357847F50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3363AFA-A831-584D-8496-29431F07E37B}"/>
              </a:ext>
            </a:extLst>
          </p:cNvPr>
          <p:cNvSpPr>
            <a:spLocks noGrp="1"/>
          </p:cNvSpPr>
          <p:nvPr>
            <p:ph type="sldNum" sz="quarter" idx="12"/>
          </p:nvPr>
        </p:nvSpPr>
        <p:spPr/>
        <p:txBody>
          <a:bodyPr/>
          <a:lstStyle/>
          <a:p>
            <a:fld id="{F7CD7253-596D-C34F-9FE3-E375B034380E}" type="slidenum">
              <a:rPr kumimoji="1" lang="ja-JP" altLang="en-US" smtClean="0"/>
              <a:t>‹#›</a:t>
            </a:fld>
            <a:endParaRPr kumimoji="1" lang="ja-JP" altLang="en-US"/>
          </a:p>
        </p:txBody>
      </p:sp>
    </p:spTree>
    <p:extLst>
      <p:ext uri="{BB962C8B-B14F-4D97-AF65-F5344CB8AC3E}">
        <p14:creationId xmlns:p14="http://schemas.microsoft.com/office/powerpoint/2010/main" val="1385566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700D1BCB-308D-6449-B65B-4D5078FDE85B}"/>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29E590F-A647-5649-A797-CFF279B76179}"/>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C7A0D02-2BB3-8D45-A75E-80C414EEB785}"/>
              </a:ext>
            </a:extLst>
          </p:cNvPr>
          <p:cNvSpPr>
            <a:spLocks noGrp="1"/>
          </p:cNvSpPr>
          <p:nvPr>
            <p:ph type="dt" sz="half" idx="10"/>
          </p:nvPr>
        </p:nvSpPr>
        <p:spPr/>
        <p:txBody>
          <a:bodyPr/>
          <a:lstStyle/>
          <a:p>
            <a:fld id="{4AEEF110-CA85-624B-97E1-11600C000B99}" type="datetimeFigureOut">
              <a:rPr kumimoji="1" lang="ja-JP" altLang="en-US" smtClean="0"/>
              <a:t>2024/3/11</a:t>
            </a:fld>
            <a:endParaRPr kumimoji="1" lang="ja-JP" altLang="en-US"/>
          </a:p>
        </p:txBody>
      </p:sp>
      <p:sp>
        <p:nvSpPr>
          <p:cNvPr id="5" name="フッター プレースホルダー 4">
            <a:extLst>
              <a:ext uri="{FF2B5EF4-FFF2-40B4-BE49-F238E27FC236}">
                <a16:creationId xmlns:a16="http://schemas.microsoft.com/office/drawing/2014/main" id="{EF74BFC1-8A54-DC43-9F26-AFA5EB50A38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9E82195-7D8C-8C47-8AE5-A1E8062408E4}"/>
              </a:ext>
            </a:extLst>
          </p:cNvPr>
          <p:cNvSpPr>
            <a:spLocks noGrp="1"/>
          </p:cNvSpPr>
          <p:nvPr>
            <p:ph type="sldNum" sz="quarter" idx="12"/>
          </p:nvPr>
        </p:nvSpPr>
        <p:spPr/>
        <p:txBody>
          <a:bodyPr/>
          <a:lstStyle/>
          <a:p>
            <a:fld id="{F7CD7253-596D-C34F-9FE3-E375B034380E}" type="slidenum">
              <a:rPr kumimoji="1" lang="ja-JP" altLang="en-US" smtClean="0"/>
              <a:t>‹#›</a:t>
            </a:fld>
            <a:endParaRPr kumimoji="1" lang="ja-JP" altLang="en-US"/>
          </a:p>
        </p:txBody>
      </p:sp>
    </p:spTree>
    <p:extLst>
      <p:ext uri="{BB962C8B-B14F-4D97-AF65-F5344CB8AC3E}">
        <p14:creationId xmlns:p14="http://schemas.microsoft.com/office/powerpoint/2010/main" val="387533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B320F1-9E22-8B44-B806-8E108C1AD039}"/>
              </a:ext>
            </a:extLst>
          </p:cNvPr>
          <p:cNvSpPr>
            <a:spLocks noGrp="1"/>
          </p:cNvSpPr>
          <p:nvPr>
            <p:ph type="title"/>
          </p:nvPr>
        </p:nvSpPr>
        <p:spPr>
          <a:xfrm>
            <a:off x="838200" y="365125"/>
            <a:ext cx="10515600" cy="597401"/>
          </a:xfrm>
        </p:spPr>
        <p:txBody>
          <a:bodyPr>
            <a:noAutofit/>
          </a:bodyPr>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42CB782-A6F8-6944-AFD3-C44FDEA1CCA8}"/>
              </a:ext>
            </a:extLst>
          </p:cNvPr>
          <p:cNvSpPr>
            <a:spLocks noGrp="1"/>
          </p:cNvSpPr>
          <p:nvPr>
            <p:ph idx="1"/>
          </p:nvPr>
        </p:nvSpPr>
        <p:spPr>
          <a:xfrm>
            <a:off x="838200" y="1118937"/>
            <a:ext cx="10515600" cy="5058026"/>
          </a:xfrm>
        </p:spPr>
        <p:txBody>
          <a:bodyPr>
            <a:normAutofit/>
          </a:bodyPr>
          <a:lstStyle>
            <a:lvl1pPr>
              <a:defRPr sz="2200"/>
            </a:lvl1pPr>
            <a:lvl2pPr>
              <a:defRPr sz="2000"/>
            </a:lvl2pPr>
            <a:lvl3pPr>
              <a:defRPr sz="2000"/>
            </a:lvl3pPr>
            <a:lvl4pPr marL="792000">
              <a:defRPr sz="2000"/>
            </a:lvl4pPr>
            <a:lvl5pPr marL="792000">
              <a:defRPr sz="2000"/>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7FF3D64-4D36-CC4F-A981-4B85C2C56326}"/>
              </a:ext>
            </a:extLst>
          </p:cNvPr>
          <p:cNvSpPr>
            <a:spLocks noGrp="1"/>
          </p:cNvSpPr>
          <p:nvPr>
            <p:ph type="dt" sz="half" idx="10"/>
          </p:nvPr>
        </p:nvSpPr>
        <p:spPr/>
        <p:txBody>
          <a:bodyPr/>
          <a:lstStyle/>
          <a:p>
            <a:fld id="{4AEEF110-CA85-624B-97E1-11600C000B99}" type="datetimeFigureOut">
              <a:rPr kumimoji="1" lang="ja-JP" altLang="en-US" smtClean="0"/>
              <a:t>2024/3/11</a:t>
            </a:fld>
            <a:endParaRPr kumimoji="1" lang="ja-JP" altLang="en-US"/>
          </a:p>
        </p:txBody>
      </p:sp>
      <p:sp>
        <p:nvSpPr>
          <p:cNvPr id="5" name="フッター プレースホルダー 4">
            <a:extLst>
              <a:ext uri="{FF2B5EF4-FFF2-40B4-BE49-F238E27FC236}">
                <a16:creationId xmlns:a16="http://schemas.microsoft.com/office/drawing/2014/main" id="{0618F0A7-21DD-424E-9727-A7A3854DBA8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3E471B0-4072-624B-B90A-3164F3A53CB5}"/>
              </a:ext>
            </a:extLst>
          </p:cNvPr>
          <p:cNvSpPr>
            <a:spLocks noGrp="1"/>
          </p:cNvSpPr>
          <p:nvPr>
            <p:ph type="sldNum" sz="quarter" idx="12"/>
          </p:nvPr>
        </p:nvSpPr>
        <p:spPr/>
        <p:txBody>
          <a:bodyPr/>
          <a:lstStyle/>
          <a:p>
            <a:fld id="{F7CD7253-596D-C34F-9FE3-E375B034380E}" type="slidenum">
              <a:rPr kumimoji="1" lang="ja-JP" altLang="en-US" smtClean="0"/>
              <a:t>‹#›</a:t>
            </a:fld>
            <a:endParaRPr kumimoji="1" lang="ja-JP" altLang="en-US"/>
          </a:p>
        </p:txBody>
      </p:sp>
    </p:spTree>
    <p:extLst>
      <p:ext uri="{BB962C8B-B14F-4D97-AF65-F5344CB8AC3E}">
        <p14:creationId xmlns:p14="http://schemas.microsoft.com/office/powerpoint/2010/main" val="588240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B6FF09-806A-9140-B1F2-A37DFCC4FB4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8A0EFAD-4109-9444-B165-A874D8DE3E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3321932D-824A-044E-84BB-BCB97D2EE487}"/>
              </a:ext>
            </a:extLst>
          </p:cNvPr>
          <p:cNvSpPr>
            <a:spLocks noGrp="1"/>
          </p:cNvSpPr>
          <p:nvPr>
            <p:ph type="dt" sz="half" idx="10"/>
          </p:nvPr>
        </p:nvSpPr>
        <p:spPr/>
        <p:txBody>
          <a:bodyPr/>
          <a:lstStyle/>
          <a:p>
            <a:fld id="{4AEEF110-CA85-624B-97E1-11600C000B99}" type="datetimeFigureOut">
              <a:rPr kumimoji="1" lang="ja-JP" altLang="en-US" smtClean="0"/>
              <a:t>2024/3/11</a:t>
            </a:fld>
            <a:endParaRPr kumimoji="1" lang="ja-JP" altLang="en-US"/>
          </a:p>
        </p:txBody>
      </p:sp>
      <p:sp>
        <p:nvSpPr>
          <p:cNvPr id="5" name="フッター プレースホルダー 4">
            <a:extLst>
              <a:ext uri="{FF2B5EF4-FFF2-40B4-BE49-F238E27FC236}">
                <a16:creationId xmlns:a16="http://schemas.microsoft.com/office/drawing/2014/main" id="{C20CFF39-39DA-8245-930B-0C695A8D461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BA84563-BBA7-B940-B199-30689DF31420}"/>
              </a:ext>
            </a:extLst>
          </p:cNvPr>
          <p:cNvSpPr>
            <a:spLocks noGrp="1"/>
          </p:cNvSpPr>
          <p:nvPr>
            <p:ph type="sldNum" sz="quarter" idx="12"/>
          </p:nvPr>
        </p:nvSpPr>
        <p:spPr/>
        <p:txBody>
          <a:bodyPr/>
          <a:lstStyle/>
          <a:p>
            <a:fld id="{F7CD7253-596D-C34F-9FE3-E375B034380E}" type="slidenum">
              <a:rPr kumimoji="1" lang="ja-JP" altLang="en-US" smtClean="0"/>
              <a:t>‹#›</a:t>
            </a:fld>
            <a:endParaRPr kumimoji="1" lang="ja-JP" altLang="en-US"/>
          </a:p>
        </p:txBody>
      </p:sp>
    </p:spTree>
    <p:extLst>
      <p:ext uri="{BB962C8B-B14F-4D97-AF65-F5344CB8AC3E}">
        <p14:creationId xmlns:p14="http://schemas.microsoft.com/office/powerpoint/2010/main" val="1658601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F82E71-D278-9845-94A5-1D7E8B07377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302A30B-BB2D-744C-A9F5-D6B9D734892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A880E229-E212-6D48-8619-36B585832CC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C50060E4-CCF3-AF41-9AE5-9A0522630E3C}"/>
              </a:ext>
            </a:extLst>
          </p:cNvPr>
          <p:cNvSpPr>
            <a:spLocks noGrp="1"/>
          </p:cNvSpPr>
          <p:nvPr>
            <p:ph type="dt" sz="half" idx="10"/>
          </p:nvPr>
        </p:nvSpPr>
        <p:spPr/>
        <p:txBody>
          <a:bodyPr/>
          <a:lstStyle/>
          <a:p>
            <a:fld id="{4AEEF110-CA85-624B-97E1-11600C000B99}" type="datetimeFigureOut">
              <a:rPr kumimoji="1" lang="ja-JP" altLang="en-US" smtClean="0"/>
              <a:t>2024/3/11</a:t>
            </a:fld>
            <a:endParaRPr kumimoji="1" lang="ja-JP" altLang="en-US"/>
          </a:p>
        </p:txBody>
      </p:sp>
      <p:sp>
        <p:nvSpPr>
          <p:cNvPr id="6" name="フッター プレースホルダー 5">
            <a:extLst>
              <a:ext uri="{FF2B5EF4-FFF2-40B4-BE49-F238E27FC236}">
                <a16:creationId xmlns:a16="http://schemas.microsoft.com/office/drawing/2014/main" id="{F708FDB2-D53F-DA44-828E-F411F95882F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678EBCB-137F-F34A-B197-27030B273C1D}"/>
              </a:ext>
            </a:extLst>
          </p:cNvPr>
          <p:cNvSpPr>
            <a:spLocks noGrp="1"/>
          </p:cNvSpPr>
          <p:nvPr>
            <p:ph type="sldNum" sz="quarter" idx="12"/>
          </p:nvPr>
        </p:nvSpPr>
        <p:spPr/>
        <p:txBody>
          <a:bodyPr/>
          <a:lstStyle/>
          <a:p>
            <a:fld id="{F7CD7253-596D-C34F-9FE3-E375B034380E}" type="slidenum">
              <a:rPr kumimoji="1" lang="ja-JP" altLang="en-US" smtClean="0"/>
              <a:t>‹#›</a:t>
            </a:fld>
            <a:endParaRPr kumimoji="1" lang="ja-JP" altLang="en-US"/>
          </a:p>
        </p:txBody>
      </p:sp>
    </p:spTree>
    <p:extLst>
      <p:ext uri="{BB962C8B-B14F-4D97-AF65-F5344CB8AC3E}">
        <p14:creationId xmlns:p14="http://schemas.microsoft.com/office/powerpoint/2010/main" val="2225822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30A605-8E73-C142-B9C9-6522176C30D3}"/>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06B9562-ED48-0642-8944-6D34D2C012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2966B6A5-EAF9-3840-B1B7-A4BCA3E5382C}"/>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A6F09021-001A-BB48-95DA-BE4C3E6B9D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B2A7CC4A-0F14-5E43-BB69-03C1BBD17732}"/>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3BF84E4D-AA17-9F4F-BB8E-57D632D49E88}"/>
              </a:ext>
            </a:extLst>
          </p:cNvPr>
          <p:cNvSpPr>
            <a:spLocks noGrp="1"/>
          </p:cNvSpPr>
          <p:nvPr>
            <p:ph type="dt" sz="half" idx="10"/>
          </p:nvPr>
        </p:nvSpPr>
        <p:spPr/>
        <p:txBody>
          <a:bodyPr/>
          <a:lstStyle/>
          <a:p>
            <a:fld id="{4AEEF110-CA85-624B-97E1-11600C000B99}" type="datetimeFigureOut">
              <a:rPr kumimoji="1" lang="ja-JP" altLang="en-US" smtClean="0"/>
              <a:t>2024/3/11</a:t>
            </a:fld>
            <a:endParaRPr kumimoji="1" lang="ja-JP" altLang="en-US"/>
          </a:p>
        </p:txBody>
      </p:sp>
      <p:sp>
        <p:nvSpPr>
          <p:cNvPr id="8" name="フッター プレースホルダー 7">
            <a:extLst>
              <a:ext uri="{FF2B5EF4-FFF2-40B4-BE49-F238E27FC236}">
                <a16:creationId xmlns:a16="http://schemas.microsoft.com/office/drawing/2014/main" id="{C6BE522A-9643-FC42-B4FA-F337932CF5B0}"/>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E770650-F022-3B4A-9DDF-80FC5C629456}"/>
              </a:ext>
            </a:extLst>
          </p:cNvPr>
          <p:cNvSpPr>
            <a:spLocks noGrp="1"/>
          </p:cNvSpPr>
          <p:nvPr>
            <p:ph type="sldNum" sz="quarter" idx="12"/>
          </p:nvPr>
        </p:nvSpPr>
        <p:spPr/>
        <p:txBody>
          <a:bodyPr/>
          <a:lstStyle/>
          <a:p>
            <a:fld id="{F7CD7253-596D-C34F-9FE3-E375B034380E}" type="slidenum">
              <a:rPr kumimoji="1" lang="ja-JP" altLang="en-US" smtClean="0"/>
              <a:t>‹#›</a:t>
            </a:fld>
            <a:endParaRPr kumimoji="1" lang="ja-JP" altLang="en-US"/>
          </a:p>
        </p:txBody>
      </p:sp>
    </p:spTree>
    <p:extLst>
      <p:ext uri="{BB962C8B-B14F-4D97-AF65-F5344CB8AC3E}">
        <p14:creationId xmlns:p14="http://schemas.microsoft.com/office/powerpoint/2010/main" val="3197188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81D13F-8B80-334E-B598-3AA531E0718F}"/>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5A03C4C6-B086-7842-BB16-03DC6104AC0C}"/>
              </a:ext>
            </a:extLst>
          </p:cNvPr>
          <p:cNvSpPr>
            <a:spLocks noGrp="1"/>
          </p:cNvSpPr>
          <p:nvPr>
            <p:ph type="dt" sz="half" idx="10"/>
          </p:nvPr>
        </p:nvSpPr>
        <p:spPr/>
        <p:txBody>
          <a:bodyPr/>
          <a:lstStyle/>
          <a:p>
            <a:fld id="{4AEEF110-CA85-624B-97E1-11600C000B99}" type="datetimeFigureOut">
              <a:rPr kumimoji="1" lang="ja-JP" altLang="en-US" smtClean="0"/>
              <a:t>2024/3/11</a:t>
            </a:fld>
            <a:endParaRPr kumimoji="1" lang="ja-JP" altLang="en-US"/>
          </a:p>
        </p:txBody>
      </p:sp>
      <p:sp>
        <p:nvSpPr>
          <p:cNvPr id="4" name="フッター プレースホルダー 3">
            <a:extLst>
              <a:ext uri="{FF2B5EF4-FFF2-40B4-BE49-F238E27FC236}">
                <a16:creationId xmlns:a16="http://schemas.microsoft.com/office/drawing/2014/main" id="{0CDB92F5-C9A9-9845-B722-2D522FF12E12}"/>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A1E5F967-3424-134B-A100-8260C86049AC}"/>
              </a:ext>
            </a:extLst>
          </p:cNvPr>
          <p:cNvSpPr>
            <a:spLocks noGrp="1"/>
          </p:cNvSpPr>
          <p:nvPr>
            <p:ph type="sldNum" sz="quarter" idx="12"/>
          </p:nvPr>
        </p:nvSpPr>
        <p:spPr/>
        <p:txBody>
          <a:bodyPr/>
          <a:lstStyle/>
          <a:p>
            <a:fld id="{F7CD7253-596D-C34F-9FE3-E375B034380E}" type="slidenum">
              <a:rPr kumimoji="1" lang="ja-JP" altLang="en-US" smtClean="0"/>
              <a:t>‹#›</a:t>
            </a:fld>
            <a:endParaRPr kumimoji="1" lang="ja-JP" altLang="en-US"/>
          </a:p>
        </p:txBody>
      </p:sp>
    </p:spTree>
    <p:extLst>
      <p:ext uri="{BB962C8B-B14F-4D97-AF65-F5344CB8AC3E}">
        <p14:creationId xmlns:p14="http://schemas.microsoft.com/office/powerpoint/2010/main" val="1805067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B9BF6F7-EB73-DC4B-8A93-DC776E88027C}"/>
              </a:ext>
            </a:extLst>
          </p:cNvPr>
          <p:cNvSpPr>
            <a:spLocks noGrp="1"/>
          </p:cNvSpPr>
          <p:nvPr>
            <p:ph type="dt" sz="half" idx="10"/>
          </p:nvPr>
        </p:nvSpPr>
        <p:spPr/>
        <p:txBody>
          <a:bodyPr/>
          <a:lstStyle/>
          <a:p>
            <a:fld id="{4AEEF110-CA85-624B-97E1-11600C000B99}" type="datetimeFigureOut">
              <a:rPr kumimoji="1" lang="ja-JP" altLang="en-US" smtClean="0"/>
              <a:t>2024/3/11</a:t>
            </a:fld>
            <a:endParaRPr kumimoji="1" lang="ja-JP" altLang="en-US"/>
          </a:p>
        </p:txBody>
      </p:sp>
      <p:sp>
        <p:nvSpPr>
          <p:cNvPr id="3" name="フッター プレースホルダー 2">
            <a:extLst>
              <a:ext uri="{FF2B5EF4-FFF2-40B4-BE49-F238E27FC236}">
                <a16:creationId xmlns:a16="http://schemas.microsoft.com/office/drawing/2014/main" id="{AB2A2871-6085-2449-8C36-CF2631454F6F}"/>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16DF939-166C-AB4A-A47D-531383F2EB7D}"/>
              </a:ext>
            </a:extLst>
          </p:cNvPr>
          <p:cNvSpPr>
            <a:spLocks noGrp="1"/>
          </p:cNvSpPr>
          <p:nvPr>
            <p:ph type="sldNum" sz="quarter" idx="12"/>
          </p:nvPr>
        </p:nvSpPr>
        <p:spPr/>
        <p:txBody>
          <a:bodyPr/>
          <a:lstStyle/>
          <a:p>
            <a:fld id="{F7CD7253-596D-C34F-9FE3-E375B034380E}" type="slidenum">
              <a:rPr kumimoji="1" lang="ja-JP" altLang="en-US" smtClean="0"/>
              <a:t>‹#›</a:t>
            </a:fld>
            <a:endParaRPr kumimoji="1" lang="ja-JP" altLang="en-US"/>
          </a:p>
        </p:txBody>
      </p:sp>
    </p:spTree>
    <p:extLst>
      <p:ext uri="{BB962C8B-B14F-4D97-AF65-F5344CB8AC3E}">
        <p14:creationId xmlns:p14="http://schemas.microsoft.com/office/powerpoint/2010/main" val="64640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EABA89-9286-7347-AA78-F971D9DA060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22E29EA-6CB8-B347-A1C8-A5AF36869E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A9493C50-FEF6-7347-871E-6E1D9E9B6E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346E6BEE-A50C-1743-BF84-E2F2E522FCCB}"/>
              </a:ext>
            </a:extLst>
          </p:cNvPr>
          <p:cNvSpPr>
            <a:spLocks noGrp="1"/>
          </p:cNvSpPr>
          <p:nvPr>
            <p:ph type="dt" sz="half" idx="10"/>
          </p:nvPr>
        </p:nvSpPr>
        <p:spPr/>
        <p:txBody>
          <a:bodyPr/>
          <a:lstStyle/>
          <a:p>
            <a:fld id="{4AEEF110-CA85-624B-97E1-11600C000B99}" type="datetimeFigureOut">
              <a:rPr kumimoji="1" lang="ja-JP" altLang="en-US" smtClean="0"/>
              <a:t>2024/3/11</a:t>
            </a:fld>
            <a:endParaRPr kumimoji="1" lang="ja-JP" altLang="en-US"/>
          </a:p>
        </p:txBody>
      </p:sp>
      <p:sp>
        <p:nvSpPr>
          <p:cNvPr id="6" name="フッター プレースホルダー 5">
            <a:extLst>
              <a:ext uri="{FF2B5EF4-FFF2-40B4-BE49-F238E27FC236}">
                <a16:creationId xmlns:a16="http://schemas.microsoft.com/office/drawing/2014/main" id="{D6E845D9-EDF5-2A4B-B131-24C6CFD4BE0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CDAA2C2-5095-9E45-AC29-B606EE8CA786}"/>
              </a:ext>
            </a:extLst>
          </p:cNvPr>
          <p:cNvSpPr>
            <a:spLocks noGrp="1"/>
          </p:cNvSpPr>
          <p:nvPr>
            <p:ph type="sldNum" sz="quarter" idx="12"/>
          </p:nvPr>
        </p:nvSpPr>
        <p:spPr/>
        <p:txBody>
          <a:bodyPr/>
          <a:lstStyle/>
          <a:p>
            <a:fld id="{F7CD7253-596D-C34F-9FE3-E375B034380E}" type="slidenum">
              <a:rPr kumimoji="1" lang="ja-JP" altLang="en-US" smtClean="0"/>
              <a:t>‹#›</a:t>
            </a:fld>
            <a:endParaRPr kumimoji="1" lang="ja-JP" altLang="en-US"/>
          </a:p>
        </p:txBody>
      </p:sp>
    </p:spTree>
    <p:extLst>
      <p:ext uri="{BB962C8B-B14F-4D97-AF65-F5344CB8AC3E}">
        <p14:creationId xmlns:p14="http://schemas.microsoft.com/office/powerpoint/2010/main" val="561752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B7895A-C7EB-EA41-AFD6-E6BC6720E4C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FDF7EE25-7C6E-6A43-9A53-97F6147C3C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a:t>アイコンをクリックして図を追加</a:t>
            </a:r>
          </a:p>
        </p:txBody>
      </p:sp>
      <p:sp>
        <p:nvSpPr>
          <p:cNvPr id="4" name="テキスト プレースホルダー 3">
            <a:extLst>
              <a:ext uri="{FF2B5EF4-FFF2-40B4-BE49-F238E27FC236}">
                <a16:creationId xmlns:a16="http://schemas.microsoft.com/office/drawing/2014/main" id="{33C5DCC6-44B3-7044-B0B9-D067BBB171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3D6214C3-C8D3-0A43-9AE9-A7A098A3CEF7}"/>
              </a:ext>
            </a:extLst>
          </p:cNvPr>
          <p:cNvSpPr>
            <a:spLocks noGrp="1"/>
          </p:cNvSpPr>
          <p:nvPr>
            <p:ph type="dt" sz="half" idx="10"/>
          </p:nvPr>
        </p:nvSpPr>
        <p:spPr/>
        <p:txBody>
          <a:bodyPr/>
          <a:lstStyle/>
          <a:p>
            <a:fld id="{4AEEF110-CA85-624B-97E1-11600C000B99}" type="datetimeFigureOut">
              <a:rPr kumimoji="1" lang="ja-JP" altLang="en-US" smtClean="0"/>
              <a:t>2024/3/11</a:t>
            </a:fld>
            <a:endParaRPr kumimoji="1" lang="ja-JP" altLang="en-US"/>
          </a:p>
        </p:txBody>
      </p:sp>
      <p:sp>
        <p:nvSpPr>
          <p:cNvPr id="6" name="フッター プレースホルダー 5">
            <a:extLst>
              <a:ext uri="{FF2B5EF4-FFF2-40B4-BE49-F238E27FC236}">
                <a16:creationId xmlns:a16="http://schemas.microsoft.com/office/drawing/2014/main" id="{9CDE5747-F306-A14B-95D1-C6E950B34EF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A9D3B79-7B5E-BF47-9815-D0A2D1C54479}"/>
              </a:ext>
            </a:extLst>
          </p:cNvPr>
          <p:cNvSpPr>
            <a:spLocks noGrp="1"/>
          </p:cNvSpPr>
          <p:nvPr>
            <p:ph type="sldNum" sz="quarter" idx="12"/>
          </p:nvPr>
        </p:nvSpPr>
        <p:spPr/>
        <p:txBody>
          <a:bodyPr/>
          <a:lstStyle/>
          <a:p>
            <a:fld id="{F7CD7253-596D-C34F-9FE3-E375B034380E}" type="slidenum">
              <a:rPr kumimoji="1" lang="ja-JP" altLang="en-US" smtClean="0"/>
              <a:t>‹#›</a:t>
            </a:fld>
            <a:endParaRPr kumimoji="1" lang="ja-JP" altLang="en-US"/>
          </a:p>
        </p:txBody>
      </p:sp>
    </p:spTree>
    <p:extLst>
      <p:ext uri="{BB962C8B-B14F-4D97-AF65-F5344CB8AC3E}">
        <p14:creationId xmlns:p14="http://schemas.microsoft.com/office/powerpoint/2010/main" val="37760427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F61C0556-AC3C-114B-89B6-AFE56D81CE36}"/>
              </a:ext>
            </a:extLst>
          </p:cNvPr>
          <p:cNvSpPr>
            <a:spLocks noGrp="1"/>
          </p:cNvSpPr>
          <p:nvPr>
            <p:ph type="title"/>
          </p:nvPr>
        </p:nvSpPr>
        <p:spPr>
          <a:xfrm>
            <a:off x="838200" y="365126"/>
            <a:ext cx="10515600" cy="585370"/>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BA7D39E-9A17-4C47-8126-74424E3552B5}"/>
              </a:ext>
            </a:extLst>
          </p:cNvPr>
          <p:cNvSpPr>
            <a:spLocks noGrp="1"/>
          </p:cNvSpPr>
          <p:nvPr>
            <p:ph type="body" idx="1"/>
          </p:nvPr>
        </p:nvSpPr>
        <p:spPr>
          <a:xfrm>
            <a:off x="838200" y="1130968"/>
            <a:ext cx="10515600" cy="5045995"/>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4" name="日付プレースホルダー 3">
            <a:extLst>
              <a:ext uri="{FF2B5EF4-FFF2-40B4-BE49-F238E27FC236}">
                <a16:creationId xmlns:a16="http://schemas.microsoft.com/office/drawing/2014/main" id="{FE2905BD-C544-6C4D-8C47-23C7C6BC23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EEF110-CA85-624B-97E1-11600C000B99}" type="datetimeFigureOut">
              <a:rPr kumimoji="1" lang="ja-JP" altLang="en-US" smtClean="0"/>
              <a:t>2024/3/11</a:t>
            </a:fld>
            <a:endParaRPr kumimoji="1" lang="ja-JP" altLang="en-US"/>
          </a:p>
        </p:txBody>
      </p:sp>
      <p:sp>
        <p:nvSpPr>
          <p:cNvPr id="5" name="フッター プレースホルダー 4">
            <a:extLst>
              <a:ext uri="{FF2B5EF4-FFF2-40B4-BE49-F238E27FC236}">
                <a16:creationId xmlns:a16="http://schemas.microsoft.com/office/drawing/2014/main" id="{AF46C633-3B75-A24F-AF3B-27C013F9B3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108A78B2-AB3D-3E49-9B01-E1F8C7E6D8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CD7253-596D-C34F-9FE3-E375B034380E}" type="slidenum">
              <a:rPr kumimoji="1" lang="ja-JP" altLang="en-US" smtClean="0"/>
              <a:t>‹#›</a:t>
            </a:fld>
            <a:endParaRPr kumimoji="1" lang="ja-JP" altLang="en-US"/>
          </a:p>
        </p:txBody>
      </p:sp>
    </p:spTree>
    <p:extLst>
      <p:ext uri="{BB962C8B-B14F-4D97-AF65-F5344CB8AC3E}">
        <p14:creationId xmlns:p14="http://schemas.microsoft.com/office/powerpoint/2010/main" val="1060684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3200" b="1" i="0" kern="1200" baseline="0">
          <a:solidFill>
            <a:schemeClr val="tx1"/>
          </a:solidFill>
          <a:latin typeface="HELVETICA NEUE MEDIUM" panose="02000503000000020004" pitchFamily="2" charset="0"/>
          <a:ea typeface="ヒラギノ角ゴシック W6" panose="020B0400000000000000" pitchFamily="34" charset="-128"/>
          <a:cs typeface="+mj-cs"/>
        </a:defRPr>
      </a:lvl1pPr>
    </p:titleStyle>
    <p:bodyStyle>
      <a:lvl1pPr marL="228600" indent="-228600" algn="l" defTabSz="914400" rtl="0" eaLnBrk="1" latinLnBrk="0" hangingPunct="1">
        <a:lnSpc>
          <a:spcPct val="140000"/>
        </a:lnSpc>
        <a:spcBef>
          <a:spcPts val="1000"/>
        </a:spcBef>
        <a:buClr>
          <a:srgbClr val="00B0F0"/>
        </a:buClr>
        <a:buFont typeface="Arial" panose="020B0604020202020204" pitchFamily="34" charset="0"/>
        <a:buChar char="•"/>
        <a:defRPr kumimoji="1" sz="2200" kern="1200">
          <a:solidFill>
            <a:schemeClr val="tx1"/>
          </a:solidFill>
          <a:latin typeface="+mn-lt"/>
          <a:ea typeface="+mn-ea"/>
          <a:cs typeface="+mn-cs"/>
        </a:defRPr>
      </a:lvl1pPr>
      <a:lvl2pPr marL="433800" indent="-228600" algn="l" defTabSz="914400" rtl="0" eaLnBrk="1" latinLnBrk="0" hangingPunct="1">
        <a:lnSpc>
          <a:spcPct val="90000"/>
        </a:lnSpc>
        <a:spcBef>
          <a:spcPts val="500"/>
        </a:spcBef>
        <a:buClr>
          <a:srgbClr val="00B0F0"/>
        </a:buClr>
        <a:buFont typeface="Arial" panose="020B0604020202020204" pitchFamily="34" charset="0"/>
        <a:buChar char="•"/>
        <a:defRPr kumimoji="1" sz="2000" kern="1200">
          <a:solidFill>
            <a:schemeClr val="tx1"/>
          </a:solidFill>
          <a:latin typeface="+mn-lt"/>
          <a:ea typeface="+mn-ea"/>
          <a:cs typeface="+mn-cs"/>
        </a:defRPr>
      </a:lvl2pPr>
      <a:lvl3pPr marL="432000" indent="-228600" algn="l" defTabSz="914400" rtl="0" eaLnBrk="1" latinLnBrk="0" hangingPunct="1">
        <a:lnSpc>
          <a:spcPct val="90000"/>
        </a:lnSpc>
        <a:spcBef>
          <a:spcPts val="500"/>
        </a:spcBef>
        <a:buClr>
          <a:srgbClr val="00B0F0"/>
        </a:buClr>
        <a:buFont typeface="システムフォント"/>
        <a:buChar char="-"/>
        <a:defRPr kumimoji="1" sz="2000" kern="1200">
          <a:solidFill>
            <a:schemeClr val="tx1"/>
          </a:solidFill>
          <a:latin typeface="+mn-lt"/>
          <a:ea typeface="+mn-ea"/>
          <a:cs typeface="+mn-cs"/>
        </a:defRPr>
      </a:lvl3pPr>
      <a:lvl4pPr marL="864000" indent="-228600" algn="l" defTabSz="914400" rtl="0" eaLnBrk="1" latinLnBrk="0" hangingPunct="1">
        <a:lnSpc>
          <a:spcPct val="90000"/>
        </a:lnSpc>
        <a:spcBef>
          <a:spcPts val="500"/>
        </a:spcBef>
        <a:buClr>
          <a:srgbClr val="00B0F0"/>
        </a:buClr>
        <a:buFont typeface="Arial" panose="020B0604020202020204" pitchFamily="34" charset="0"/>
        <a:buChar char="•"/>
        <a:defRPr kumimoji="1" sz="1800" kern="1200">
          <a:solidFill>
            <a:schemeClr val="tx1"/>
          </a:solidFill>
          <a:latin typeface="+mn-lt"/>
          <a:ea typeface="+mn-ea"/>
          <a:cs typeface="+mn-cs"/>
        </a:defRPr>
      </a:lvl4pPr>
      <a:lvl5pPr marL="864000" indent="-228600" algn="l" defTabSz="914400" rtl="0" eaLnBrk="1" latinLnBrk="0" hangingPunct="1">
        <a:lnSpc>
          <a:spcPct val="90000"/>
        </a:lnSpc>
        <a:spcBef>
          <a:spcPts val="500"/>
        </a:spcBef>
        <a:buClr>
          <a:srgbClr val="00B0F0"/>
        </a:buClr>
        <a:buFont typeface="システムフォント"/>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hyperlink" Target="http://127.0.0.1:8000/usage/"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customXml" Target="../ink/ink1.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127.0.0.1:8000/"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836529-D54D-2B4A-BA75-BFD087E793CC}"/>
              </a:ext>
            </a:extLst>
          </p:cNvPr>
          <p:cNvSpPr>
            <a:spLocks noGrp="1"/>
          </p:cNvSpPr>
          <p:nvPr>
            <p:ph type="ctrTitle"/>
          </p:nvPr>
        </p:nvSpPr>
        <p:spPr/>
        <p:txBody>
          <a:bodyPr/>
          <a:lstStyle/>
          <a:p>
            <a:r>
              <a:rPr lang="en-US" altLang="ja-JP" dirty="0"/>
              <a:t>WEAK3 GUI</a:t>
            </a:r>
            <a:endParaRPr kumimoji="1" lang="ja-JP" altLang="en-US"/>
          </a:p>
        </p:txBody>
      </p:sp>
      <p:sp>
        <p:nvSpPr>
          <p:cNvPr id="3" name="字幕 2">
            <a:extLst>
              <a:ext uri="{FF2B5EF4-FFF2-40B4-BE49-F238E27FC236}">
                <a16:creationId xmlns:a16="http://schemas.microsoft.com/office/drawing/2014/main" id="{E2BCDC2D-958F-774C-B166-291C1B5B6E37}"/>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2171829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テキスト ボックス 26">
            <a:extLst>
              <a:ext uri="{FF2B5EF4-FFF2-40B4-BE49-F238E27FC236}">
                <a16:creationId xmlns:a16="http://schemas.microsoft.com/office/drawing/2014/main" id="{D69FC177-1DA4-CD5C-D9DB-570CB1F3E1FA}"/>
              </a:ext>
            </a:extLst>
          </p:cNvPr>
          <p:cNvSpPr txBox="1"/>
          <p:nvPr/>
        </p:nvSpPr>
        <p:spPr>
          <a:xfrm>
            <a:off x="2264447" y="5232998"/>
            <a:ext cx="5318668" cy="769441"/>
          </a:xfrm>
          <a:prstGeom prst="rect">
            <a:avLst/>
          </a:prstGeom>
          <a:noFill/>
        </p:spPr>
        <p:txBody>
          <a:bodyPr wrap="square" rtlCol="0">
            <a:spAutoFit/>
          </a:bodyPr>
          <a:lstStyle/>
          <a:p>
            <a:r>
              <a:rPr lang="ja-JP" altLang="en-US" sz="1100"/>
              <a:t>注</a:t>
            </a:r>
            <a:r>
              <a:rPr lang="en-US" altLang="ja-JP" sz="1100" dirty="0"/>
              <a:t>) </a:t>
            </a:r>
            <a:r>
              <a:rPr lang="ja-JP" altLang="en-US" sz="1100"/>
              <a:t>使用されるグリッドファイルや母点データはファイルの階層により決定されるわけではなく</a:t>
            </a:r>
            <a:r>
              <a:rPr lang="en-US" altLang="ja-JP" sz="1100" dirty="0"/>
              <a:t>input</a:t>
            </a:r>
            <a:r>
              <a:rPr lang="ja-JP" altLang="en-US" sz="1100"/>
              <a:t>ファイル内で指定されることに注意。このようなファイル配置はあくまでこの</a:t>
            </a:r>
            <a:r>
              <a:rPr lang="en-US" altLang="ja-JP" sz="1100" dirty="0"/>
              <a:t>GUI</a:t>
            </a:r>
            <a:r>
              <a:rPr lang="ja-JP" altLang="en-US" sz="1100"/>
              <a:t>の仕様に過ぎない。</a:t>
            </a:r>
            <a:endParaRPr lang="en-US" altLang="ja-JP" sz="1100" dirty="0"/>
          </a:p>
          <a:p>
            <a:endParaRPr kumimoji="1" lang="ja-JP" altLang="en-US" sz="1100"/>
          </a:p>
        </p:txBody>
      </p:sp>
      <p:sp>
        <p:nvSpPr>
          <p:cNvPr id="28" name="テキスト ボックス 27">
            <a:extLst>
              <a:ext uri="{FF2B5EF4-FFF2-40B4-BE49-F238E27FC236}">
                <a16:creationId xmlns:a16="http://schemas.microsoft.com/office/drawing/2014/main" id="{872A4185-1E47-B38C-132F-5645E359BD58}"/>
              </a:ext>
            </a:extLst>
          </p:cNvPr>
          <p:cNvSpPr txBox="1"/>
          <p:nvPr/>
        </p:nvSpPr>
        <p:spPr>
          <a:xfrm>
            <a:off x="4286506" y="4261606"/>
            <a:ext cx="6965888" cy="276999"/>
          </a:xfrm>
          <a:prstGeom prst="rect">
            <a:avLst/>
          </a:prstGeom>
          <a:noFill/>
        </p:spPr>
        <p:txBody>
          <a:bodyPr wrap="square" rtlCol="0">
            <a:spAutoFit/>
          </a:bodyPr>
          <a:lstStyle/>
          <a:p>
            <a:r>
              <a:rPr kumimoji="1" lang="en-US" altLang="ja-JP" sz="1200" dirty="0" err="1"/>
              <a:t>input_final</a:t>
            </a:r>
            <a:r>
              <a:rPr kumimoji="1" lang="en-US" altLang="ja-JP" sz="1200" dirty="0"/>
              <a:t>_[problem1].ini</a:t>
            </a:r>
            <a:r>
              <a:rPr lang="ja-JP" altLang="en-US" sz="1200"/>
              <a:t>に定義されるシミュレーション実施場所</a:t>
            </a:r>
            <a:r>
              <a:rPr lang="en-US" altLang="ja-JP" sz="1200" dirty="0"/>
              <a:t> (</a:t>
            </a:r>
            <a:r>
              <a:rPr lang="ja-JP" altLang="en-US" sz="1200"/>
              <a:t>まだこの段階では未作成</a:t>
            </a:r>
            <a:r>
              <a:rPr lang="en-US" altLang="ja-JP" sz="1200" dirty="0"/>
              <a:t>)</a:t>
            </a:r>
            <a:endParaRPr kumimoji="1" lang="ja-JP" altLang="en-US" sz="1200"/>
          </a:p>
        </p:txBody>
      </p:sp>
      <p:sp>
        <p:nvSpPr>
          <p:cNvPr id="47" name="テキスト ボックス 46">
            <a:extLst>
              <a:ext uri="{FF2B5EF4-FFF2-40B4-BE49-F238E27FC236}">
                <a16:creationId xmlns:a16="http://schemas.microsoft.com/office/drawing/2014/main" id="{7521B665-80D8-CB30-91A7-FB0ADABDF688}"/>
              </a:ext>
            </a:extLst>
          </p:cNvPr>
          <p:cNvSpPr txBox="1"/>
          <p:nvPr/>
        </p:nvSpPr>
        <p:spPr>
          <a:xfrm>
            <a:off x="5108842" y="1983719"/>
            <a:ext cx="3757760" cy="276999"/>
          </a:xfrm>
          <a:prstGeom prst="rect">
            <a:avLst/>
          </a:prstGeom>
          <a:noFill/>
        </p:spPr>
        <p:txBody>
          <a:bodyPr wrap="square" rtlCol="0">
            <a:spAutoFit/>
          </a:bodyPr>
          <a:lstStyle/>
          <a:p>
            <a:r>
              <a:rPr kumimoji="1" lang="ja-JP" altLang="en-US" sz="1200"/>
              <a:t>比抵抗構造データ</a:t>
            </a:r>
            <a:r>
              <a:rPr kumimoji="1" lang="en-US" altLang="ja-JP" sz="1200" dirty="0"/>
              <a:t> (</a:t>
            </a:r>
            <a:r>
              <a:rPr kumimoji="1" lang="ja-JP" altLang="en-US" sz="1200"/>
              <a:t>画面</a:t>
            </a:r>
            <a:r>
              <a:rPr lang="en-US" altLang="ja-JP" sz="1200" dirty="0"/>
              <a:t>③</a:t>
            </a:r>
            <a:r>
              <a:rPr kumimoji="1" lang="ja-JP" altLang="en-US" sz="1200"/>
              <a:t>処理で使用</a:t>
            </a:r>
            <a:r>
              <a:rPr kumimoji="1" lang="en-US" altLang="ja-JP" sz="1200" dirty="0"/>
              <a:t>)</a:t>
            </a:r>
            <a:endParaRPr kumimoji="1" lang="ja-JP" altLang="en-US" sz="1200"/>
          </a:p>
        </p:txBody>
      </p:sp>
      <p:sp>
        <p:nvSpPr>
          <p:cNvPr id="4" name="タイトル 3">
            <a:extLst>
              <a:ext uri="{FF2B5EF4-FFF2-40B4-BE49-F238E27FC236}">
                <a16:creationId xmlns:a16="http://schemas.microsoft.com/office/drawing/2014/main" id="{B5B27DC2-77C4-F6B4-6176-8D86C2501E45}"/>
              </a:ext>
            </a:extLst>
          </p:cNvPr>
          <p:cNvSpPr>
            <a:spLocks noGrp="1"/>
          </p:cNvSpPr>
          <p:nvPr>
            <p:ph type="title"/>
          </p:nvPr>
        </p:nvSpPr>
        <p:spPr/>
        <p:txBody>
          <a:bodyPr/>
          <a:lstStyle/>
          <a:p>
            <a:r>
              <a:rPr kumimoji="1" lang="ja-JP" altLang="en-US" sz="2400"/>
              <a:t>画面</a:t>
            </a:r>
            <a:r>
              <a:rPr kumimoji="1" lang="en-US" altLang="ja-JP" sz="2400" dirty="0"/>
              <a:t>②</a:t>
            </a:r>
            <a:r>
              <a:rPr lang="ja-JP" altLang="en-US" sz="2400"/>
              <a:t>処理後フォルダ構成</a:t>
            </a:r>
            <a:r>
              <a:rPr lang="en-US" altLang="ja-JP" sz="2400" dirty="0"/>
              <a:t> (</a:t>
            </a:r>
            <a:r>
              <a:rPr lang="ja-JP" altLang="en-US" sz="2400"/>
              <a:t>既存のグリッドファイルを利用する場合</a:t>
            </a:r>
            <a:r>
              <a:rPr lang="en-US" altLang="ja-JP" sz="2400" dirty="0"/>
              <a:t>)</a:t>
            </a:r>
            <a:endParaRPr lang="ja-JP" altLang="en-US" sz="2400"/>
          </a:p>
        </p:txBody>
      </p:sp>
      <p:sp>
        <p:nvSpPr>
          <p:cNvPr id="5" name="テキスト ボックス 4">
            <a:extLst>
              <a:ext uri="{FF2B5EF4-FFF2-40B4-BE49-F238E27FC236}">
                <a16:creationId xmlns:a16="http://schemas.microsoft.com/office/drawing/2014/main" id="{96978E0D-D5E6-46CF-896F-F3E9B169F8B5}"/>
              </a:ext>
            </a:extLst>
          </p:cNvPr>
          <p:cNvSpPr txBox="1"/>
          <p:nvPr/>
        </p:nvSpPr>
        <p:spPr>
          <a:xfrm>
            <a:off x="2564560" y="2390417"/>
            <a:ext cx="1534394" cy="307777"/>
          </a:xfrm>
          <a:prstGeom prst="rect">
            <a:avLst/>
          </a:prstGeom>
          <a:noFill/>
          <a:ln>
            <a:solidFill>
              <a:schemeClr val="tx1"/>
            </a:solidFill>
          </a:ln>
        </p:spPr>
        <p:txBody>
          <a:bodyPr wrap="none" rtlCol="0">
            <a:spAutoFit/>
          </a:bodyPr>
          <a:lstStyle/>
          <a:p>
            <a:r>
              <a:rPr kumimoji="1" lang="en-US" altLang="ja-JP" sz="1400" dirty="0">
                <a:solidFill>
                  <a:srgbClr val="FF0000"/>
                </a:solidFill>
                <a:latin typeface="+mj-lt"/>
              </a:rPr>
              <a:t>[base directory]/</a:t>
            </a:r>
            <a:endParaRPr kumimoji="1" lang="ja-JP" altLang="en-US" sz="1400">
              <a:solidFill>
                <a:srgbClr val="FF0000"/>
              </a:solidFill>
              <a:latin typeface="+mj-lt"/>
            </a:endParaRPr>
          </a:p>
        </p:txBody>
      </p:sp>
      <p:sp>
        <p:nvSpPr>
          <p:cNvPr id="6" name="テキスト ボックス 5">
            <a:extLst>
              <a:ext uri="{FF2B5EF4-FFF2-40B4-BE49-F238E27FC236}">
                <a16:creationId xmlns:a16="http://schemas.microsoft.com/office/drawing/2014/main" id="{5FD9C6E2-B6E4-C5A5-6E46-6FE135E1F0CD}"/>
              </a:ext>
            </a:extLst>
          </p:cNvPr>
          <p:cNvSpPr txBox="1"/>
          <p:nvPr/>
        </p:nvSpPr>
        <p:spPr>
          <a:xfrm>
            <a:off x="3188128" y="4268426"/>
            <a:ext cx="1063112" cy="307777"/>
          </a:xfrm>
          <a:prstGeom prst="rect">
            <a:avLst/>
          </a:prstGeom>
          <a:solidFill>
            <a:schemeClr val="bg1">
              <a:lumMod val="85000"/>
            </a:schemeClr>
          </a:solidFill>
          <a:ln>
            <a:noFill/>
          </a:ln>
        </p:spPr>
        <p:txBody>
          <a:bodyPr wrap="none" rtlCol="0">
            <a:spAutoFit/>
          </a:bodyPr>
          <a:lstStyle/>
          <a:p>
            <a:r>
              <a:rPr kumimoji="1" lang="en-US" altLang="ja-JP" sz="1400" dirty="0">
                <a:solidFill>
                  <a:schemeClr val="bg1"/>
                </a:solidFill>
              </a:rPr>
              <a:t>[problem1]/</a:t>
            </a:r>
            <a:endParaRPr kumimoji="1" lang="ja-JP" altLang="en-US" sz="1400">
              <a:solidFill>
                <a:schemeClr val="bg1"/>
              </a:solidFill>
            </a:endParaRPr>
          </a:p>
        </p:txBody>
      </p:sp>
      <p:sp>
        <p:nvSpPr>
          <p:cNvPr id="7" name="テキスト ボックス 6">
            <a:extLst>
              <a:ext uri="{FF2B5EF4-FFF2-40B4-BE49-F238E27FC236}">
                <a16:creationId xmlns:a16="http://schemas.microsoft.com/office/drawing/2014/main" id="{150F4908-60D6-9C23-BD0C-FDDCA0C76916}"/>
              </a:ext>
            </a:extLst>
          </p:cNvPr>
          <p:cNvSpPr txBox="1"/>
          <p:nvPr/>
        </p:nvSpPr>
        <p:spPr>
          <a:xfrm>
            <a:off x="3660510" y="4657764"/>
            <a:ext cx="2502608" cy="307777"/>
          </a:xfrm>
          <a:prstGeom prst="rect">
            <a:avLst/>
          </a:prstGeom>
          <a:solidFill>
            <a:schemeClr val="bg1">
              <a:lumMod val="85000"/>
            </a:schemeClr>
          </a:solidFill>
          <a:ln>
            <a:noFill/>
          </a:ln>
        </p:spPr>
        <p:txBody>
          <a:bodyPr wrap="none" rtlCol="0">
            <a:spAutoFit/>
          </a:bodyPr>
          <a:lstStyle/>
          <a:p>
            <a:r>
              <a:rPr lang="en-US" altLang="ja-JP" sz="1400" dirty="0">
                <a:solidFill>
                  <a:schemeClr val="bg1"/>
                </a:solidFill>
              </a:rPr>
              <a:t>(TOUGH</a:t>
            </a:r>
            <a:r>
              <a:rPr lang="ja-JP" altLang="en-US" sz="1400">
                <a:solidFill>
                  <a:schemeClr val="bg1"/>
                </a:solidFill>
              </a:rPr>
              <a:t>入力・結果ファイル</a:t>
            </a:r>
            <a:r>
              <a:rPr lang="en-US" altLang="ja-JP" sz="1400" dirty="0">
                <a:solidFill>
                  <a:schemeClr val="bg1"/>
                </a:solidFill>
              </a:rPr>
              <a:t>)</a:t>
            </a:r>
            <a:endParaRPr kumimoji="1" lang="ja-JP" altLang="en-US" sz="1400">
              <a:solidFill>
                <a:schemeClr val="bg1"/>
              </a:solidFill>
            </a:endParaRPr>
          </a:p>
        </p:txBody>
      </p:sp>
      <p:sp>
        <p:nvSpPr>
          <p:cNvPr id="8" name="テキスト ボックス 7">
            <a:extLst>
              <a:ext uri="{FF2B5EF4-FFF2-40B4-BE49-F238E27FC236}">
                <a16:creationId xmlns:a16="http://schemas.microsoft.com/office/drawing/2014/main" id="{C58B8401-2483-F91C-CABA-B68D4DFD3BF9}"/>
              </a:ext>
            </a:extLst>
          </p:cNvPr>
          <p:cNvSpPr txBox="1"/>
          <p:nvPr/>
        </p:nvSpPr>
        <p:spPr>
          <a:xfrm>
            <a:off x="6199451" y="4652429"/>
            <a:ext cx="989373" cy="307777"/>
          </a:xfrm>
          <a:prstGeom prst="rect">
            <a:avLst/>
          </a:prstGeom>
          <a:solidFill>
            <a:schemeClr val="bg1">
              <a:lumMod val="85000"/>
            </a:schemeClr>
          </a:solidFill>
          <a:ln>
            <a:noFill/>
          </a:ln>
        </p:spPr>
        <p:txBody>
          <a:bodyPr wrap="none" rtlCol="0">
            <a:spAutoFit/>
          </a:bodyPr>
          <a:lstStyle/>
          <a:p>
            <a:r>
              <a:rPr kumimoji="1" lang="en-US" altLang="ja-JP" sz="1400" dirty="0">
                <a:solidFill>
                  <a:schemeClr val="bg1"/>
                </a:solidFill>
              </a:rPr>
              <a:t>(</a:t>
            </a:r>
            <a:r>
              <a:rPr kumimoji="1" lang="ja-JP" altLang="en-US" sz="1400">
                <a:solidFill>
                  <a:schemeClr val="bg1"/>
                </a:solidFill>
              </a:rPr>
              <a:t>結果の図</a:t>
            </a:r>
            <a:r>
              <a:rPr kumimoji="1" lang="en-US" altLang="ja-JP" sz="1400" dirty="0">
                <a:solidFill>
                  <a:schemeClr val="bg1"/>
                </a:solidFill>
              </a:rPr>
              <a:t>)</a:t>
            </a:r>
            <a:endParaRPr kumimoji="1" lang="ja-JP" altLang="en-US" sz="1400">
              <a:solidFill>
                <a:schemeClr val="bg1"/>
              </a:solidFill>
            </a:endParaRPr>
          </a:p>
        </p:txBody>
      </p:sp>
      <p:sp>
        <p:nvSpPr>
          <p:cNvPr id="10" name="テキスト ボックス 9">
            <a:extLst>
              <a:ext uri="{FF2B5EF4-FFF2-40B4-BE49-F238E27FC236}">
                <a16:creationId xmlns:a16="http://schemas.microsoft.com/office/drawing/2014/main" id="{6093BEE8-8867-E503-5230-016EE3CCDDF7}"/>
              </a:ext>
            </a:extLst>
          </p:cNvPr>
          <p:cNvSpPr txBox="1"/>
          <p:nvPr/>
        </p:nvSpPr>
        <p:spPr>
          <a:xfrm>
            <a:off x="3188128" y="3186067"/>
            <a:ext cx="1204176" cy="307777"/>
          </a:xfrm>
          <a:prstGeom prst="rect">
            <a:avLst/>
          </a:prstGeom>
          <a:noFill/>
          <a:ln>
            <a:solidFill>
              <a:schemeClr val="tx1"/>
            </a:solidFill>
          </a:ln>
        </p:spPr>
        <p:txBody>
          <a:bodyPr wrap="none" rtlCol="0">
            <a:spAutoFit/>
          </a:bodyPr>
          <a:lstStyle/>
          <a:p>
            <a:r>
              <a:rPr kumimoji="1" lang="en-US" altLang="ja-JP" sz="1400" dirty="0">
                <a:solidFill>
                  <a:srgbClr val="FF0000"/>
                </a:solidFill>
                <a:latin typeface="+mj-lt"/>
                <a:ea typeface="+mj-ea"/>
              </a:rPr>
              <a:t>[</a:t>
            </a:r>
            <a:r>
              <a:rPr kumimoji="1" lang="en-US" altLang="ja-JP" sz="1400" dirty="0" err="1">
                <a:solidFill>
                  <a:srgbClr val="FF0000"/>
                </a:solidFill>
                <a:latin typeface="+mj-lt"/>
                <a:ea typeface="+mj-ea"/>
              </a:rPr>
              <a:t>mulgrid</a:t>
            </a:r>
            <a:r>
              <a:rPr kumimoji="1" lang="en-US" altLang="ja-JP" sz="1400" dirty="0">
                <a:solidFill>
                  <a:srgbClr val="FF0000"/>
                </a:solidFill>
                <a:latin typeface="+mj-lt"/>
                <a:ea typeface="+mj-ea"/>
              </a:rPr>
              <a:t> file]</a:t>
            </a:r>
            <a:endParaRPr kumimoji="1" lang="ja-JP" altLang="en-US" sz="1400">
              <a:solidFill>
                <a:srgbClr val="FF0000"/>
              </a:solidFill>
              <a:latin typeface="+mj-lt"/>
              <a:ea typeface="+mj-ea"/>
            </a:endParaRPr>
          </a:p>
        </p:txBody>
      </p:sp>
      <p:sp>
        <p:nvSpPr>
          <p:cNvPr id="11" name="テキスト ボックス 10">
            <a:extLst>
              <a:ext uri="{FF2B5EF4-FFF2-40B4-BE49-F238E27FC236}">
                <a16:creationId xmlns:a16="http://schemas.microsoft.com/office/drawing/2014/main" id="{748380C0-F105-22CE-9BA4-DFDE4376D108}"/>
              </a:ext>
            </a:extLst>
          </p:cNvPr>
          <p:cNvSpPr txBox="1"/>
          <p:nvPr/>
        </p:nvSpPr>
        <p:spPr>
          <a:xfrm>
            <a:off x="3188128" y="3876146"/>
            <a:ext cx="2081019" cy="307777"/>
          </a:xfrm>
          <a:prstGeom prst="rect">
            <a:avLst/>
          </a:prstGeom>
          <a:solidFill>
            <a:schemeClr val="bg1">
              <a:lumMod val="85000"/>
            </a:schemeClr>
          </a:solidFill>
          <a:ln>
            <a:noFill/>
          </a:ln>
        </p:spPr>
        <p:txBody>
          <a:bodyPr wrap="none" rtlCol="0">
            <a:spAutoFit/>
          </a:bodyPr>
          <a:lstStyle/>
          <a:p>
            <a:r>
              <a:rPr kumimoji="1" lang="en-US" altLang="ja-JP" sz="1400" dirty="0" err="1">
                <a:solidFill>
                  <a:schemeClr val="bg1"/>
                </a:solidFill>
              </a:rPr>
              <a:t>input_final</a:t>
            </a:r>
            <a:r>
              <a:rPr kumimoji="1" lang="en-US" altLang="ja-JP" sz="1400" dirty="0">
                <a:solidFill>
                  <a:schemeClr val="bg1"/>
                </a:solidFill>
              </a:rPr>
              <a:t>_[problem1].ini</a:t>
            </a:r>
            <a:endParaRPr kumimoji="1" lang="ja-JP" altLang="en-US" sz="1400">
              <a:solidFill>
                <a:schemeClr val="bg1"/>
              </a:solidFill>
            </a:endParaRPr>
          </a:p>
        </p:txBody>
      </p:sp>
      <p:cxnSp>
        <p:nvCxnSpPr>
          <p:cNvPr id="13" name="直線コネクタ 12">
            <a:extLst>
              <a:ext uri="{FF2B5EF4-FFF2-40B4-BE49-F238E27FC236}">
                <a16:creationId xmlns:a16="http://schemas.microsoft.com/office/drawing/2014/main" id="{562BDF68-471D-886E-8186-C2B86D317FB9}"/>
              </a:ext>
            </a:extLst>
          </p:cNvPr>
          <p:cNvCxnSpPr>
            <a:cxnSpLocks/>
          </p:cNvCxnSpPr>
          <p:nvPr/>
        </p:nvCxnSpPr>
        <p:spPr>
          <a:xfrm>
            <a:off x="2814858" y="2723758"/>
            <a:ext cx="0" cy="171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8E1DE10F-523F-79C4-7A9D-9630160A9FB8}"/>
              </a:ext>
            </a:extLst>
          </p:cNvPr>
          <p:cNvCxnSpPr>
            <a:cxnSpLocks/>
            <a:stCxn id="10" idx="1"/>
          </p:cNvCxnSpPr>
          <p:nvPr/>
        </p:nvCxnSpPr>
        <p:spPr>
          <a:xfrm flipH="1">
            <a:off x="2814859" y="3339956"/>
            <a:ext cx="373269" cy="127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CF960D61-7B87-298C-B0B4-410721A06247}"/>
              </a:ext>
            </a:extLst>
          </p:cNvPr>
          <p:cNvCxnSpPr>
            <a:cxnSpLocks/>
          </p:cNvCxnSpPr>
          <p:nvPr/>
        </p:nvCxnSpPr>
        <p:spPr>
          <a:xfrm flipH="1">
            <a:off x="2814859" y="4042816"/>
            <a:ext cx="3732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DD2329CB-6E46-5D53-CF92-30BBF0BFE585}"/>
              </a:ext>
            </a:extLst>
          </p:cNvPr>
          <p:cNvCxnSpPr>
            <a:cxnSpLocks/>
          </p:cNvCxnSpPr>
          <p:nvPr/>
        </p:nvCxnSpPr>
        <p:spPr>
          <a:xfrm flipH="1">
            <a:off x="2814859" y="4436642"/>
            <a:ext cx="3732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D82A00FD-3238-6852-D7C7-F4C60BCFBD7E}"/>
              </a:ext>
            </a:extLst>
          </p:cNvPr>
          <p:cNvCxnSpPr>
            <a:cxnSpLocks/>
          </p:cNvCxnSpPr>
          <p:nvPr/>
        </p:nvCxnSpPr>
        <p:spPr>
          <a:xfrm>
            <a:off x="3439199" y="4592631"/>
            <a:ext cx="0" cy="23180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A523AF06-993C-B205-50C2-A397F46AF830}"/>
              </a:ext>
            </a:extLst>
          </p:cNvPr>
          <p:cNvCxnSpPr>
            <a:cxnSpLocks/>
          </p:cNvCxnSpPr>
          <p:nvPr/>
        </p:nvCxnSpPr>
        <p:spPr>
          <a:xfrm flipH="1">
            <a:off x="3439199" y="4824434"/>
            <a:ext cx="222614"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23BFDFA1-B99C-2104-3059-9719088F8FA1}"/>
              </a:ext>
            </a:extLst>
          </p:cNvPr>
          <p:cNvSpPr txBox="1"/>
          <p:nvPr/>
        </p:nvSpPr>
        <p:spPr>
          <a:xfrm>
            <a:off x="4367617" y="3220964"/>
            <a:ext cx="4522098" cy="276999"/>
          </a:xfrm>
          <a:prstGeom prst="rect">
            <a:avLst/>
          </a:prstGeom>
          <a:noFill/>
        </p:spPr>
        <p:txBody>
          <a:bodyPr wrap="square" rtlCol="0">
            <a:spAutoFit/>
          </a:bodyPr>
          <a:lstStyle/>
          <a:p>
            <a:r>
              <a:rPr kumimoji="1" lang="ja-JP" altLang="en-US" sz="1200">
                <a:latin typeface="+mj-ea"/>
                <a:ea typeface="+mj-ea"/>
              </a:rPr>
              <a:t>画面</a:t>
            </a:r>
            <a:r>
              <a:rPr lang="en-US" altLang="ja-JP" sz="1200" dirty="0">
                <a:latin typeface="+mj-ea"/>
                <a:ea typeface="+mj-ea"/>
              </a:rPr>
              <a:t>②</a:t>
            </a:r>
            <a:r>
              <a:rPr kumimoji="1" lang="ja-JP" altLang="en-US" sz="1200">
                <a:latin typeface="+mj-ea"/>
                <a:ea typeface="+mj-ea"/>
              </a:rPr>
              <a:t>処理によりここへコピーされるグリッドファイル</a:t>
            </a:r>
          </a:p>
        </p:txBody>
      </p:sp>
      <p:sp>
        <p:nvSpPr>
          <p:cNvPr id="24" name="テキスト ボックス 23">
            <a:extLst>
              <a:ext uri="{FF2B5EF4-FFF2-40B4-BE49-F238E27FC236}">
                <a16:creationId xmlns:a16="http://schemas.microsoft.com/office/drawing/2014/main" id="{D1D5E147-4425-63F4-3CD7-A99968D0CD27}"/>
              </a:ext>
            </a:extLst>
          </p:cNvPr>
          <p:cNvSpPr txBox="1"/>
          <p:nvPr/>
        </p:nvSpPr>
        <p:spPr>
          <a:xfrm>
            <a:off x="5269147" y="3880265"/>
            <a:ext cx="5206913" cy="276999"/>
          </a:xfrm>
          <a:prstGeom prst="rect">
            <a:avLst/>
          </a:prstGeom>
          <a:noFill/>
        </p:spPr>
        <p:txBody>
          <a:bodyPr wrap="square" rtlCol="0">
            <a:spAutoFit/>
          </a:bodyPr>
          <a:lstStyle/>
          <a:p>
            <a:r>
              <a:rPr kumimoji="1" lang="ja-JP" altLang="en-US" sz="1200"/>
              <a:t>未作成</a:t>
            </a:r>
            <a:r>
              <a:rPr kumimoji="1" lang="en-US" altLang="ja-JP" sz="1200" dirty="0"/>
              <a:t>(</a:t>
            </a:r>
            <a:r>
              <a:rPr kumimoji="1" lang="ja-JP" altLang="en-US" sz="1200"/>
              <a:t>この</a:t>
            </a:r>
            <a:r>
              <a:rPr kumimoji="1" lang="en-US" altLang="ja-JP" sz="1200" dirty="0"/>
              <a:t>GUI</a:t>
            </a:r>
            <a:r>
              <a:rPr kumimoji="1" lang="ja-JP" altLang="en-US" sz="1200"/>
              <a:t>で最終的に作成される</a:t>
            </a:r>
            <a:r>
              <a:rPr kumimoji="1" lang="en-US" altLang="ja-JP" sz="1200" dirty="0"/>
              <a:t>input</a:t>
            </a:r>
            <a:r>
              <a:rPr kumimoji="1" lang="ja-JP" altLang="en-US" sz="1200"/>
              <a:t>ファイル</a:t>
            </a:r>
            <a:r>
              <a:rPr kumimoji="1" lang="en-US" altLang="ja-JP" sz="1200" dirty="0"/>
              <a:t>)</a:t>
            </a:r>
            <a:endParaRPr kumimoji="1" lang="ja-JP" altLang="en-US" sz="1200"/>
          </a:p>
        </p:txBody>
      </p:sp>
      <p:sp>
        <p:nvSpPr>
          <p:cNvPr id="30" name="テキスト ボックス 29">
            <a:extLst>
              <a:ext uri="{FF2B5EF4-FFF2-40B4-BE49-F238E27FC236}">
                <a16:creationId xmlns:a16="http://schemas.microsoft.com/office/drawing/2014/main" id="{4D271529-203C-100C-E9E8-C2BE99148D93}"/>
              </a:ext>
            </a:extLst>
          </p:cNvPr>
          <p:cNvSpPr txBox="1"/>
          <p:nvPr/>
        </p:nvSpPr>
        <p:spPr>
          <a:xfrm>
            <a:off x="1419239" y="1170613"/>
            <a:ext cx="1194557" cy="307777"/>
          </a:xfrm>
          <a:prstGeom prst="rect">
            <a:avLst/>
          </a:prstGeom>
          <a:noFill/>
          <a:ln>
            <a:solidFill>
              <a:schemeClr val="tx1"/>
            </a:solidFill>
          </a:ln>
        </p:spPr>
        <p:txBody>
          <a:bodyPr wrap="none" rtlCol="0">
            <a:spAutoFit/>
          </a:bodyPr>
          <a:lstStyle/>
          <a:p>
            <a:r>
              <a:rPr lang="en-US" altLang="ja-JP" sz="1400" dirty="0"/>
              <a:t>WEAK3-test</a:t>
            </a:r>
            <a:r>
              <a:rPr kumimoji="1" lang="en-US" altLang="ja-JP" sz="1400" dirty="0"/>
              <a:t>/</a:t>
            </a:r>
            <a:endParaRPr kumimoji="1" lang="ja-JP" altLang="en-US" sz="1400"/>
          </a:p>
        </p:txBody>
      </p:sp>
      <p:cxnSp>
        <p:nvCxnSpPr>
          <p:cNvPr id="31" name="直線コネクタ 30">
            <a:extLst>
              <a:ext uri="{FF2B5EF4-FFF2-40B4-BE49-F238E27FC236}">
                <a16:creationId xmlns:a16="http://schemas.microsoft.com/office/drawing/2014/main" id="{253F9A88-465B-58A7-B17C-D2EACAFF21AC}"/>
              </a:ext>
            </a:extLst>
          </p:cNvPr>
          <p:cNvCxnSpPr>
            <a:cxnSpLocks/>
          </p:cNvCxnSpPr>
          <p:nvPr/>
        </p:nvCxnSpPr>
        <p:spPr>
          <a:xfrm>
            <a:off x="1802392" y="1524329"/>
            <a:ext cx="0" cy="2598983"/>
          </a:xfrm>
          <a:prstGeom prst="line">
            <a:avLst/>
          </a:prstGeom>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D3A1EC2A-10C6-2639-DC43-F09B2E275B1A}"/>
              </a:ext>
            </a:extLst>
          </p:cNvPr>
          <p:cNvSpPr txBox="1"/>
          <p:nvPr/>
        </p:nvSpPr>
        <p:spPr>
          <a:xfrm>
            <a:off x="2199032" y="1570285"/>
            <a:ext cx="442750" cy="307777"/>
          </a:xfrm>
          <a:prstGeom prst="rect">
            <a:avLst/>
          </a:prstGeom>
          <a:noFill/>
          <a:ln>
            <a:noFill/>
          </a:ln>
        </p:spPr>
        <p:txBody>
          <a:bodyPr wrap="none" rtlCol="0">
            <a:spAutoFit/>
          </a:bodyPr>
          <a:lstStyle/>
          <a:p>
            <a:pPr algn="ctr"/>
            <a:r>
              <a:rPr lang="en-US" altLang="ja-JP" sz="1400" dirty="0">
                <a:solidFill>
                  <a:schemeClr val="tx1">
                    <a:lumMod val="50000"/>
                    <a:lumOff val="50000"/>
                  </a:schemeClr>
                </a:solidFill>
                <a:ea typeface="+mj-ea"/>
              </a:rPr>
              <a:t>... /</a:t>
            </a:r>
            <a:endParaRPr kumimoji="1" lang="ja-JP" altLang="en-US" sz="1400">
              <a:solidFill>
                <a:schemeClr val="tx1">
                  <a:lumMod val="50000"/>
                  <a:lumOff val="50000"/>
                </a:schemeClr>
              </a:solidFill>
              <a:ea typeface="+mj-ea"/>
            </a:endParaRPr>
          </a:p>
        </p:txBody>
      </p:sp>
      <p:sp>
        <p:nvSpPr>
          <p:cNvPr id="33" name="テキスト ボックス 32">
            <a:extLst>
              <a:ext uri="{FF2B5EF4-FFF2-40B4-BE49-F238E27FC236}">
                <a16:creationId xmlns:a16="http://schemas.microsoft.com/office/drawing/2014/main" id="{1AF64694-F3DC-0301-BA05-B0855214C3B5}"/>
              </a:ext>
            </a:extLst>
          </p:cNvPr>
          <p:cNvSpPr txBox="1"/>
          <p:nvPr/>
        </p:nvSpPr>
        <p:spPr>
          <a:xfrm>
            <a:off x="2586217" y="1563976"/>
            <a:ext cx="1091966" cy="307777"/>
          </a:xfrm>
          <a:prstGeom prst="rect">
            <a:avLst/>
          </a:prstGeom>
          <a:solidFill>
            <a:schemeClr val="bg1">
              <a:lumMod val="85000"/>
            </a:schemeClr>
          </a:solidFill>
          <a:ln>
            <a:noFill/>
          </a:ln>
        </p:spPr>
        <p:txBody>
          <a:bodyPr wrap="none" rtlCol="0">
            <a:spAutoFit/>
          </a:bodyPr>
          <a:lstStyle/>
          <a:p>
            <a:r>
              <a:rPr kumimoji="1" lang="en-US" altLang="ja-JP" sz="1400" dirty="0">
                <a:solidFill>
                  <a:schemeClr val="bg1"/>
                </a:solidFill>
                <a:latin typeface="+mn-ea"/>
              </a:rPr>
              <a:t>[</a:t>
            </a:r>
            <a:r>
              <a:rPr kumimoji="1" lang="en-US" altLang="ja-JP" sz="1400" dirty="0" err="1">
                <a:solidFill>
                  <a:schemeClr val="bg1"/>
                </a:solidFill>
                <a:latin typeface="+mn-ea"/>
              </a:rPr>
              <a:t>topodata</a:t>
            </a:r>
            <a:r>
              <a:rPr lang="en-US" altLang="ja-JP" sz="1400" dirty="0">
                <a:solidFill>
                  <a:schemeClr val="bg1"/>
                </a:solidFill>
                <a:latin typeface="+mn-ea"/>
              </a:rPr>
              <a:t>]</a:t>
            </a:r>
            <a:endParaRPr kumimoji="1" lang="en-US" altLang="ja-JP" sz="1400" dirty="0">
              <a:solidFill>
                <a:schemeClr val="bg1"/>
              </a:solidFill>
              <a:latin typeface="+mn-ea"/>
            </a:endParaRPr>
          </a:p>
        </p:txBody>
      </p:sp>
      <p:cxnSp>
        <p:nvCxnSpPr>
          <p:cNvPr id="34" name="直線コネクタ 33">
            <a:extLst>
              <a:ext uri="{FF2B5EF4-FFF2-40B4-BE49-F238E27FC236}">
                <a16:creationId xmlns:a16="http://schemas.microsoft.com/office/drawing/2014/main" id="{CBC907AD-29BD-959E-BFAB-F33304F6DCAA}"/>
              </a:ext>
            </a:extLst>
          </p:cNvPr>
          <p:cNvCxnSpPr>
            <a:cxnSpLocks/>
            <a:stCxn id="32" idx="1"/>
          </p:cNvCxnSpPr>
          <p:nvPr/>
        </p:nvCxnSpPr>
        <p:spPr>
          <a:xfrm flipH="1">
            <a:off x="1802392" y="1724174"/>
            <a:ext cx="396640" cy="12783"/>
          </a:xfrm>
          <a:prstGeom prst="line">
            <a:avLst/>
          </a:prstGeom>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56544D82-4B85-98CE-FF20-2C826D308856}"/>
              </a:ext>
            </a:extLst>
          </p:cNvPr>
          <p:cNvSpPr txBox="1"/>
          <p:nvPr/>
        </p:nvSpPr>
        <p:spPr>
          <a:xfrm>
            <a:off x="2167305" y="1958541"/>
            <a:ext cx="442750" cy="307777"/>
          </a:xfrm>
          <a:prstGeom prst="rect">
            <a:avLst/>
          </a:prstGeom>
          <a:noFill/>
          <a:ln>
            <a:noFill/>
          </a:ln>
        </p:spPr>
        <p:txBody>
          <a:bodyPr wrap="none" rtlCol="0">
            <a:spAutoFit/>
          </a:bodyPr>
          <a:lstStyle/>
          <a:p>
            <a:pPr algn="ctr"/>
            <a:r>
              <a:rPr lang="en-US" altLang="ja-JP" sz="1400" dirty="0">
                <a:solidFill>
                  <a:schemeClr val="tx1">
                    <a:lumMod val="50000"/>
                    <a:lumOff val="50000"/>
                  </a:schemeClr>
                </a:solidFill>
                <a:ea typeface="+mj-ea"/>
              </a:rPr>
              <a:t>... /</a:t>
            </a:r>
            <a:endParaRPr kumimoji="1" lang="ja-JP" altLang="en-US" sz="1400">
              <a:solidFill>
                <a:schemeClr val="tx1">
                  <a:lumMod val="50000"/>
                  <a:lumOff val="50000"/>
                </a:schemeClr>
              </a:solidFill>
              <a:ea typeface="+mj-ea"/>
            </a:endParaRPr>
          </a:p>
        </p:txBody>
      </p:sp>
      <p:sp>
        <p:nvSpPr>
          <p:cNvPr id="39" name="テキスト ボックス 38">
            <a:extLst>
              <a:ext uri="{FF2B5EF4-FFF2-40B4-BE49-F238E27FC236}">
                <a16:creationId xmlns:a16="http://schemas.microsoft.com/office/drawing/2014/main" id="{764B7C22-564C-ED82-4021-1265CE6B9BBD}"/>
              </a:ext>
            </a:extLst>
          </p:cNvPr>
          <p:cNvSpPr txBox="1"/>
          <p:nvPr/>
        </p:nvSpPr>
        <p:spPr>
          <a:xfrm>
            <a:off x="2586217" y="1965159"/>
            <a:ext cx="2478564" cy="307777"/>
          </a:xfrm>
          <a:prstGeom prst="rect">
            <a:avLst/>
          </a:prstGeom>
          <a:solidFill>
            <a:schemeClr val="bg1">
              <a:lumMod val="85000"/>
            </a:schemeClr>
          </a:solidFill>
          <a:ln>
            <a:noFill/>
          </a:ln>
        </p:spPr>
        <p:txBody>
          <a:bodyPr wrap="none" rtlCol="0">
            <a:spAutoFit/>
          </a:bodyPr>
          <a:lstStyle/>
          <a:p>
            <a:r>
              <a:rPr lang="en-US" altLang="ja-JP" sz="1400" dirty="0">
                <a:solidFill>
                  <a:schemeClr val="bg1"/>
                </a:solidFill>
                <a:latin typeface="+mn-ea"/>
              </a:rPr>
              <a:t>[Resistivity structure data]</a:t>
            </a:r>
            <a:endParaRPr kumimoji="1" lang="ja-JP" altLang="en-US" sz="1400">
              <a:solidFill>
                <a:schemeClr val="bg1"/>
              </a:solidFill>
              <a:latin typeface="+mn-ea"/>
            </a:endParaRPr>
          </a:p>
        </p:txBody>
      </p:sp>
      <p:cxnSp>
        <p:nvCxnSpPr>
          <p:cNvPr id="40" name="直線コネクタ 39">
            <a:extLst>
              <a:ext uri="{FF2B5EF4-FFF2-40B4-BE49-F238E27FC236}">
                <a16:creationId xmlns:a16="http://schemas.microsoft.com/office/drawing/2014/main" id="{6E245359-4F4D-1FEE-67B0-AD31805DC017}"/>
              </a:ext>
            </a:extLst>
          </p:cNvPr>
          <p:cNvCxnSpPr>
            <a:cxnSpLocks/>
          </p:cNvCxnSpPr>
          <p:nvPr/>
        </p:nvCxnSpPr>
        <p:spPr>
          <a:xfrm flipH="1">
            <a:off x="1802392" y="2194763"/>
            <a:ext cx="369939"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F977832D-4585-5A4E-1100-C36EFBC1E9A1}"/>
              </a:ext>
            </a:extLst>
          </p:cNvPr>
          <p:cNvSpPr txBox="1"/>
          <p:nvPr/>
        </p:nvSpPr>
        <p:spPr>
          <a:xfrm>
            <a:off x="3790216" y="1593975"/>
            <a:ext cx="4522098" cy="276999"/>
          </a:xfrm>
          <a:prstGeom prst="rect">
            <a:avLst/>
          </a:prstGeom>
          <a:noFill/>
        </p:spPr>
        <p:txBody>
          <a:bodyPr wrap="square" rtlCol="0">
            <a:spAutoFit/>
          </a:bodyPr>
          <a:lstStyle/>
          <a:p>
            <a:r>
              <a:rPr kumimoji="1" lang="ja-JP" altLang="en-US" sz="1200"/>
              <a:t>地形データ</a:t>
            </a:r>
            <a:r>
              <a:rPr kumimoji="1" lang="en-US" altLang="ja-JP" sz="1200" dirty="0"/>
              <a:t> (</a:t>
            </a:r>
            <a:r>
              <a:rPr kumimoji="1" lang="ja-JP" altLang="en-US" sz="1200"/>
              <a:t>今回不要</a:t>
            </a:r>
            <a:r>
              <a:rPr lang="en-US" altLang="ja-JP" sz="1200" dirty="0"/>
              <a:t>)</a:t>
            </a:r>
            <a:endParaRPr kumimoji="1" lang="ja-JP" altLang="en-US" sz="1200"/>
          </a:p>
        </p:txBody>
      </p:sp>
      <p:sp>
        <p:nvSpPr>
          <p:cNvPr id="43" name="テキスト ボックス 42">
            <a:extLst>
              <a:ext uri="{FF2B5EF4-FFF2-40B4-BE49-F238E27FC236}">
                <a16:creationId xmlns:a16="http://schemas.microsoft.com/office/drawing/2014/main" id="{530202B5-00AB-3180-202F-256C12368528}"/>
              </a:ext>
            </a:extLst>
          </p:cNvPr>
          <p:cNvSpPr txBox="1"/>
          <p:nvPr/>
        </p:nvSpPr>
        <p:spPr>
          <a:xfrm>
            <a:off x="3188128" y="2800666"/>
            <a:ext cx="1883849" cy="307777"/>
          </a:xfrm>
          <a:prstGeom prst="rect">
            <a:avLst/>
          </a:prstGeom>
          <a:solidFill>
            <a:schemeClr val="bg1">
              <a:lumMod val="85000"/>
            </a:schemeClr>
          </a:solidFill>
          <a:ln>
            <a:noFill/>
          </a:ln>
        </p:spPr>
        <p:txBody>
          <a:bodyPr wrap="none" rtlCol="0">
            <a:spAutoFit/>
          </a:bodyPr>
          <a:lstStyle/>
          <a:p>
            <a:r>
              <a:rPr lang="en-US" altLang="ja-JP" sz="1400" dirty="0">
                <a:solidFill>
                  <a:schemeClr val="bg1"/>
                </a:solidFill>
                <a:latin typeface="+mn-ea"/>
              </a:rPr>
              <a:t>[</a:t>
            </a:r>
            <a:r>
              <a:rPr lang="en-US" altLang="ja-JP" sz="1400" dirty="0" err="1">
                <a:solidFill>
                  <a:schemeClr val="bg1"/>
                </a:solidFill>
                <a:latin typeface="+mn-ea"/>
              </a:rPr>
              <a:t>voronoi_seeds_list</a:t>
            </a:r>
            <a:r>
              <a:rPr lang="en-US" altLang="ja-JP" sz="1400" dirty="0">
                <a:solidFill>
                  <a:schemeClr val="bg1"/>
                </a:solidFill>
                <a:latin typeface="+mn-ea"/>
              </a:rPr>
              <a:t>]</a:t>
            </a:r>
            <a:endParaRPr kumimoji="1" lang="ja-JP" altLang="en-US" sz="1400">
              <a:solidFill>
                <a:schemeClr val="bg1"/>
              </a:solidFill>
              <a:latin typeface="+mn-ea"/>
            </a:endParaRPr>
          </a:p>
        </p:txBody>
      </p:sp>
      <p:cxnSp>
        <p:nvCxnSpPr>
          <p:cNvPr id="45" name="直線コネクタ 44">
            <a:extLst>
              <a:ext uri="{FF2B5EF4-FFF2-40B4-BE49-F238E27FC236}">
                <a16:creationId xmlns:a16="http://schemas.microsoft.com/office/drawing/2014/main" id="{39FEB493-9A01-1B53-98F0-E5B8B21CDBD3}"/>
              </a:ext>
            </a:extLst>
          </p:cNvPr>
          <p:cNvCxnSpPr>
            <a:cxnSpLocks/>
          </p:cNvCxnSpPr>
          <p:nvPr/>
        </p:nvCxnSpPr>
        <p:spPr>
          <a:xfrm flipH="1">
            <a:off x="2814859" y="2967336"/>
            <a:ext cx="373269" cy="0"/>
          </a:xfrm>
          <a:prstGeom prst="line">
            <a:avLst/>
          </a:prstGeom>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4C68A96B-B1E2-C699-524A-AD25DED4B920}"/>
              </a:ext>
            </a:extLst>
          </p:cNvPr>
          <p:cNvSpPr txBox="1"/>
          <p:nvPr/>
        </p:nvSpPr>
        <p:spPr>
          <a:xfrm>
            <a:off x="2812230" y="1176436"/>
            <a:ext cx="4522098" cy="276999"/>
          </a:xfrm>
          <a:prstGeom prst="rect">
            <a:avLst/>
          </a:prstGeom>
          <a:noFill/>
        </p:spPr>
        <p:txBody>
          <a:bodyPr wrap="square" rtlCol="0">
            <a:spAutoFit/>
          </a:bodyPr>
          <a:lstStyle/>
          <a:p>
            <a:r>
              <a:rPr kumimoji="1" lang="en-US" altLang="ja-JP" sz="1200" dirty="0"/>
              <a:t>project root</a:t>
            </a:r>
            <a:endParaRPr kumimoji="1" lang="ja-JP" altLang="en-US" sz="1200"/>
          </a:p>
        </p:txBody>
      </p:sp>
      <p:sp>
        <p:nvSpPr>
          <p:cNvPr id="26" name="テキスト ボックス 25">
            <a:extLst>
              <a:ext uri="{FF2B5EF4-FFF2-40B4-BE49-F238E27FC236}">
                <a16:creationId xmlns:a16="http://schemas.microsoft.com/office/drawing/2014/main" id="{A7361C73-7F64-7C6E-F6E7-F567C7C38484}"/>
              </a:ext>
            </a:extLst>
          </p:cNvPr>
          <p:cNvSpPr txBox="1"/>
          <p:nvPr/>
        </p:nvSpPr>
        <p:spPr>
          <a:xfrm>
            <a:off x="5186706" y="2825394"/>
            <a:ext cx="4522098" cy="276999"/>
          </a:xfrm>
          <a:prstGeom prst="rect">
            <a:avLst/>
          </a:prstGeom>
          <a:noFill/>
        </p:spPr>
        <p:txBody>
          <a:bodyPr wrap="square" rtlCol="0">
            <a:spAutoFit/>
          </a:bodyPr>
          <a:lstStyle/>
          <a:p>
            <a:r>
              <a:rPr kumimoji="1" lang="ja-JP" altLang="en-US" sz="1200"/>
              <a:t>母点リスト</a:t>
            </a:r>
            <a:r>
              <a:rPr kumimoji="1" lang="en-US" altLang="ja-JP" sz="1200" dirty="0"/>
              <a:t> (</a:t>
            </a:r>
            <a:r>
              <a:rPr kumimoji="1" lang="ja-JP" altLang="en-US" sz="1200"/>
              <a:t>今回不要</a:t>
            </a:r>
            <a:r>
              <a:rPr kumimoji="1" lang="en-US" altLang="ja-JP" sz="1200" dirty="0"/>
              <a:t>)</a:t>
            </a:r>
            <a:endParaRPr kumimoji="1" lang="ja-JP" altLang="en-US" sz="1200"/>
          </a:p>
        </p:txBody>
      </p:sp>
      <p:sp>
        <p:nvSpPr>
          <p:cNvPr id="35" name="テキスト ボックス 34">
            <a:extLst>
              <a:ext uri="{FF2B5EF4-FFF2-40B4-BE49-F238E27FC236}">
                <a16:creationId xmlns:a16="http://schemas.microsoft.com/office/drawing/2014/main" id="{ABC1C6CB-6DD6-B9D0-89A6-84C1E10BE6AA}"/>
              </a:ext>
            </a:extLst>
          </p:cNvPr>
          <p:cNvSpPr txBox="1"/>
          <p:nvPr/>
        </p:nvSpPr>
        <p:spPr>
          <a:xfrm>
            <a:off x="2155382" y="2394826"/>
            <a:ext cx="442750" cy="307777"/>
          </a:xfrm>
          <a:prstGeom prst="rect">
            <a:avLst/>
          </a:prstGeom>
          <a:noFill/>
          <a:ln>
            <a:noFill/>
          </a:ln>
        </p:spPr>
        <p:txBody>
          <a:bodyPr wrap="none" rtlCol="0">
            <a:spAutoFit/>
          </a:bodyPr>
          <a:lstStyle/>
          <a:p>
            <a:pPr algn="ctr"/>
            <a:r>
              <a:rPr lang="en-US" altLang="ja-JP" sz="1400" dirty="0">
                <a:solidFill>
                  <a:schemeClr val="tx1">
                    <a:lumMod val="50000"/>
                    <a:lumOff val="50000"/>
                  </a:schemeClr>
                </a:solidFill>
                <a:ea typeface="+mj-ea"/>
              </a:rPr>
              <a:t>... /</a:t>
            </a:r>
            <a:endParaRPr kumimoji="1" lang="ja-JP" altLang="en-US" sz="1400">
              <a:solidFill>
                <a:schemeClr val="tx1">
                  <a:lumMod val="50000"/>
                  <a:lumOff val="50000"/>
                </a:schemeClr>
              </a:solidFill>
              <a:ea typeface="+mj-ea"/>
            </a:endParaRPr>
          </a:p>
        </p:txBody>
      </p:sp>
      <p:cxnSp>
        <p:nvCxnSpPr>
          <p:cNvPr id="36" name="直線コネクタ 35">
            <a:extLst>
              <a:ext uri="{FF2B5EF4-FFF2-40B4-BE49-F238E27FC236}">
                <a16:creationId xmlns:a16="http://schemas.microsoft.com/office/drawing/2014/main" id="{7C6353E6-6759-06D2-E63F-7F6EE7007B64}"/>
              </a:ext>
            </a:extLst>
          </p:cNvPr>
          <p:cNvCxnSpPr>
            <a:cxnSpLocks/>
          </p:cNvCxnSpPr>
          <p:nvPr/>
        </p:nvCxnSpPr>
        <p:spPr>
          <a:xfrm flipH="1">
            <a:off x="1802392" y="2557087"/>
            <a:ext cx="369939"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ED7B5A6B-E962-E95A-A180-6A402897CDC7}"/>
              </a:ext>
            </a:extLst>
          </p:cNvPr>
          <p:cNvSpPr txBox="1"/>
          <p:nvPr/>
        </p:nvSpPr>
        <p:spPr>
          <a:xfrm>
            <a:off x="4077868" y="2416666"/>
            <a:ext cx="4522098" cy="276999"/>
          </a:xfrm>
          <a:prstGeom prst="rect">
            <a:avLst/>
          </a:prstGeom>
          <a:noFill/>
        </p:spPr>
        <p:txBody>
          <a:bodyPr wrap="square" rtlCol="0">
            <a:spAutoFit/>
          </a:bodyPr>
          <a:lstStyle/>
          <a:p>
            <a:r>
              <a:rPr kumimoji="1" lang="ja-JP" altLang="en-US" sz="1200">
                <a:latin typeface="+mj-ea"/>
                <a:ea typeface="+mj-ea"/>
              </a:rPr>
              <a:t>画面</a:t>
            </a:r>
            <a:r>
              <a:rPr lang="en-US" altLang="ja-JP" sz="1200" dirty="0">
                <a:latin typeface="+mj-ea"/>
                <a:ea typeface="+mj-ea"/>
              </a:rPr>
              <a:t>②</a:t>
            </a:r>
            <a:r>
              <a:rPr kumimoji="1" lang="ja-JP" altLang="en-US" sz="1200">
                <a:latin typeface="+mj-ea"/>
                <a:ea typeface="+mj-ea"/>
              </a:rPr>
              <a:t>で指定</a:t>
            </a:r>
            <a:r>
              <a:rPr lang="en-US" altLang="ja-JP" sz="1200" dirty="0">
                <a:latin typeface="+mj-ea"/>
                <a:ea typeface="+mj-ea"/>
              </a:rPr>
              <a:t>(</a:t>
            </a:r>
            <a:r>
              <a:rPr lang="ja-JP" altLang="en-US" sz="1200">
                <a:latin typeface="+mj-ea"/>
                <a:ea typeface="+mj-ea"/>
              </a:rPr>
              <a:t>なければ</a:t>
            </a:r>
            <a:r>
              <a:rPr kumimoji="1" lang="ja-JP" altLang="en-US" sz="1200">
                <a:latin typeface="+mj-ea"/>
                <a:ea typeface="+mj-ea"/>
              </a:rPr>
              <a:t>新規作成</a:t>
            </a:r>
            <a:r>
              <a:rPr kumimoji="1" lang="en-US" altLang="ja-JP" sz="1200" dirty="0">
                <a:latin typeface="+mj-ea"/>
                <a:ea typeface="+mj-ea"/>
              </a:rPr>
              <a:t>)</a:t>
            </a:r>
            <a:endParaRPr kumimoji="1" lang="ja-JP" altLang="en-US" sz="1200">
              <a:latin typeface="+mj-ea"/>
              <a:ea typeface="+mj-ea"/>
            </a:endParaRPr>
          </a:p>
        </p:txBody>
      </p:sp>
      <p:sp>
        <p:nvSpPr>
          <p:cNvPr id="49" name="テキスト ボックス 48">
            <a:extLst>
              <a:ext uri="{FF2B5EF4-FFF2-40B4-BE49-F238E27FC236}">
                <a16:creationId xmlns:a16="http://schemas.microsoft.com/office/drawing/2014/main" id="{A21C4134-935A-4BDE-C8D0-3EA441EADEDF}"/>
              </a:ext>
            </a:extLst>
          </p:cNvPr>
          <p:cNvSpPr txBox="1"/>
          <p:nvPr/>
        </p:nvSpPr>
        <p:spPr>
          <a:xfrm>
            <a:off x="2294535" y="6039418"/>
            <a:ext cx="4894289" cy="646331"/>
          </a:xfrm>
          <a:prstGeom prst="rect">
            <a:avLst/>
          </a:prstGeom>
          <a:noFill/>
        </p:spPr>
        <p:txBody>
          <a:bodyPr wrap="none" rtlCol="0">
            <a:spAutoFit/>
          </a:bodyPr>
          <a:lstStyle/>
          <a:p>
            <a:r>
              <a:rPr kumimoji="1" lang="en-US" altLang="ja-JP" sz="1200" dirty="0"/>
              <a:t>*</a:t>
            </a:r>
            <a:r>
              <a:rPr kumimoji="1" lang="ja-JP" altLang="en-US" sz="1200"/>
              <a:t>赤字は新規作成されるフォルダ</a:t>
            </a:r>
            <a:r>
              <a:rPr kumimoji="1" lang="en-US" altLang="ja-JP" sz="1200" dirty="0"/>
              <a:t>/</a:t>
            </a:r>
            <a:r>
              <a:rPr kumimoji="1" lang="ja-JP" altLang="en-US" sz="1200"/>
              <a:t>ファイル</a:t>
            </a:r>
            <a:endParaRPr kumimoji="1" lang="en-US" altLang="ja-JP" sz="1200" dirty="0"/>
          </a:p>
          <a:p>
            <a:r>
              <a:rPr kumimoji="1" lang="en-US" altLang="ja-JP" sz="1200" dirty="0"/>
              <a:t>*[xxx]</a:t>
            </a:r>
            <a:r>
              <a:rPr kumimoji="1" lang="ja-JP" altLang="en-US" sz="1200"/>
              <a:t>は任意のファイル</a:t>
            </a:r>
            <a:r>
              <a:rPr kumimoji="1" lang="en-US" altLang="ja-JP" sz="1200" dirty="0"/>
              <a:t>/</a:t>
            </a:r>
            <a:r>
              <a:rPr kumimoji="1" lang="ja-JP" altLang="en-US" sz="1200"/>
              <a:t>フォルダ名称</a:t>
            </a:r>
            <a:r>
              <a:rPr kumimoji="1" lang="en-US" altLang="ja-JP" sz="1200" dirty="0"/>
              <a:t>(GUI</a:t>
            </a:r>
            <a:r>
              <a:rPr kumimoji="1" lang="ja-JP" altLang="en-US" sz="1200"/>
              <a:t>で指定</a:t>
            </a:r>
            <a:r>
              <a:rPr kumimoji="1" lang="en-US" altLang="ja-JP" sz="1200" dirty="0"/>
              <a:t>)</a:t>
            </a:r>
            <a:r>
              <a:rPr kumimoji="1" lang="ja-JP" altLang="en-US" sz="1200"/>
              <a:t>を示す</a:t>
            </a:r>
            <a:endParaRPr kumimoji="1" lang="en-US" altLang="ja-JP" sz="1200" dirty="0"/>
          </a:p>
          <a:p>
            <a:r>
              <a:rPr kumimoji="1" lang="en-US" altLang="ja-JP" sz="1200" dirty="0"/>
              <a:t>*(xxx)</a:t>
            </a:r>
            <a:r>
              <a:rPr kumimoji="1" lang="ja-JP" altLang="en-US" sz="1200"/>
              <a:t>は複数のファイル</a:t>
            </a:r>
            <a:r>
              <a:rPr kumimoji="1" lang="en-US" altLang="ja-JP" sz="1200" dirty="0"/>
              <a:t>/</a:t>
            </a:r>
            <a:r>
              <a:rPr kumimoji="1" lang="ja-JP" altLang="en-US" sz="1200"/>
              <a:t>フォルダをまとめて表現していることを示す</a:t>
            </a:r>
            <a:endParaRPr kumimoji="1" lang="en-US" altLang="ja-JP" sz="1200" dirty="0"/>
          </a:p>
        </p:txBody>
      </p:sp>
      <p:sp>
        <p:nvSpPr>
          <p:cNvPr id="50" name="テキスト ボックス 49">
            <a:extLst>
              <a:ext uri="{FF2B5EF4-FFF2-40B4-BE49-F238E27FC236}">
                <a16:creationId xmlns:a16="http://schemas.microsoft.com/office/drawing/2014/main" id="{78FBFF42-7904-0E9E-FE5E-824128CB95E0}"/>
              </a:ext>
            </a:extLst>
          </p:cNvPr>
          <p:cNvSpPr txBox="1"/>
          <p:nvPr/>
        </p:nvSpPr>
        <p:spPr>
          <a:xfrm>
            <a:off x="3188128" y="3530823"/>
            <a:ext cx="2395207" cy="307777"/>
          </a:xfrm>
          <a:prstGeom prst="rect">
            <a:avLst/>
          </a:prstGeom>
          <a:solidFill>
            <a:schemeClr val="bg1">
              <a:lumMod val="85000"/>
            </a:schemeClr>
          </a:solidFill>
          <a:ln>
            <a:noFill/>
          </a:ln>
        </p:spPr>
        <p:txBody>
          <a:bodyPr wrap="none" rtlCol="0">
            <a:spAutoFit/>
          </a:bodyPr>
          <a:lstStyle/>
          <a:p>
            <a:r>
              <a:rPr kumimoji="1" lang="en-US" altLang="ja-JP" sz="1400" dirty="0">
                <a:solidFill>
                  <a:schemeClr val="bg1"/>
                </a:solidFill>
              </a:rPr>
              <a:t>input_</a:t>
            </a:r>
            <a:r>
              <a:rPr lang="en-US" altLang="ja-JP" sz="1400" dirty="0">
                <a:solidFill>
                  <a:schemeClr val="bg1"/>
                </a:solidFill>
              </a:rPr>
              <a:t>cmesh4_</a:t>
            </a:r>
            <a:r>
              <a:rPr kumimoji="1" lang="en-US" altLang="ja-JP" sz="1400" dirty="0">
                <a:solidFill>
                  <a:schemeClr val="bg1"/>
                </a:solidFill>
              </a:rPr>
              <a:t>[problem1].ini</a:t>
            </a:r>
            <a:endParaRPr kumimoji="1" lang="ja-JP" altLang="en-US" sz="1400">
              <a:solidFill>
                <a:schemeClr val="bg1"/>
              </a:solidFill>
            </a:endParaRPr>
          </a:p>
        </p:txBody>
      </p:sp>
      <p:cxnSp>
        <p:nvCxnSpPr>
          <p:cNvPr id="51" name="直線コネクタ 50">
            <a:extLst>
              <a:ext uri="{FF2B5EF4-FFF2-40B4-BE49-F238E27FC236}">
                <a16:creationId xmlns:a16="http://schemas.microsoft.com/office/drawing/2014/main" id="{B727B42A-0108-697A-1AF4-9225A4815E78}"/>
              </a:ext>
            </a:extLst>
          </p:cNvPr>
          <p:cNvCxnSpPr>
            <a:cxnSpLocks/>
          </p:cNvCxnSpPr>
          <p:nvPr/>
        </p:nvCxnSpPr>
        <p:spPr>
          <a:xfrm flipH="1">
            <a:off x="2814859" y="3697493"/>
            <a:ext cx="373269" cy="0"/>
          </a:xfrm>
          <a:prstGeom prst="line">
            <a:avLst/>
          </a:prstGeom>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0890E99C-5DDE-D4E6-C185-609A7ED23814}"/>
              </a:ext>
            </a:extLst>
          </p:cNvPr>
          <p:cNvSpPr txBox="1"/>
          <p:nvPr/>
        </p:nvSpPr>
        <p:spPr>
          <a:xfrm>
            <a:off x="5583335" y="3534942"/>
            <a:ext cx="5206913" cy="276999"/>
          </a:xfrm>
          <a:prstGeom prst="rect">
            <a:avLst/>
          </a:prstGeom>
          <a:noFill/>
        </p:spPr>
        <p:txBody>
          <a:bodyPr wrap="square" rtlCol="0">
            <a:spAutoFit/>
          </a:bodyPr>
          <a:lstStyle/>
          <a:p>
            <a:r>
              <a:rPr kumimoji="1" lang="ja-JP" altLang="en-US" sz="1200"/>
              <a:t>未作成</a:t>
            </a:r>
            <a:r>
              <a:rPr kumimoji="1" lang="en-US" altLang="ja-JP" sz="1200" dirty="0"/>
              <a:t>(</a:t>
            </a:r>
            <a:r>
              <a:rPr lang="ja-JP" altLang="en-US" sz="1200"/>
              <a:t>画面</a:t>
            </a:r>
            <a:r>
              <a:rPr lang="en-US" altLang="ja-JP" sz="1200" dirty="0"/>
              <a:t>④</a:t>
            </a:r>
            <a:r>
              <a:rPr lang="ja-JP" altLang="en-US" sz="1200"/>
              <a:t>まで</a:t>
            </a:r>
            <a:r>
              <a:rPr kumimoji="1" lang="ja-JP" altLang="en-US" sz="1200"/>
              <a:t>に作成される</a:t>
            </a:r>
            <a:r>
              <a:rPr kumimoji="1" lang="en-US" altLang="ja-JP" sz="1200" dirty="0"/>
              <a:t>input</a:t>
            </a:r>
            <a:r>
              <a:rPr kumimoji="1" lang="ja-JP" altLang="en-US" sz="1200"/>
              <a:t>ファイル</a:t>
            </a:r>
            <a:r>
              <a:rPr kumimoji="1" lang="en-US" altLang="ja-JP" sz="1200" dirty="0"/>
              <a:t>)</a:t>
            </a:r>
            <a:endParaRPr kumimoji="1" lang="ja-JP" altLang="en-US" sz="1200"/>
          </a:p>
        </p:txBody>
      </p:sp>
    </p:spTree>
    <p:extLst>
      <p:ext uri="{BB962C8B-B14F-4D97-AF65-F5344CB8AC3E}">
        <p14:creationId xmlns:p14="http://schemas.microsoft.com/office/powerpoint/2010/main" val="1033405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28D181-7A24-476A-10DB-B04BB58730BF}"/>
              </a:ext>
            </a:extLst>
          </p:cNvPr>
          <p:cNvSpPr>
            <a:spLocks noGrp="1"/>
          </p:cNvSpPr>
          <p:nvPr>
            <p:ph type="title"/>
          </p:nvPr>
        </p:nvSpPr>
        <p:spPr>
          <a:xfrm>
            <a:off x="702821" y="382876"/>
            <a:ext cx="11121490" cy="622232"/>
          </a:xfrm>
        </p:spPr>
        <p:txBody>
          <a:bodyPr/>
          <a:lstStyle/>
          <a:p>
            <a:r>
              <a:rPr kumimoji="1" lang="ja-JP" altLang="en-US" sz="2400"/>
              <a:t>画面</a:t>
            </a:r>
            <a:r>
              <a:rPr kumimoji="1" lang="en-US" altLang="ja-JP" sz="2400" dirty="0"/>
              <a:t>②</a:t>
            </a:r>
            <a:r>
              <a:rPr lang="en-US" altLang="ja-JP" sz="2400" dirty="0"/>
              <a:t>: Create mesh  (</a:t>
            </a:r>
            <a:r>
              <a:rPr lang="ja-JP" altLang="en-US" sz="2400"/>
              <a:t>グリッドファイルを新規作成する場合</a:t>
            </a:r>
            <a:r>
              <a:rPr lang="en-US" altLang="ja-JP" sz="2400" dirty="0"/>
              <a:t>)</a:t>
            </a:r>
            <a:endParaRPr kumimoji="1" lang="ja-JP" altLang="en-US" sz="2400"/>
          </a:p>
        </p:txBody>
      </p:sp>
      <p:pic>
        <p:nvPicPr>
          <p:cNvPr id="3" name="図 2">
            <a:extLst>
              <a:ext uri="{FF2B5EF4-FFF2-40B4-BE49-F238E27FC236}">
                <a16:creationId xmlns:a16="http://schemas.microsoft.com/office/drawing/2014/main" id="{ED729A9A-DCA2-9526-9E8C-8792E4B240C4}"/>
              </a:ext>
            </a:extLst>
          </p:cNvPr>
          <p:cNvPicPr>
            <a:picLocks noChangeAspect="1"/>
          </p:cNvPicPr>
          <p:nvPr/>
        </p:nvPicPr>
        <p:blipFill>
          <a:blip r:embed="rId2"/>
          <a:stretch>
            <a:fillRect/>
          </a:stretch>
        </p:blipFill>
        <p:spPr>
          <a:xfrm>
            <a:off x="702821" y="1250768"/>
            <a:ext cx="3201212" cy="4908037"/>
          </a:xfrm>
          <a:prstGeom prst="rect">
            <a:avLst/>
          </a:prstGeom>
          <a:ln>
            <a:solidFill>
              <a:schemeClr val="bg1">
                <a:lumMod val="85000"/>
              </a:schemeClr>
            </a:solidFill>
          </a:ln>
        </p:spPr>
      </p:pic>
      <p:grpSp>
        <p:nvGrpSpPr>
          <p:cNvPr id="94" name="グループ化 93">
            <a:extLst>
              <a:ext uri="{FF2B5EF4-FFF2-40B4-BE49-F238E27FC236}">
                <a16:creationId xmlns:a16="http://schemas.microsoft.com/office/drawing/2014/main" id="{D84A964C-BE94-C6AB-189A-0B1AEBC4F3B0}"/>
              </a:ext>
            </a:extLst>
          </p:cNvPr>
          <p:cNvGrpSpPr/>
          <p:nvPr/>
        </p:nvGrpSpPr>
        <p:grpSpPr>
          <a:xfrm>
            <a:off x="4122036" y="3516550"/>
            <a:ext cx="6488594" cy="1169042"/>
            <a:chOff x="3904033" y="3868853"/>
            <a:chExt cx="6488594" cy="1169042"/>
          </a:xfrm>
        </p:grpSpPr>
        <p:sp>
          <p:nvSpPr>
            <p:cNvPr id="4" name="テキスト ボックス 3">
              <a:extLst>
                <a:ext uri="{FF2B5EF4-FFF2-40B4-BE49-F238E27FC236}">
                  <a16:creationId xmlns:a16="http://schemas.microsoft.com/office/drawing/2014/main" id="{1647A2B1-A0D5-567B-C98E-883550EA3900}"/>
                </a:ext>
              </a:extLst>
            </p:cNvPr>
            <p:cNvSpPr txBox="1"/>
            <p:nvPr/>
          </p:nvSpPr>
          <p:spPr>
            <a:xfrm>
              <a:off x="3904033" y="3868853"/>
              <a:ext cx="6488594" cy="1154162"/>
            </a:xfrm>
            <a:prstGeom prst="rect">
              <a:avLst/>
            </a:prstGeom>
            <a:noFill/>
          </p:spPr>
          <p:txBody>
            <a:bodyPr wrap="square" rtlCol="0">
              <a:spAutoFit/>
            </a:bodyPr>
            <a:lstStyle/>
            <a:p>
              <a:pPr algn="l"/>
              <a:r>
                <a:rPr lang="en-US" altLang="ja-JP" sz="1400" b="0" i="0" dirty="0" err="1">
                  <a:solidFill>
                    <a:srgbClr val="212529"/>
                  </a:solidFill>
                  <a:effectLst/>
                  <a:latin typeface="system-ui"/>
                </a:rPr>
                <a:t>MULgraph</a:t>
              </a:r>
              <a:r>
                <a:rPr lang="ja-JP" altLang="en-US" sz="1400" b="0" i="0">
                  <a:solidFill>
                    <a:srgbClr val="212529"/>
                  </a:solidFill>
                  <a:effectLst/>
                  <a:latin typeface="system-ui"/>
                </a:rPr>
                <a:t>形式においてグリッドの各要素名は</a:t>
              </a:r>
              <a:r>
                <a:rPr lang="en-US" altLang="ja-JP" sz="1400" b="0" i="0" u="sng" dirty="0">
                  <a:solidFill>
                    <a:srgbClr val="212529"/>
                  </a:solidFill>
                  <a:effectLst/>
                  <a:latin typeface="+mj-ea"/>
                  <a:ea typeface="+mj-ea"/>
                </a:rPr>
                <a:t>‘</a:t>
              </a:r>
              <a:r>
                <a:rPr lang="ja-JP" altLang="en-US" sz="1400" b="0" i="0" u="sng">
                  <a:solidFill>
                    <a:srgbClr val="212529"/>
                  </a:solidFill>
                  <a:effectLst/>
                  <a:latin typeface="+mj-ea"/>
                  <a:ea typeface="+mj-ea"/>
                </a:rPr>
                <a:t>カラム名</a:t>
              </a:r>
              <a:r>
                <a:rPr lang="en-US" altLang="ja-JP" sz="1400" b="0" i="0" u="sng" dirty="0">
                  <a:solidFill>
                    <a:srgbClr val="212529"/>
                  </a:solidFill>
                  <a:effectLst/>
                  <a:latin typeface="+mj-ea"/>
                  <a:ea typeface="+mj-ea"/>
                </a:rPr>
                <a:t>’+‘</a:t>
              </a:r>
              <a:r>
                <a:rPr lang="ja-JP" altLang="en-US" sz="1400" b="0" i="0" u="sng">
                  <a:solidFill>
                    <a:srgbClr val="212529"/>
                  </a:solidFill>
                  <a:effectLst/>
                  <a:latin typeface="+mj-ea"/>
                  <a:ea typeface="+mj-ea"/>
                </a:rPr>
                <a:t>レイヤー名</a:t>
              </a:r>
              <a:r>
                <a:rPr lang="en-US" altLang="ja-JP" sz="1400" b="0" i="0" u="sng" dirty="0">
                  <a:solidFill>
                    <a:srgbClr val="212529"/>
                  </a:solidFill>
                  <a:effectLst/>
                  <a:latin typeface="+mj-ea"/>
                  <a:ea typeface="+mj-ea"/>
                </a:rPr>
                <a:t>’</a:t>
              </a:r>
              <a:r>
                <a:rPr lang="ja-JP" altLang="en-US" sz="1400" b="0" i="0" u="sng">
                  <a:solidFill>
                    <a:srgbClr val="212529"/>
                  </a:solidFill>
                  <a:effectLst/>
                  <a:latin typeface="+mj-ea"/>
                  <a:ea typeface="+mj-ea"/>
                </a:rPr>
                <a:t>の</a:t>
              </a:r>
              <a:r>
                <a:rPr lang="en-US" altLang="ja-JP" sz="1400" b="0" i="0" u="sng" dirty="0">
                  <a:solidFill>
                    <a:srgbClr val="212529"/>
                  </a:solidFill>
                  <a:effectLst/>
                  <a:latin typeface="+mj-ea"/>
                  <a:ea typeface="+mj-ea"/>
                </a:rPr>
                <a:t>5</a:t>
              </a:r>
              <a:r>
                <a:rPr lang="ja-JP" altLang="en-US" sz="1400" b="0" i="0" u="sng">
                  <a:solidFill>
                    <a:srgbClr val="212529"/>
                  </a:solidFill>
                  <a:effectLst/>
                  <a:latin typeface="+mj-ea"/>
                  <a:ea typeface="+mj-ea"/>
                </a:rPr>
                <a:t>文字</a:t>
              </a:r>
              <a:r>
                <a:rPr lang="ja-JP" altLang="en-US" sz="1400" b="0" i="0">
                  <a:solidFill>
                    <a:srgbClr val="212529"/>
                  </a:solidFill>
                  <a:effectLst/>
                  <a:latin typeface="system-ui"/>
                </a:rPr>
                <a:t>で表現される</a:t>
              </a:r>
              <a:r>
                <a:rPr lang="en-US" altLang="ja-JP" sz="1400" b="0" i="0" dirty="0">
                  <a:solidFill>
                    <a:srgbClr val="212529"/>
                  </a:solidFill>
                  <a:effectLst/>
                  <a:latin typeface="system-ui"/>
                </a:rPr>
                <a:t>(e.g., ‘abc12’)</a:t>
              </a:r>
              <a:r>
                <a:rPr lang="ja-JP" altLang="en-US" sz="1400" b="0" i="0">
                  <a:solidFill>
                    <a:srgbClr val="212529"/>
                  </a:solidFill>
                  <a:effectLst/>
                  <a:latin typeface="system-ui"/>
                </a:rPr>
                <a:t>。英数字の割り振り方法を以下の</a:t>
              </a:r>
              <a:r>
                <a:rPr lang="en-US" altLang="ja-JP" sz="1400" b="0" i="0" dirty="0">
                  <a:solidFill>
                    <a:srgbClr val="212529"/>
                  </a:solidFill>
                  <a:effectLst/>
                  <a:latin typeface="system-ui"/>
                </a:rPr>
                <a:t>3</a:t>
              </a:r>
              <a:r>
                <a:rPr lang="ja-JP" altLang="en-US" sz="1400" b="0" i="0">
                  <a:solidFill>
                    <a:srgbClr val="212529"/>
                  </a:solidFill>
                  <a:effectLst/>
                  <a:latin typeface="system-ui"/>
                </a:rPr>
                <a:t>つから選択。</a:t>
              </a:r>
              <a:endParaRPr lang="en-US" altLang="ja-JP" sz="1400" b="0" i="0" dirty="0">
                <a:solidFill>
                  <a:srgbClr val="212529"/>
                </a:solidFill>
                <a:effectLst/>
                <a:latin typeface="system-ui"/>
              </a:endParaRPr>
            </a:p>
            <a:p>
              <a:pPr marL="285750" indent="-285750" algn="l">
                <a:spcBef>
                  <a:spcPts val="600"/>
                </a:spcBef>
                <a:buFont typeface="Arial" panose="020B0604020202020204" pitchFamily="34" charset="0"/>
                <a:buChar char="•"/>
              </a:pPr>
              <a:r>
                <a:rPr lang="ja-JP" altLang="en-US" sz="1200" b="1" i="0">
                  <a:solidFill>
                    <a:srgbClr val="212529"/>
                  </a:solidFill>
                  <a:effectLst/>
                  <a:latin typeface="system-ui"/>
                </a:rPr>
                <a:t>カラム</a:t>
              </a:r>
              <a:r>
                <a:rPr lang="en-US" altLang="ja-JP" sz="1200" b="1" i="0" dirty="0">
                  <a:solidFill>
                    <a:srgbClr val="212529"/>
                  </a:solidFill>
                  <a:effectLst/>
                  <a:latin typeface="system-ui"/>
                </a:rPr>
                <a:t>: </a:t>
              </a:r>
              <a:r>
                <a:rPr lang="ja-JP" altLang="en-US" sz="1200" b="1" i="0">
                  <a:solidFill>
                    <a:srgbClr val="212529"/>
                  </a:solidFill>
                  <a:effectLst/>
                  <a:latin typeface="system-ui"/>
                </a:rPr>
                <a:t>英字</a:t>
              </a:r>
              <a:r>
                <a:rPr lang="en-US" altLang="ja-JP" sz="1200" b="1" i="0" dirty="0">
                  <a:solidFill>
                    <a:srgbClr val="212529"/>
                  </a:solidFill>
                  <a:effectLst/>
                  <a:latin typeface="system-ui"/>
                </a:rPr>
                <a:t>3</a:t>
              </a:r>
              <a:r>
                <a:rPr lang="ja-JP" altLang="en-US" sz="1200" b="1" i="0">
                  <a:solidFill>
                    <a:srgbClr val="212529"/>
                  </a:solidFill>
                  <a:effectLst/>
                  <a:latin typeface="system-ui"/>
                </a:rPr>
                <a:t>文字</a:t>
              </a:r>
              <a:r>
                <a:rPr lang="en-US" altLang="ja-JP" sz="1200" b="1" i="0" dirty="0">
                  <a:solidFill>
                    <a:srgbClr val="212529"/>
                  </a:solidFill>
                  <a:effectLst/>
                  <a:latin typeface="system-ui"/>
                </a:rPr>
                <a:t>/</a:t>
              </a:r>
              <a:r>
                <a:rPr lang="ja-JP" altLang="en-US" sz="1200" b="1" i="0">
                  <a:solidFill>
                    <a:srgbClr val="212529"/>
                  </a:solidFill>
                  <a:effectLst/>
                  <a:latin typeface="system-ui"/>
                </a:rPr>
                <a:t>レイヤー</a:t>
              </a:r>
              <a:r>
                <a:rPr lang="en-US" altLang="ja-JP" sz="1200" b="1" i="0" dirty="0">
                  <a:solidFill>
                    <a:srgbClr val="212529"/>
                  </a:solidFill>
                  <a:effectLst/>
                  <a:latin typeface="system-ui"/>
                </a:rPr>
                <a:t>: </a:t>
              </a:r>
              <a:r>
                <a:rPr lang="ja-JP" altLang="en-US" sz="1200" b="1" i="0">
                  <a:solidFill>
                    <a:srgbClr val="212529"/>
                  </a:solidFill>
                  <a:effectLst/>
                  <a:latin typeface="system-ui"/>
                </a:rPr>
                <a:t>数字</a:t>
              </a:r>
              <a:r>
                <a:rPr lang="en-US" altLang="ja-JP" sz="1200" b="1" i="0" dirty="0">
                  <a:solidFill>
                    <a:srgbClr val="212529"/>
                  </a:solidFill>
                  <a:effectLst/>
                  <a:latin typeface="system-ui"/>
                </a:rPr>
                <a:t>2</a:t>
              </a:r>
              <a:r>
                <a:rPr lang="ja-JP" altLang="en-US" sz="1200" b="1" i="0">
                  <a:solidFill>
                    <a:srgbClr val="212529"/>
                  </a:solidFill>
                  <a:effectLst/>
                  <a:latin typeface="system-ui"/>
                </a:rPr>
                <a:t>桁 </a:t>
              </a:r>
              <a:r>
                <a:rPr lang="en-US" altLang="ja-JP" sz="1200" b="1" i="0" dirty="0">
                  <a:solidFill>
                    <a:srgbClr val="212529"/>
                  </a:solidFill>
                  <a:effectLst/>
                  <a:latin typeface="system-ui"/>
                </a:rPr>
                <a:t>(</a:t>
              </a:r>
              <a:r>
                <a:rPr lang="ja-JP" altLang="en-US" sz="1200" b="1" i="0">
                  <a:solidFill>
                    <a:srgbClr val="212529"/>
                  </a:solidFill>
                  <a:effectLst/>
                  <a:latin typeface="system-ui"/>
                </a:rPr>
                <a:t>推奨</a:t>
              </a:r>
              <a:r>
                <a:rPr lang="en-US" altLang="ja-JP" sz="1200" b="1" i="0" dirty="0">
                  <a:solidFill>
                    <a:srgbClr val="212529"/>
                  </a:solidFill>
                  <a:effectLst/>
                  <a:latin typeface="system-ui"/>
                </a:rPr>
                <a:t>)</a:t>
              </a:r>
              <a:endParaRPr lang="ja-JP" altLang="en-US" sz="1200" b="0" i="0">
                <a:solidFill>
                  <a:srgbClr val="212529"/>
                </a:solidFill>
                <a:effectLst/>
                <a:latin typeface="system-ui"/>
              </a:endParaRPr>
            </a:p>
            <a:p>
              <a:pPr marL="285750" indent="-285750" algn="l">
                <a:buFont typeface="Arial" panose="020B0604020202020204" pitchFamily="34" charset="0"/>
                <a:buChar char="•"/>
              </a:pPr>
              <a:r>
                <a:rPr lang="ja-JP" altLang="en-US" sz="1200" b="0" i="0">
                  <a:solidFill>
                    <a:srgbClr val="212529"/>
                  </a:solidFill>
                  <a:effectLst/>
                  <a:latin typeface="system-ui"/>
                </a:rPr>
                <a:t>レイヤー</a:t>
              </a:r>
              <a:r>
                <a:rPr lang="en-US" altLang="ja-JP" sz="1200" b="0" i="0" dirty="0">
                  <a:solidFill>
                    <a:srgbClr val="212529"/>
                  </a:solidFill>
                  <a:effectLst/>
                  <a:latin typeface="system-ui"/>
                </a:rPr>
                <a:t>: </a:t>
              </a:r>
              <a:r>
                <a:rPr lang="ja-JP" altLang="en-US" sz="1200" b="0" i="0">
                  <a:solidFill>
                    <a:srgbClr val="212529"/>
                  </a:solidFill>
                  <a:effectLst/>
                  <a:latin typeface="system-ui"/>
                </a:rPr>
                <a:t>英字</a:t>
              </a:r>
              <a:r>
                <a:rPr lang="en-US" altLang="ja-JP" sz="1200" b="0" i="0" dirty="0">
                  <a:solidFill>
                    <a:srgbClr val="212529"/>
                  </a:solidFill>
                  <a:effectLst/>
                  <a:latin typeface="system-ui"/>
                </a:rPr>
                <a:t>3</a:t>
              </a:r>
              <a:r>
                <a:rPr lang="ja-JP" altLang="en-US" sz="1200" b="0" i="0">
                  <a:solidFill>
                    <a:srgbClr val="212529"/>
                  </a:solidFill>
                  <a:effectLst/>
                  <a:latin typeface="system-ui"/>
                </a:rPr>
                <a:t>文字</a:t>
              </a:r>
              <a:r>
                <a:rPr lang="en-US" altLang="ja-JP" sz="1200" b="0" i="0" dirty="0">
                  <a:solidFill>
                    <a:srgbClr val="212529"/>
                  </a:solidFill>
                  <a:effectLst/>
                  <a:latin typeface="system-ui"/>
                </a:rPr>
                <a:t>/</a:t>
              </a:r>
              <a:r>
                <a:rPr lang="ja-JP" altLang="en-US" sz="1200" b="0" i="0">
                  <a:solidFill>
                    <a:srgbClr val="212529"/>
                  </a:solidFill>
                  <a:effectLst/>
                  <a:latin typeface="system-ui"/>
                </a:rPr>
                <a:t>カラム</a:t>
              </a:r>
              <a:r>
                <a:rPr lang="en-US" altLang="ja-JP" sz="1200" b="0" i="0" dirty="0">
                  <a:solidFill>
                    <a:srgbClr val="212529"/>
                  </a:solidFill>
                  <a:effectLst/>
                  <a:latin typeface="system-ui"/>
                </a:rPr>
                <a:t>: </a:t>
              </a:r>
              <a:r>
                <a:rPr lang="ja-JP" altLang="en-US" sz="1200" b="0" i="0">
                  <a:solidFill>
                    <a:srgbClr val="212529"/>
                  </a:solidFill>
                  <a:effectLst/>
                  <a:latin typeface="system-ui"/>
                </a:rPr>
                <a:t>数字</a:t>
              </a:r>
              <a:r>
                <a:rPr lang="en-US" altLang="ja-JP" sz="1200" b="0" i="0" dirty="0">
                  <a:solidFill>
                    <a:srgbClr val="212529"/>
                  </a:solidFill>
                  <a:effectLst/>
                  <a:latin typeface="system-ui"/>
                </a:rPr>
                <a:t>2</a:t>
              </a:r>
              <a:r>
                <a:rPr lang="ja-JP" altLang="en-US" sz="1200" b="0" i="0">
                  <a:solidFill>
                    <a:srgbClr val="212529"/>
                  </a:solidFill>
                  <a:effectLst/>
                  <a:latin typeface="system-ui"/>
                </a:rPr>
                <a:t>桁</a:t>
              </a:r>
            </a:p>
            <a:p>
              <a:pPr marL="285750" indent="-285750" algn="l">
                <a:buFont typeface="Arial" panose="020B0604020202020204" pitchFamily="34" charset="0"/>
                <a:buChar char="•"/>
              </a:pPr>
              <a:r>
                <a:rPr lang="ja-JP" altLang="en-US" sz="1200" b="0" i="0">
                  <a:solidFill>
                    <a:srgbClr val="212529"/>
                  </a:solidFill>
                  <a:effectLst/>
                  <a:latin typeface="system-ui"/>
                </a:rPr>
                <a:t>レイヤー</a:t>
              </a:r>
              <a:r>
                <a:rPr lang="en-US" altLang="ja-JP" sz="1200" b="0" i="0" dirty="0">
                  <a:solidFill>
                    <a:srgbClr val="212529"/>
                  </a:solidFill>
                  <a:effectLst/>
                  <a:latin typeface="system-ui"/>
                </a:rPr>
                <a:t>: </a:t>
              </a:r>
              <a:r>
                <a:rPr lang="ja-JP" altLang="en-US" sz="1200" b="0" i="0">
                  <a:solidFill>
                    <a:srgbClr val="212529"/>
                  </a:solidFill>
                  <a:effectLst/>
                  <a:latin typeface="system-ui"/>
                </a:rPr>
                <a:t>英字</a:t>
              </a:r>
              <a:r>
                <a:rPr lang="en-US" altLang="ja-JP" sz="1200" b="0" i="0" dirty="0">
                  <a:solidFill>
                    <a:srgbClr val="212529"/>
                  </a:solidFill>
                  <a:effectLst/>
                  <a:latin typeface="system-ui"/>
                </a:rPr>
                <a:t>2</a:t>
              </a:r>
              <a:r>
                <a:rPr lang="ja-JP" altLang="en-US" sz="1200" b="0" i="0">
                  <a:solidFill>
                    <a:srgbClr val="212529"/>
                  </a:solidFill>
                  <a:effectLst/>
                  <a:latin typeface="system-ui"/>
                </a:rPr>
                <a:t>文字</a:t>
              </a:r>
              <a:r>
                <a:rPr lang="en-US" altLang="ja-JP" sz="1200" b="0" i="0" dirty="0">
                  <a:solidFill>
                    <a:srgbClr val="212529"/>
                  </a:solidFill>
                  <a:effectLst/>
                  <a:latin typeface="system-ui"/>
                </a:rPr>
                <a:t>/</a:t>
              </a:r>
              <a:r>
                <a:rPr lang="ja-JP" altLang="en-US" sz="1200" b="0" i="0">
                  <a:solidFill>
                    <a:srgbClr val="212529"/>
                  </a:solidFill>
                  <a:effectLst/>
                  <a:latin typeface="system-ui"/>
                </a:rPr>
                <a:t>カラム</a:t>
              </a:r>
              <a:r>
                <a:rPr lang="en-US" altLang="ja-JP" sz="1200" b="0" i="0" dirty="0">
                  <a:solidFill>
                    <a:srgbClr val="212529"/>
                  </a:solidFill>
                  <a:effectLst/>
                  <a:latin typeface="system-ui"/>
                </a:rPr>
                <a:t>: </a:t>
              </a:r>
              <a:r>
                <a:rPr lang="ja-JP" altLang="en-US" sz="1200" b="0" i="0">
                  <a:solidFill>
                    <a:srgbClr val="212529"/>
                  </a:solidFill>
                  <a:effectLst/>
                  <a:latin typeface="system-ui"/>
                </a:rPr>
                <a:t>数字</a:t>
              </a:r>
              <a:r>
                <a:rPr lang="en-US" altLang="ja-JP" sz="1200" b="0" i="0" dirty="0">
                  <a:solidFill>
                    <a:srgbClr val="212529"/>
                  </a:solidFill>
                  <a:effectLst/>
                  <a:latin typeface="system-ui"/>
                </a:rPr>
                <a:t>3</a:t>
              </a:r>
              <a:r>
                <a:rPr lang="ja-JP" altLang="en-US" sz="1200" b="0" i="0">
                  <a:solidFill>
                    <a:srgbClr val="212529"/>
                  </a:solidFill>
                  <a:effectLst/>
                  <a:latin typeface="system-ui"/>
                </a:rPr>
                <a:t>桁</a:t>
              </a:r>
            </a:p>
          </p:txBody>
        </p:sp>
        <p:sp>
          <p:nvSpPr>
            <p:cNvPr id="9" name="テキスト ボックス 8">
              <a:extLst>
                <a:ext uri="{FF2B5EF4-FFF2-40B4-BE49-F238E27FC236}">
                  <a16:creationId xmlns:a16="http://schemas.microsoft.com/office/drawing/2014/main" id="{697A11CB-025B-5F31-5707-DB61F3CF358E}"/>
                </a:ext>
              </a:extLst>
            </p:cNvPr>
            <p:cNvSpPr txBox="1"/>
            <p:nvPr/>
          </p:nvSpPr>
          <p:spPr>
            <a:xfrm>
              <a:off x="7310090" y="4375860"/>
              <a:ext cx="2363147" cy="230832"/>
            </a:xfrm>
            <a:prstGeom prst="rect">
              <a:avLst/>
            </a:prstGeom>
            <a:noFill/>
          </p:spPr>
          <p:txBody>
            <a:bodyPr wrap="none" rtlCol="0">
              <a:spAutoFit/>
            </a:bodyPr>
            <a:lstStyle/>
            <a:p>
              <a:r>
                <a:rPr kumimoji="1" lang="en-US" altLang="ja-JP" sz="900" dirty="0">
                  <a:sym typeface="Wingdings" pitchFamily="2" charset="2"/>
                </a:rPr>
                <a:t></a:t>
              </a:r>
              <a:r>
                <a:rPr kumimoji="1" lang="ja-JP" altLang="en-US" sz="900"/>
                <a:t>レイヤー数上限</a:t>
              </a:r>
              <a:r>
                <a:rPr kumimoji="1" lang="en-US" altLang="ja-JP" sz="900" dirty="0"/>
                <a:t>99</a:t>
              </a:r>
              <a:r>
                <a:rPr kumimoji="1" lang="ja-JP" altLang="en-US" sz="900"/>
                <a:t>・カラム数上限</a:t>
              </a:r>
              <a:r>
                <a:rPr kumimoji="1" lang="en-US" altLang="ja-JP" sz="900" dirty="0"/>
                <a:t>18278</a:t>
              </a:r>
              <a:endParaRPr kumimoji="1" lang="ja-JP" altLang="en-US" sz="900"/>
            </a:p>
          </p:txBody>
        </p:sp>
        <p:sp>
          <p:nvSpPr>
            <p:cNvPr id="13" name="テキスト ボックス 12">
              <a:extLst>
                <a:ext uri="{FF2B5EF4-FFF2-40B4-BE49-F238E27FC236}">
                  <a16:creationId xmlns:a16="http://schemas.microsoft.com/office/drawing/2014/main" id="{CE3DBF7A-27EB-EB27-A389-122F77EF3A2C}"/>
                </a:ext>
              </a:extLst>
            </p:cNvPr>
            <p:cNvSpPr txBox="1"/>
            <p:nvPr/>
          </p:nvSpPr>
          <p:spPr>
            <a:xfrm>
              <a:off x="7310090" y="4807063"/>
              <a:ext cx="2299027" cy="230832"/>
            </a:xfrm>
            <a:prstGeom prst="rect">
              <a:avLst/>
            </a:prstGeom>
            <a:noFill/>
          </p:spPr>
          <p:txBody>
            <a:bodyPr wrap="none" rtlCol="0">
              <a:spAutoFit/>
            </a:bodyPr>
            <a:lstStyle/>
            <a:p>
              <a:r>
                <a:rPr kumimoji="1" lang="en-US" altLang="ja-JP" sz="900" dirty="0">
                  <a:sym typeface="Wingdings" pitchFamily="2" charset="2"/>
                </a:rPr>
                <a:t></a:t>
              </a:r>
              <a:r>
                <a:rPr kumimoji="1" lang="ja-JP" altLang="en-US" sz="900"/>
                <a:t>レイヤー数上限</a:t>
              </a:r>
              <a:r>
                <a:rPr lang="en-US" altLang="ja-JP" sz="900" dirty="0"/>
                <a:t>702</a:t>
              </a:r>
              <a:r>
                <a:rPr lang="ja-JP" altLang="en-US" sz="900"/>
                <a:t>・カラム数上限</a:t>
              </a:r>
              <a:r>
                <a:rPr lang="en-US" altLang="ja-JP" sz="900" dirty="0"/>
                <a:t>999</a:t>
              </a:r>
              <a:endParaRPr kumimoji="1" lang="ja-JP" altLang="en-US" sz="900"/>
            </a:p>
          </p:txBody>
        </p:sp>
        <p:sp>
          <p:nvSpPr>
            <p:cNvPr id="15" name="テキスト ボックス 14">
              <a:extLst>
                <a:ext uri="{FF2B5EF4-FFF2-40B4-BE49-F238E27FC236}">
                  <a16:creationId xmlns:a16="http://schemas.microsoft.com/office/drawing/2014/main" id="{E82B7F64-85BC-C262-9413-A341EDE3DC63}"/>
                </a:ext>
              </a:extLst>
            </p:cNvPr>
            <p:cNvSpPr txBox="1"/>
            <p:nvPr/>
          </p:nvSpPr>
          <p:spPr>
            <a:xfrm>
              <a:off x="7302977" y="4588735"/>
              <a:ext cx="2395207" cy="230832"/>
            </a:xfrm>
            <a:prstGeom prst="rect">
              <a:avLst/>
            </a:prstGeom>
            <a:noFill/>
          </p:spPr>
          <p:txBody>
            <a:bodyPr wrap="none" rtlCol="0">
              <a:spAutoFit/>
            </a:bodyPr>
            <a:lstStyle/>
            <a:p>
              <a:r>
                <a:rPr kumimoji="1" lang="en-US" altLang="ja-JP" sz="900" dirty="0">
                  <a:sym typeface="Wingdings" pitchFamily="2" charset="2"/>
                </a:rPr>
                <a:t></a:t>
              </a:r>
              <a:r>
                <a:rPr kumimoji="1" lang="ja-JP" altLang="en-US" sz="900"/>
                <a:t>レイヤー数上限</a:t>
              </a:r>
              <a:r>
                <a:rPr kumimoji="1" lang="en-US" altLang="ja-JP" sz="900" dirty="0"/>
                <a:t>18278 </a:t>
              </a:r>
              <a:r>
                <a:rPr lang="ja-JP" altLang="en-US" sz="900"/>
                <a:t>・カラム数上限</a:t>
              </a:r>
              <a:r>
                <a:rPr lang="en-US" altLang="ja-JP" sz="900" dirty="0"/>
                <a:t>99</a:t>
              </a:r>
              <a:endParaRPr kumimoji="1" lang="ja-JP" altLang="en-US" sz="900"/>
            </a:p>
          </p:txBody>
        </p:sp>
      </p:grpSp>
      <p:sp>
        <p:nvSpPr>
          <p:cNvPr id="66" name="テキスト ボックス 65">
            <a:extLst>
              <a:ext uri="{FF2B5EF4-FFF2-40B4-BE49-F238E27FC236}">
                <a16:creationId xmlns:a16="http://schemas.microsoft.com/office/drawing/2014/main" id="{B04A5265-3425-1BF6-507C-3D3D2E9F3EBB}"/>
              </a:ext>
            </a:extLst>
          </p:cNvPr>
          <p:cNvSpPr txBox="1"/>
          <p:nvPr/>
        </p:nvSpPr>
        <p:spPr>
          <a:xfrm>
            <a:off x="10484017" y="3509447"/>
            <a:ext cx="811441" cy="230832"/>
          </a:xfrm>
          <a:prstGeom prst="rect">
            <a:avLst/>
          </a:prstGeom>
          <a:noFill/>
        </p:spPr>
        <p:txBody>
          <a:bodyPr wrap="square" rtlCol="0">
            <a:spAutoFit/>
          </a:bodyPr>
          <a:lstStyle/>
          <a:p>
            <a:r>
              <a:rPr kumimoji="1" lang="ja-JP" altLang="en-US" sz="900"/>
              <a:t>カラム</a:t>
            </a:r>
            <a:r>
              <a:rPr kumimoji="1" lang="en-US" altLang="ja-JP" sz="900" dirty="0"/>
              <a:t> ‘</a:t>
            </a:r>
            <a:r>
              <a:rPr kumimoji="1" lang="en-US" altLang="ja-JP" sz="900" dirty="0" err="1"/>
              <a:t>abc</a:t>
            </a:r>
            <a:r>
              <a:rPr kumimoji="1" lang="en-US" altLang="ja-JP" sz="900" dirty="0"/>
              <a:t>’</a:t>
            </a:r>
            <a:endParaRPr kumimoji="1" lang="ja-JP" altLang="en-US" sz="1600"/>
          </a:p>
        </p:txBody>
      </p:sp>
      <p:sp>
        <p:nvSpPr>
          <p:cNvPr id="74" name="テキスト ボックス 73">
            <a:extLst>
              <a:ext uri="{FF2B5EF4-FFF2-40B4-BE49-F238E27FC236}">
                <a16:creationId xmlns:a16="http://schemas.microsoft.com/office/drawing/2014/main" id="{C850EBA4-1C20-D1A1-180D-4A3AC89EC4EE}"/>
              </a:ext>
            </a:extLst>
          </p:cNvPr>
          <p:cNvSpPr txBox="1"/>
          <p:nvPr/>
        </p:nvSpPr>
        <p:spPr>
          <a:xfrm>
            <a:off x="11253451" y="4047696"/>
            <a:ext cx="761747" cy="369332"/>
          </a:xfrm>
          <a:prstGeom prst="rect">
            <a:avLst/>
          </a:prstGeom>
          <a:noFill/>
        </p:spPr>
        <p:txBody>
          <a:bodyPr wrap="square" rtlCol="0">
            <a:spAutoFit/>
          </a:bodyPr>
          <a:lstStyle/>
          <a:p>
            <a:r>
              <a:rPr kumimoji="1" lang="ja-JP" altLang="en-US" sz="900"/>
              <a:t>←レイヤー</a:t>
            </a:r>
            <a:endParaRPr kumimoji="1" lang="en-US" altLang="ja-JP" sz="900" dirty="0"/>
          </a:p>
          <a:p>
            <a:r>
              <a:rPr lang="en-US" altLang="ja-JP" sz="900" dirty="0"/>
              <a:t>     ‘12’</a:t>
            </a:r>
            <a:endParaRPr kumimoji="1" lang="ja-JP" altLang="en-US" sz="1600"/>
          </a:p>
        </p:txBody>
      </p:sp>
      <p:grpSp>
        <p:nvGrpSpPr>
          <p:cNvPr id="117" name="グループ化 116">
            <a:extLst>
              <a:ext uri="{FF2B5EF4-FFF2-40B4-BE49-F238E27FC236}">
                <a16:creationId xmlns:a16="http://schemas.microsoft.com/office/drawing/2014/main" id="{3BA0E48A-C78E-2AF4-3157-8C73A6B72FC0}"/>
              </a:ext>
            </a:extLst>
          </p:cNvPr>
          <p:cNvGrpSpPr/>
          <p:nvPr/>
        </p:nvGrpSpPr>
        <p:grpSpPr>
          <a:xfrm>
            <a:off x="10226870" y="3899007"/>
            <a:ext cx="1086614" cy="778373"/>
            <a:chOff x="10652059" y="4199258"/>
            <a:chExt cx="1086614" cy="778373"/>
          </a:xfrm>
        </p:grpSpPr>
        <p:grpSp>
          <p:nvGrpSpPr>
            <p:cNvPr id="109" name="グループ化 108">
              <a:extLst>
                <a:ext uri="{FF2B5EF4-FFF2-40B4-BE49-F238E27FC236}">
                  <a16:creationId xmlns:a16="http://schemas.microsoft.com/office/drawing/2014/main" id="{E2722AB9-358C-D8E5-972C-B5E7B7769211}"/>
                </a:ext>
              </a:extLst>
            </p:cNvPr>
            <p:cNvGrpSpPr/>
            <p:nvPr/>
          </p:nvGrpSpPr>
          <p:grpSpPr>
            <a:xfrm>
              <a:off x="10654991" y="4425022"/>
              <a:ext cx="1083682" cy="361160"/>
              <a:chOff x="10716684" y="4402823"/>
              <a:chExt cx="1083682" cy="361160"/>
            </a:xfrm>
            <a:noFill/>
          </p:grpSpPr>
          <p:sp>
            <p:nvSpPr>
              <p:cNvPr id="29" name="平行四辺形 28">
                <a:extLst>
                  <a:ext uri="{FF2B5EF4-FFF2-40B4-BE49-F238E27FC236}">
                    <a16:creationId xmlns:a16="http://schemas.microsoft.com/office/drawing/2014/main" id="{A05B7821-A961-F3E8-6B80-583E66911284}"/>
                  </a:ext>
                </a:extLst>
              </p:cNvPr>
              <p:cNvSpPr/>
              <p:nvPr/>
            </p:nvSpPr>
            <p:spPr>
              <a:xfrm>
                <a:off x="10716684" y="4496365"/>
                <a:ext cx="1083682" cy="267618"/>
              </a:xfrm>
              <a:prstGeom prst="parallelogram">
                <a:avLst>
                  <a:gd name="adj" fmla="val 164498"/>
                </a:avLst>
              </a:prstGeom>
              <a:grpFill/>
              <a:ln w="6350" cap="rnd">
                <a:solidFill>
                  <a:schemeClr val="tx1"/>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平行四辺形 30">
                <a:extLst>
                  <a:ext uri="{FF2B5EF4-FFF2-40B4-BE49-F238E27FC236}">
                    <a16:creationId xmlns:a16="http://schemas.microsoft.com/office/drawing/2014/main" id="{85765DAD-3429-056B-861E-7F35985ECC18}"/>
                  </a:ext>
                </a:extLst>
              </p:cNvPr>
              <p:cNvSpPr/>
              <p:nvPr/>
            </p:nvSpPr>
            <p:spPr>
              <a:xfrm>
                <a:off x="10716684" y="4402823"/>
                <a:ext cx="1083682" cy="267618"/>
              </a:xfrm>
              <a:prstGeom prst="parallelogram">
                <a:avLst>
                  <a:gd name="adj" fmla="val 164498"/>
                </a:avLst>
              </a:prstGeom>
              <a:grpFill/>
              <a:ln w="6350" cap="rnd">
                <a:solidFill>
                  <a:schemeClr val="tx1"/>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5" name="直線コネクタ 104">
                <a:extLst>
                  <a:ext uri="{FF2B5EF4-FFF2-40B4-BE49-F238E27FC236}">
                    <a16:creationId xmlns:a16="http://schemas.microsoft.com/office/drawing/2014/main" id="{41CB793E-C860-2D10-677E-43774AD083A0}"/>
                  </a:ext>
                </a:extLst>
              </p:cNvPr>
              <p:cNvCxnSpPr>
                <a:cxnSpLocks/>
              </p:cNvCxnSpPr>
              <p:nvPr/>
            </p:nvCxnSpPr>
            <p:spPr>
              <a:xfrm>
                <a:off x="10716684" y="4676309"/>
                <a:ext cx="0" cy="8733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67D58D9F-F364-87E0-38CB-4C86C6120FB1}"/>
                  </a:ext>
                </a:extLst>
              </p:cNvPr>
              <p:cNvCxnSpPr>
                <a:cxnSpLocks/>
              </p:cNvCxnSpPr>
              <p:nvPr/>
            </p:nvCxnSpPr>
            <p:spPr>
              <a:xfrm>
                <a:off x="11361209" y="4670441"/>
                <a:ext cx="0" cy="8733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E5E1C8DD-5590-0935-3E42-6A939215060B}"/>
                  </a:ext>
                </a:extLst>
              </p:cNvPr>
              <p:cNvCxnSpPr>
                <a:cxnSpLocks/>
              </p:cNvCxnSpPr>
              <p:nvPr/>
            </p:nvCxnSpPr>
            <p:spPr>
              <a:xfrm>
                <a:off x="11798250" y="4402823"/>
                <a:ext cx="0" cy="8733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9" name="グループ化 88">
              <a:extLst>
                <a:ext uri="{FF2B5EF4-FFF2-40B4-BE49-F238E27FC236}">
                  <a16:creationId xmlns:a16="http://schemas.microsoft.com/office/drawing/2014/main" id="{467FC3B9-5FE9-C1D3-4AEA-00DB05C833E8}"/>
                </a:ext>
              </a:extLst>
            </p:cNvPr>
            <p:cNvGrpSpPr/>
            <p:nvPr/>
          </p:nvGrpSpPr>
          <p:grpSpPr>
            <a:xfrm>
              <a:off x="11116622" y="4318873"/>
              <a:ext cx="160420" cy="538760"/>
              <a:chOff x="11553903" y="3845993"/>
              <a:chExt cx="160420" cy="488546"/>
            </a:xfrm>
          </p:grpSpPr>
          <p:sp>
            <p:nvSpPr>
              <p:cNvPr id="81" name="平行四辺形 80">
                <a:extLst>
                  <a:ext uri="{FF2B5EF4-FFF2-40B4-BE49-F238E27FC236}">
                    <a16:creationId xmlns:a16="http://schemas.microsoft.com/office/drawing/2014/main" id="{B7F88D33-F916-0FFF-CCF1-9AD025553E23}"/>
                  </a:ext>
                </a:extLst>
              </p:cNvPr>
              <p:cNvSpPr/>
              <p:nvPr/>
            </p:nvSpPr>
            <p:spPr>
              <a:xfrm>
                <a:off x="11553903" y="3845993"/>
                <a:ext cx="160420" cy="45719"/>
              </a:xfrm>
              <a:prstGeom prst="parallelogram">
                <a:avLst>
                  <a:gd name="adj" fmla="val 164498"/>
                </a:avLst>
              </a:prstGeom>
              <a:solidFill>
                <a:schemeClr val="bg1"/>
              </a:solidFill>
              <a:ln w="12700">
                <a:solidFill>
                  <a:schemeClr val="tx1"/>
                </a:solidFill>
                <a:beve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平行四辺形 81">
                <a:extLst>
                  <a:ext uri="{FF2B5EF4-FFF2-40B4-BE49-F238E27FC236}">
                    <a16:creationId xmlns:a16="http://schemas.microsoft.com/office/drawing/2014/main" id="{D255A825-7917-27C4-6DB1-29D25C51A9B6}"/>
                  </a:ext>
                </a:extLst>
              </p:cNvPr>
              <p:cNvSpPr/>
              <p:nvPr/>
            </p:nvSpPr>
            <p:spPr>
              <a:xfrm>
                <a:off x="11553903" y="4288820"/>
                <a:ext cx="160420" cy="45719"/>
              </a:xfrm>
              <a:prstGeom prst="parallelogram">
                <a:avLst>
                  <a:gd name="adj" fmla="val 164498"/>
                </a:avLst>
              </a:prstGeom>
              <a:solidFill>
                <a:schemeClr val="bg1"/>
              </a:solidFill>
              <a:ln w="6350">
                <a:solidFill>
                  <a:schemeClr val="tx1"/>
                </a:solidFill>
                <a:beve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3" name="直線コネクタ 82">
                <a:extLst>
                  <a:ext uri="{FF2B5EF4-FFF2-40B4-BE49-F238E27FC236}">
                    <a16:creationId xmlns:a16="http://schemas.microsoft.com/office/drawing/2014/main" id="{F4A6E3C0-9BD2-6C4B-867F-2270B38D70F5}"/>
                  </a:ext>
                </a:extLst>
              </p:cNvPr>
              <p:cNvCxnSpPr>
                <a:cxnSpLocks/>
              </p:cNvCxnSpPr>
              <p:nvPr/>
            </p:nvCxnSpPr>
            <p:spPr>
              <a:xfrm>
                <a:off x="11558997" y="3891712"/>
                <a:ext cx="0" cy="4428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AF7333FD-3308-2328-99C5-26E4B2E0EE20}"/>
                  </a:ext>
                </a:extLst>
              </p:cNvPr>
              <p:cNvCxnSpPr>
                <a:cxnSpLocks/>
              </p:cNvCxnSpPr>
              <p:nvPr/>
            </p:nvCxnSpPr>
            <p:spPr>
              <a:xfrm>
                <a:off x="11710481" y="3845993"/>
                <a:ext cx="0" cy="4428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6D3E271D-1CC6-CA3D-2BD0-F3B0C4B66092}"/>
                  </a:ext>
                </a:extLst>
              </p:cNvPr>
              <p:cNvCxnSpPr>
                <a:cxnSpLocks/>
              </p:cNvCxnSpPr>
              <p:nvPr/>
            </p:nvCxnSpPr>
            <p:spPr>
              <a:xfrm>
                <a:off x="11637955" y="3891711"/>
                <a:ext cx="0" cy="4428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4" name="グループ化 103">
              <a:extLst>
                <a:ext uri="{FF2B5EF4-FFF2-40B4-BE49-F238E27FC236}">
                  <a16:creationId xmlns:a16="http://schemas.microsoft.com/office/drawing/2014/main" id="{FD89121D-1E95-6EFC-82AF-FD8E8DF73DBD}"/>
                </a:ext>
              </a:extLst>
            </p:cNvPr>
            <p:cNvGrpSpPr/>
            <p:nvPr/>
          </p:nvGrpSpPr>
          <p:grpSpPr>
            <a:xfrm>
              <a:off x="11116622" y="4538376"/>
              <a:ext cx="160420" cy="136087"/>
              <a:chOff x="11500043" y="3453020"/>
              <a:chExt cx="160420" cy="160130"/>
            </a:xfrm>
            <a:noFill/>
          </p:grpSpPr>
          <p:sp>
            <p:nvSpPr>
              <p:cNvPr id="97" name="平行四辺形 96">
                <a:extLst>
                  <a:ext uri="{FF2B5EF4-FFF2-40B4-BE49-F238E27FC236}">
                    <a16:creationId xmlns:a16="http://schemas.microsoft.com/office/drawing/2014/main" id="{048D36E6-0750-3356-DC59-39866D017AC0}"/>
                  </a:ext>
                </a:extLst>
              </p:cNvPr>
              <p:cNvSpPr/>
              <p:nvPr/>
            </p:nvSpPr>
            <p:spPr>
              <a:xfrm>
                <a:off x="11500043" y="3455979"/>
                <a:ext cx="160420" cy="50418"/>
              </a:xfrm>
              <a:prstGeom prst="parallelogram">
                <a:avLst>
                  <a:gd name="adj" fmla="val 164498"/>
                </a:avLst>
              </a:prstGeom>
              <a:grpFill/>
              <a:ln w="15875">
                <a:solidFill>
                  <a:srgbClr val="C00000"/>
                </a:solidFill>
                <a:beve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平行四辺形 97">
                <a:extLst>
                  <a:ext uri="{FF2B5EF4-FFF2-40B4-BE49-F238E27FC236}">
                    <a16:creationId xmlns:a16="http://schemas.microsoft.com/office/drawing/2014/main" id="{3792F8A3-A340-AD97-A719-B8ABEC4CDCAA}"/>
                  </a:ext>
                </a:extLst>
              </p:cNvPr>
              <p:cNvSpPr/>
              <p:nvPr/>
            </p:nvSpPr>
            <p:spPr>
              <a:xfrm>
                <a:off x="11500043" y="3557182"/>
                <a:ext cx="160420" cy="50418"/>
              </a:xfrm>
              <a:prstGeom prst="parallelogram">
                <a:avLst>
                  <a:gd name="adj" fmla="val 164498"/>
                </a:avLst>
              </a:prstGeom>
              <a:grpFill/>
              <a:ln w="15875">
                <a:solidFill>
                  <a:srgbClr val="C00000"/>
                </a:solidFill>
                <a:beve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9" name="直線コネクタ 98">
                <a:extLst>
                  <a:ext uri="{FF2B5EF4-FFF2-40B4-BE49-F238E27FC236}">
                    <a16:creationId xmlns:a16="http://schemas.microsoft.com/office/drawing/2014/main" id="{761628F8-AA1A-8C00-C68E-745DDAB7D13E}"/>
                  </a:ext>
                </a:extLst>
              </p:cNvPr>
              <p:cNvCxnSpPr>
                <a:cxnSpLocks/>
              </p:cNvCxnSpPr>
              <p:nvPr/>
            </p:nvCxnSpPr>
            <p:spPr>
              <a:xfrm>
                <a:off x="11500043" y="3506397"/>
                <a:ext cx="0" cy="106753"/>
              </a:xfrm>
              <a:prstGeom prst="line">
                <a:avLst/>
              </a:prstGeom>
              <a:grpFill/>
              <a:ln w="158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2" name="直線コネクタ 101">
                <a:extLst>
                  <a:ext uri="{FF2B5EF4-FFF2-40B4-BE49-F238E27FC236}">
                    <a16:creationId xmlns:a16="http://schemas.microsoft.com/office/drawing/2014/main" id="{1C974D3F-8E69-26AB-F8DA-D8F5E1D812BA}"/>
                  </a:ext>
                </a:extLst>
              </p:cNvPr>
              <p:cNvCxnSpPr>
                <a:cxnSpLocks/>
              </p:cNvCxnSpPr>
              <p:nvPr/>
            </p:nvCxnSpPr>
            <p:spPr>
              <a:xfrm>
                <a:off x="11657481" y="3453020"/>
                <a:ext cx="0" cy="106753"/>
              </a:xfrm>
              <a:prstGeom prst="line">
                <a:avLst/>
              </a:prstGeom>
              <a:grpFill/>
              <a:ln w="158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3" name="直線コネクタ 102">
                <a:extLst>
                  <a:ext uri="{FF2B5EF4-FFF2-40B4-BE49-F238E27FC236}">
                    <a16:creationId xmlns:a16="http://schemas.microsoft.com/office/drawing/2014/main" id="{3847EDBB-C53C-D2D2-EBDC-64B72C5BBA99}"/>
                  </a:ext>
                </a:extLst>
              </p:cNvPr>
              <p:cNvCxnSpPr>
                <a:cxnSpLocks/>
              </p:cNvCxnSpPr>
              <p:nvPr/>
            </p:nvCxnSpPr>
            <p:spPr>
              <a:xfrm>
                <a:off x="11580253" y="3503805"/>
                <a:ext cx="0" cy="106753"/>
              </a:xfrm>
              <a:prstGeom prst="line">
                <a:avLst/>
              </a:prstGeom>
              <a:grpFill/>
              <a:ln w="158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11" name="平行四辺形 110">
              <a:extLst>
                <a:ext uri="{FF2B5EF4-FFF2-40B4-BE49-F238E27FC236}">
                  <a16:creationId xmlns:a16="http://schemas.microsoft.com/office/drawing/2014/main" id="{683E279C-D21E-AD39-9E5C-AF67180540E5}"/>
                </a:ext>
              </a:extLst>
            </p:cNvPr>
            <p:cNvSpPr/>
            <p:nvPr/>
          </p:nvSpPr>
          <p:spPr>
            <a:xfrm>
              <a:off x="10652059" y="4199258"/>
              <a:ext cx="1083682" cy="267618"/>
            </a:xfrm>
            <a:prstGeom prst="parallelogram">
              <a:avLst>
                <a:gd name="adj" fmla="val 164498"/>
              </a:avLst>
            </a:prstGeom>
            <a:noFill/>
            <a:ln w="6350" cap="rnd">
              <a:solidFill>
                <a:schemeClr val="tx1"/>
              </a:solidFill>
              <a:prstDash val="sysDash"/>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平行四辺形 112">
              <a:extLst>
                <a:ext uri="{FF2B5EF4-FFF2-40B4-BE49-F238E27FC236}">
                  <a16:creationId xmlns:a16="http://schemas.microsoft.com/office/drawing/2014/main" id="{1354FC42-BA98-3C3C-075B-293D92C53A0E}"/>
                </a:ext>
              </a:extLst>
            </p:cNvPr>
            <p:cNvSpPr/>
            <p:nvPr/>
          </p:nvSpPr>
          <p:spPr>
            <a:xfrm>
              <a:off x="10652059" y="4710013"/>
              <a:ext cx="1083682" cy="267618"/>
            </a:xfrm>
            <a:prstGeom prst="parallelogram">
              <a:avLst>
                <a:gd name="adj" fmla="val 164498"/>
              </a:avLst>
            </a:prstGeom>
            <a:noFill/>
            <a:ln w="6350" cap="rnd">
              <a:solidFill>
                <a:schemeClr val="tx1"/>
              </a:solidFill>
              <a:prstDash val="sysDash"/>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4" name="直線コネクタ 113">
              <a:extLst>
                <a:ext uri="{FF2B5EF4-FFF2-40B4-BE49-F238E27FC236}">
                  <a16:creationId xmlns:a16="http://schemas.microsoft.com/office/drawing/2014/main" id="{EE5F1219-ABF0-3731-7D4E-DD09B4D3E51A}"/>
                </a:ext>
              </a:extLst>
            </p:cNvPr>
            <p:cNvCxnSpPr>
              <a:cxnSpLocks/>
            </p:cNvCxnSpPr>
            <p:nvPr/>
          </p:nvCxnSpPr>
          <p:spPr>
            <a:xfrm>
              <a:off x="10652059" y="4465842"/>
              <a:ext cx="0" cy="510290"/>
            </a:xfrm>
            <a:prstGeom prst="line">
              <a:avLst/>
            </a:prstGeom>
            <a:ln w="63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6" name="直線コネクタ 115">
              <a:extLst>
                <a:ext uri="{FF2B5EF4-FFF2-40B4-BE49-F238E27FC236}">
                  <a16:creationId xmlns:a16="http://schemas.microsoft.com/office/drawing/2014/main" id="{56B66AC3-8C3F-B127-D980-8F8964D74CCF}"/>
                </a:ext>
              </a:extLst>
            </p:cNvPr>
            <p:cNvCxnSpPr>
              <a:cxnSpLocks/>
            </p:cNvCxnSpPr>
            <p:nvPr/>
          </p:nvCxnSpPr>
          <p:spPr>
            <a:xfrm>
              <a:off x="11735741" y="4199723"/>
              <a:ext cx="0" cy="510290"/>
            </a:xfrm>
            <a:prstGeom prst="line">
              <a:avLst/>
            </a:prstGeom>
            <a:ln w="63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cxnSp>
        <p:nvCxnSpPr>
          <p:cNvPr id="73" name="直線矢印コネクタ 72">
            <a:extLst>
              <a:ext uri="{FF2B5EF4-FFF2-40B4-BE49-F238E27FC236}">
                <a16:creationId xmlns:a16="http://schemas.microsoft.com/office/drawing/2014/main" id="{A2E96371-0298-D779-37F4-BB033ECACF18}"/>
              </a:ext>
            </a:extLst>
          </p:cNvPr>
          <p:cNvCxnSpPr>
            <a:cxnSpLocks/>
          </p:cNvCxnSpPr>
          <p:nvPr/>
        </p:nvCxnSpPr>
        <p:spPr>
          <a:xfrm>
            <a:off x="10771643" y="3752556"/>
            <a:ext cx="0" cy="292901"/>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テキスト ボックス 117">
            <a:extLst>
              <a:ext uri="{FF2B5EF4-FFF2-40B4-BE49-F238E27FC236}">
                <a16:creationId xmlns:a16="http://schemas.microsoft.com/office/drawing/2014/main" id="{C5A7E3C5-1050-3769-8074-0CB438E7EE13}"/>
              </a:ext>
            </a:extLst>
          </p:cNvPr>
          <p:cNvSpPr txBox="1"/>
          <p:nvPr/>
        </p:nvSpPr>
        <p:spPr>
          <a:xfrm>
            <a:off x="11139995" y="4445837"/>
            <a:ext cx="636713" cy="369332"/>
          </a:xfrm>
          <a:prstGeom prst="rect">
            <a:avLst/>
          </a:prstGeom>
          <a:noFill/>
        </p:spPr>
        <p:txBody>
          <a:bodyPr wrap="square" rtlCol="0">
            <a:spAutoFit/>
          </a:bodyPr>
          <a:lstStyle/>
          <a:p>
            <a:r>
              <a:rPr lang="ja-JP" altLang="en-US" sz="900">
                <a:solidFill>
                  <a:srgbClr val="C00000"/>
                </a:solidFill>
                <a:latin typeface="+mj-ea"/>
                <a:ea typeface="+mj-ea"/>
              </a:rPr>
              <a:t>要素</a:t>
            </a:r>
            <a:endParaRPr lang="en-US" altLang="ja-JP" sz="900" dirty="0">
              <a:solidFill>
                <a:srgbClr val="C00000"/>
              </a:solidFill>
              <a:latin typeface="+mj-ea"/>
              <a:ea typeface="+mj-ea"/>
            </a:endParaRPr>
          </a:p>
          <a:p>
            <a:r>
              <a:rPr kumimoji="1" lang="en-US" altLang="ja-JP" sz="900" dirty="0">
                <a:solidFill>
                  <a:srgbClr val="C00000"/>
                </a:solidFill>
                <a:latin typeface="+mj-ea"/>
                <a:ea typeface="+mj-ea"/>
              </a:rPr>
              <a:t>‘abc12’</a:t>
            </a:r>
            <a:endParaRPr kumimoji="1" lang="ja-JP" altLang="en-US" sz="900">
              <a:solidFill>
                <a:srgbClr val="C00000"/>
              </a:solidFill>
              <a:latin typeface="+mj-ea"/>
              <a:ea typeface="+mj-ea"/>
            </a:endParaRPr>
          </a:p>
        </p:txBody>
      </p:sp>
      <p:cxnSp>
        <p:nvCxnSpPr>
          <p:cNvPr id="119" name="直線矢印コネクタ 118">
            <a:extLst>
              <a:ext uri="{FF2B5EF4-FFF2-40B4-BE49-F238E27FC236}">
                <a16:creationId xmlns:a16="http://schemas.microsoft.com/office/drawing/2014/main" id="{DA54C1B0-724F-8A16-7F2A-854FD7ED353D}"/>
              </a:ext>
            </a:extLst>
          </p:cNvPr>
          <p:cNvCxnSpPr>
            <a:cxnSpLocks/>
            <a:endCxn id="98" idx="1"/>
          </p:cNvCxnSpPr>
          <p:nvPr/>
        </p:nvCxnSpPr>
        <p:spPr>
          <a:xfrm flipH="1" flipV="1">
            <a:off x="10806885" y="4326647"/>
            <a:ext cx="374832" cy="264754"/>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角丸四角形吹き出し 16">
            <a:extLst>
              <a:ext uri="{FF2B5EF4-FFF2-40B4-BE49-F238E27FC236}">
                <a16:creationId xmlns:a16="http://schemas.microsoft.com/office/drawing/2014/main" id="{BFD20EC8-11D0-4A52-3AEA-4F44664AE4D8}"/>
              </a:ext>
            </a:extLst>
          </p:cNvPr>
          <p:cNvSpPr/>
          <p:nvPr/>
        </p:nvSpPr>
        <p:spPr>
          <a:xfrm>
            <a:off x="4078277" y="1376031"/>
            <a:ext cx="7816912" cy="356543"/>
          </a:xfrm>
          <a:prstGeom prst="wedgeRoundRectCallout">
            <a:avLst>
              <a:gd name="adj1" fmla="val -53647"/>
              <a:gd name="adj2" fmla="val 21131"/>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latin typeface="+mj-ea"/>
                <a:ea typeface="+mj-ea"/>
                <a:sym typeface="Wingdings" pitchFamily="2" charset="2"/>
              </a:rPr>
              <a:t>モード選択</a:t>
            </a:r>
            <a:r>
              <a:rPr lang="en-US" altLang="ja-JP" sz="1400" dirty="0">
                <a:solidFill>
                  <a:schemeClr val="tx1"/>
                </a:solidFill>
                <a:latin typeface="+mj-ea"/>
                <a:ea typeface="+mj-ea"/>
                <a:sym typeface="Wingdings" pitchFamily="2" charset="2"/>
              </a:rPr>
              <a:t> </a:t>
            </a:r>
            <a:r>
              <a:rPr lang="en-US" altLang="ja-JP" sz="1400" dirty="0">
                <a:solidFill>
                  <a:schemeClr val="tx1"/>
                </a:solidFill>
                <a:latin typeface="+mn-ea"/>
                <a:sym typeface="Wingdings" pitchFamily="2" charset="2"/>
              </a:rPr>
              <a:t>”Create new </a:t>
            </a:r>
            <a:r>
              <a:rPr lang="en-US" altLang="ja-JP" sz="1400" dirty="0" err="1">
                <a:solidFill>
                  <a:schemeClr val="tx1"/>
                </a:solidFill>
                <a:latin typeface="+mn-ea"/>
                <a:sym typeface="Wingdings" pitchFamily="2" charset="2"/>
              </a:rPr>
              <a:t>mulgrid</a:t>
            </a:r>
            <a:r>
              <a:rPr lang="en-US" altLang="ja-JP" sz="1400" dirty="0">
                <a:solidFill>
                  <a:schemeClr val="tx1"/>
                </a:solidFill>
                <a:latin typeface="+mn-ea"/>
                <a:sym typeface="Wingdings" pitchFamily="2" charset="2"/>
              </a:rPr>
              <a:t> file” </a:t>
            </a:r>
            <a:r>
              <a:rPr lang="ja-JP" altLang="en-US" sz="1400">
                <a:solidFill>
                  <a:schemeClr val="tx1"/>
                </a:solidFill>
                <a:latin typeface="+mn-ea"/>
                <a:sym typeface="Wingdings" pitchFamily="2" charset="2"/>
              </a:rPr>
              <a:t>にチェック。</a:t>
            </a:r>
            <a:endParaRPr kumimoji="1" lang="ja-JP" altLang="en-US" sz="1400">
              <a:solidFill>
                <a:schemeClr val="tx1"/>
              </a:solidFill>
            </a:endParaRPr>
          </a:p>
        </p:txBody>
      </p:sp>
      <p:sp>
        <p:nvSpPr>
          <p:cNvPr id="20" name="角丸四角形吹き出し 19">
            <a:extLst>
              <a:ext uri="{FF2B5EF4-FFF2-40B4-BE49-F238E27FC236}">
                <a16:creationId xmlns:a16="http://schemas.microsoft.com/office/drawing/2014/main" id="{B2DC8717-0065-E52C-ED8A-89F4B68F238C}"/>
              </a:ext>
            </a:extLst>
          </p:cNvPr>
          <p:cNvSpPr/>
          <p:nvPr/>
        </p:nvSpPr>
        <p:spPr>
          <a:xfrm>
            <a:off x="4078277" y="1837262"/>
            <a:ext cx="7816912" cy="594575"/>
          </a:xfrm>
          <a:prstGeom prst="wedgeRoundRectCallout">
            <a:avLst>
              <a:gd name="adj1" fmla="val -53799"/>
              <a:gd name="adj2" fmla="val 15134"/>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latin typeface="+mn-ea"/>
              </a:rPr>
              <a:t>一連の計算・可視化を行う</a:t>
            </a:r>
            <a:r>
              <a:rPr lang="ja-JP" altLang="en-US" sz="1400">
                <a:solidFill>
                  <a:schemeClr val="tx1"/>
                </a:solidFill>
                <a:latin typeface="+mj-ea"/>
                <a:ea typeface="+mj-ea"/>
              </a:rPr>
              <a:t>作業フォルダ</a:t>
            </a:r>
            <a:r>
              <a:rPr lang="en-US" altLang="ja-JP" sz="1400" dirty="0">
                <a:solidFill>
                  <a:schemeClr val="tx1"/>
                </a:solidFill>
                <a:latin typeface="+mn-ea"/>
              </a:rPr>
              <a:t>(</a:t>
            </a:r>
            <a:r>
              <a:rPr lang="ja-JP" altLang="en-US" sz="1400">
                <a:solidFill>
                  <a:schemeClr val="tx1"/>
                </a:solidFill>
                <a:latin typeface="+mn-ea"/>
              </a:rPr>
              <a:t>ここでは</a:t>
            </a:r>
            <a:r>
              <a:rPr lang="en-US" altLang="ja-JP" sz="1400" dirty="0">
                <a:solidFill>
                  <a:schemeClr val="tx1"/>
                </a:solidFill>
                <a:latin typeface="+mj-lt"/>
                <a:ea typeface="+mj-ea"/>
              </a:rPr>
              <a:t>base directory</a:t>
            </a:r>
            <a:r>
              <a:rPr lang="ja-JP" altLang="en-US" sz="1400">
                <a:solidFill>
                  <a:schemeClr val="tx1"/>
                </a:solidFill>
                <a:latin typeface="+mn-ea"/>
              </a:rPr>
              <a:t>と呼ぶ</a:t>
            </a:r>
            <a:r>
              <a:rPr lang="en-US" altLang="ja-JP" sz="1400" dirty="0">
                <a:solidFill>
                  <a:schemeClr val="tx1"/>
                </a:solidFill>
                <a:latin typeface="+mn-ea"/>
              </a:rPr>
              <a:t>)</a:t>
            </a:r>
            <a:r>
              <a:rPr lang="ja-JP" altLang="en-US" sz="1400">
                <a:solidFill>
                  <a:schemeClr val="tx1"/>
                </a:solidFill>
                <a:latin typeface="+mn-ea"/>
              </a:rPr>
              <a:t>のパスを指定。</a:t>
            </a:r>
            <a:endParaRPr lang="en-US" altLang="ja-JP" sz="1400" dirty="0">
              <a:solidFill>
                <a:schemeClr val="tx1"/>
              </a:solidFill>
              <a:latin typeface="+mn-ea"/>
            </a:endParaRPr>
          </a:p>
          <a:p>
            <a:r>
              <a:rPr lang="ja-JP" altLang="en-US" sz="1400">
                <a:solidFill>
                  <a:schemeClr val="tx1"/>
                </a:solidFill>
                <a:latin typeface="+mn-ea"/>
              </a:rPr>
              <a:t>フォルダが存在しなければ新規作成される。</a:t>
            </a:r>
            <a:endParaRPr lang="en-US" altLang="ja-JP" sz="1400" dirty="0">
              <a:solidFill>
                <a:schemeClr val="tx1"/>
              </a:solidFill>
              <a:latin typeface="+mn-ea"/>
            </a:endParaRPr>
          </a:p>
        </p:txBody>
      </p:sp>
      <p:sp>
        <p:nvSpPr>
          <p:cNvPr id="21" name="角丸四角形吹き出し 20">
            <a:extLst>
              <a:ext uri="{FF2B5EF4-FFF2-40B4-BE49-F238E27FC236}">
                <a16:creationId xmlns:a16="http://schemas.microsoft.com/office/drawing/2014/main" id="{B585CA16-3852-D0FB-6535-367D224961BD}"/>
              </a:ext>
            </a:extLst>
          </p:cNvPr>
          <p:cNvSpPr/>
          <p:nvPr/>
        </p:nvSpPr>
        <p:spPr>
          <a:xfrm>
            <a:off x="4078277" y="2608555"/>
            <a:ext cx="7816912" cy="594575"/>
          </a:xfrm>
          <a:prstGeom prst="wedgeRoundRectCallout">
            <a:avLst>
              <a:gd name="adj1" fmla="val -55470"/>
              <a:gd name="adj2" fmla="val 49087"/>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1400">
                <a:solidFill>
                  <a:schemeClr val="tx1"/>
                </a:solidFill>
              </a:rPr>
              <a:t>ここで</a:t>
            </a:r>
            <a:r>
              <a:rPr kumimoji="1" lang="ja-JP" altLang="en-US" sz="1400">
                <a:solidFill>
                  <a:schemeClr val="tx1"/>
                </a:solidFill>
                <a:latin typeface="+mj-ea"/>
                <a:ea typeface="+mj-ea"/>
              </a:rPr>
              <a:t>新規作成するグリッドファイル</a:t>
            </a:r>
            <a:r>
              <a:rPr kumimoji="1" lang="ja-JP" altLang="en-US" sz="1400">
                <a:solidFill>
                  <a:schemeClr val="tx1"/>
                </a:solidFill>
              </a:rPr>
              <a:t>の</a:t>
            </a:r>
            <a:r>
              <a:rPr kumimoji="1" lang="ja-JP" altLang="en-US" sz="1400" u="sng">
                <a:solidFill>
                  <a:schemeClr val="tx1"/>
                </a:solidFill>
                <a:latin typeface="+mj-ea"/>
                <a:ea typeface="+mj-ea"/>
              </a:rPr>
              <a:t>名称</a:t>
            </a:r>
            <a:r>
              <a:rPr kumimoji="1" lang="en-US" altLang="ja-JP" sz="1400" dirty="0">
                <a:solidFill>
                  <a:schemeClr val="tx1"/>
                </a:solidFill>
              </a:rPr>
              <a:t>(</a:t>
            </a:r>
            <a:r>
              <a:rPr kumimoji="1" lang="ja-JP" altLang="en-US" sz="1400">
                <a:solidFill>
                  <a:schemeClr val="tx1"/>
                </a:solidFill>
              </a:rPr>
              <a:t>注</a:t>
            </a:r>
            <a:r>
              <a:rPr kumimoji="1" lang="en-US" altLang="ja-JP" sz="1400" dirty="0">
                <a:solidFill>
                  <a:schemeClr val="tx1"/>
                </a:solidFill>
              </a:rPr>
              <a:t>: </a:t>
            </a:r>
            <a:r>
              <a:rPr kumimoji="1" lang="ja-JP" altLang="en-US" sz="1400">
                <a:solidFill>
                  <a:schemeClr val="tx1"/>
                </a:solidFill>
              </a:rPr>
              <a:t>パスではない</a:t>
            </a:r>
            <a:r>
              <a:rPr kumimoji="1" lang="en-US" altLang="ja-JP" sz="1400" dirty="0">
                <a:solidFill>
                  <a:schemeClr val="tx1"/>
                </a:solidFill>
              </a:rPr>
              <a:t>)</a:t>
            </a:r>
            <a:r>
              <a:rPr kumimoji="1" lang="ja-JP" altLang="en-US" sz="1400">
                <a:solidFill>
                  <a:schemeClr val="tx1"/>
                </a:solidFill>
              </a:rPr>
              <a:t>を指定。</a:t>
            </a:r>
            <a:endParaRPr kumimoji="1" lang="en-US" altLang="ja-JP" sz="1400" dirty="0">
              <a:solidFill>
                <a:schemeClr val="tx1"/>
              </a:solidFill>
            </a:endParaRPr>
          </a:p>
          <a:p>
            <a:r>
              <a:rPr lang="ja-JP" altLang="en-US" sz="1400">
                <a:solidFill>
                  <a:schemeClr val="tx1"/>
                </a:solidFill>
              </a:rPr>
              <a:t>作成後のファイルは</a:t>
            </a:r>
            <a:r>
              <a:rPr lang="en-US" altLang="ja-JP" sz="1400" dirty="0">
                <a:solidFill>
                  <a:schemeClr val="tx1"/>
                </a:solidFill>
              </a:rPr>
              <a:t>base directory</a:t>
            </a:r>
            <a:r>
              <a:rPr lang="ja-JP" altLang="en-US" sz="1400">
                <a:solidFill>
                  <a:schemeClr val="tx1"/>
                </a:solidFill>
              </a:rPr>
              <a:t>の下に配置される</a:t>
            </a:r>
            <a:endParaRPr kumimoji="1" lang="en-US" altLang="ja-JP" sz="1400" dirty="0">
              <a:solidFill>
                <a:schemeClr val="tx1"/>
              </a:solidFill>
            </a:endParaRPr>
          </a:p>
        </p:txBody>
      </p:sp>
      <p:sp>
        <p:nvSpPr>
          <p:cNvPr id="27" name="角丸四角形吹き出し 26">
            <a:extLst>
              <a:ext uri="{FF2B5EF4-FFF2-40B4-BE49-F238E27FC236}">
                <a16:creationId xmlns:a16="http://schemas.microsoft.com/office/drawing/2014/main" id="{7A42D6F4-77BD-828B-75CE-B4FB982BDF38}"/>
              </a:ext>
            </a:extLst>
          </p:cNvPr>
          <p:cNvSpPr/>
          <p:nvPr/>
        </p:nvSpPr>
        <p:spPr>
          <a:xfrm>
            <a:off x="4078277" y="3474231"/>
            <a:ext cx="7816912" cy="1318613"/>
          </a:xfrm>
          <a:prstGeom prst="wedgeRoundRectCallout">
            <a:avLst>
              <a:gd name="adj1" fmla="val -60005"/>
              <a:gd name="adj2" fmla="val -26802"/>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kumimoji="1" lang="en-US" altLang="ja-JP" sz="1400" dirty="0">
              <a:solidFill>
                <a:schemeClr val="tx1"/>
              </a:solidFill>
            </a:endParaRPr>
          </a:p>
        </p:txBody>
      </p:sp>
      <p:sp>
        <p:nvSpPr>
          <p:cNvPr id="37" name="角丸四角形吹き出し 36">
            <a:extLst>
              <a:ext uri="{FF2B5EF4-FFF2-40B4-BE49-F238E27FC236}">
                <a16:creationId xmlns:a16="http://schemas.microsoft.com/office/drawing/2014/main" id="{D31C7463-7350-90E6-7EFB-6847148D0570}"/>
              </a:ext>
            </a:extLst>
          </p:cNvPr>
          <p:cNvSpPr/>
          <p:nvPr/>
        </p:nvSpPr>
        <p:spPr>
          <a:xfrm>
            <a:off x="4078277" y="4912459"/>
            <a:ext cx="7816912" cy="338879"/>
          </a:xfrm>
          <a:prstGeom prst="wedgeRoundRectCallout">
            <a:avLst>
              <a:gd name="adj1" fmla="val -70832"/>
              <a:gd name="adj2" fmla="val -56310"/>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1400">
                <a:solidFill>
                  <a:schemeClr val="tx1"/>
                </a:solidFill>
              </a:rPr>
              <a:t>空気層タイプは</a:t>
            </a:r>
            <a:r>
              <a:rPr kumimoji="1" lang="en-US" altLang="ja-JP" sz="1400" dirty="0">
                <a:solidFill>
                  <a:schemeClr val="tx1"/>
                </a:solidFill>
              </a:rPr>
              <a:t>”single atmosphere block”</a:t>
            </a:r>
            <a:r>
              <a:rPr kumimoji="1" lang="ja-JP" altLang="en-US" sz="1400">
                <a:solidFill>
                  <a:schemeClr val="tx1"/>
                </a:solidFill>
              </a:rPr>
              <a:t>を選択する</a:t>
            </a:r>
            <a:endParaRPr kumimoji="1" lang="en-US" altLang="ja-JP" sz="1400" dirty="0">
              <a:solidFill>
                <a:schemeClr val="tx1"/>
              </a:solidFill>
            </a:endParaRPr>
          </a:p>
        </p:txBody>
      </p:sp>
      <p:sp>
        <p:nvSpPr>
          <p:cNvPr id="39" name="角丸四角形吹き出し 38">
            <a:extLst>
              <a:ext uri="{FF2B5EF4-FFF2-40B4-BE49-F238E27FC236}">
                <a16:creationId xmlns:a16="http://schemas.microsoft.com/office/drawing/2014/main" id="{4FCADA40-0291-82DE-C499-DB3DF2278AB6}"/>
              </a:ext>
            </a:extLst>
          </p:cNvPr>
          <p:cNvSpPr/>
          <p:nvPr/>
        </p:nvSpPr>
        <p:spPr>
          <a:xfrm>
            <a:off x="4078277" y="5390594"/>
            <a:ext cx="7816912" cy="674425"/>
          </a:xfrm>
          <a:prstGeom prst="wedgeRoundRectCallout">
            <a:avLst>
              <a:gd name="adj1" fmla="val -54530"/>
              <a:gd name="adj2" fmla="val 18693"/>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latin typeface="+mj-ea"/>
                <a:ea typeface="+mj-ea"/>
              </a:rPr>
              <a:t>地形データのファイルパス</a:t>
            </a:r>
            <a:r>
              <a:rPr lang="ja-JP" altLang="en-US" sz="1400">
                <a:solidFill>
                  <a:schemeClr val="tx1"/>
                </a:solidFill>
              </a:rPr>
              <a:t>を選択する。未作成の場合</a:t>
            </a:r>
            <a:r>
              <a:rPr lang="en-US" altLang="ja-JP" sz="1400" u="sng" dirty="0">
                <a:solidFill>
                  <a:srgbClr val="029EFB"/>
                </a:solidFill>
                <a:latin typeface="+mj-lt"/>
              </a:rPr>
              <a:t>here</a:t>
            </a:r>
            <a:r>
              <a:rPr lang="ja-JP" altLang="en-US" sz="1400">
                <a:solidFill>
                  <a:schemeClr val="tx1"/>
                </a:solidFill>
              </a:rPr>
              <a:t>のリンク先のツールから作成する。</a:t>
            </a:r>
            <a:endParaRPr lang="en-US" altLang="ja-JP" sz="1400" dirty="0">
              <a:solidFill>
                <a:schemeClr val="tx1"/>
              </a:solidFill>
            </a:endParaRPr>
          </a:p>
          <a:p>
            <a:r>
              <a:rPr kumimoji="1" lang="ja-JP" altLang="en-US" sz="1400">
                <a:solidFill>
                  <a:schemeClr val="tx1"/>
                </a:solidFill>
              </a:rPr>
              <a:t>地形データはプロジェクト内の何処かに配置してある必要がある。</a:t>
            </a:r>
            <a:endParaRPr kumimoji="1" lang="en-US" altLang="ja-JP" sz="1400" dirty="0">
              <a:solidFill>
                <a:schemeClr val="tx1"/>
              </a:solidFill>
            </a:endParaRPr>
          </a:p>
        </p:txBody>
      </p:sp>
    </p:spTree>
    <p:extLst>
      <p:ext uri="{BB962C8B-B14F-4D97-AF65-F5344CB8AC3E}">
        <p14:creationId xmlns:p14="http://schemas.microsoft.com/office/powerpoint/2010/main" val="469415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a:extLst>
              <a:ext uri="{FF2B5EF4-FFF2-40B4-BE49-F238E27FC236}">
                <a16:creationId xmlns:a16="http://schemas.microsoft.com/office/drawing/2014/main" id="{CA7982C0-FA97-5F1D-F81B-13CCA4F77C91}"/>
              </a:ext>
            </a:extLst>
          </p:cNvPr>
          <p:cNvPicPr>
            <a:picLocks noChangeAspect="1"/>
          </p:cNvPicPr>
          <p:nvPr/>
        </p:nvPicPr>
        <p:blipFill>
          <a:blip r:embed="rId2"/>
          <a:stretch>
            <a:fillRect/>
          </a:stretch>
        </p:blipFill>
        <p:spPr>
          <a:xfrm>
            <a:off x="750893" y="382432"/>
            <a:ext cx="2959523" cy="6093135"/>
          </a:xfrm>
          <a:prstGeom prst="rect">
            <a:avLst/>
          </a:prstGeom>
          <a:ln>
            <a:solidFill>
              <a:schemeClr val="bg1">
                <a:lumMod val="85000"/>
              </a:schemeClr>
            </a:solidFill>
          </a:ln>
        </p:spPr>
      </p:pic>
      <p:sp>
        <p:nvSpPr>
          <p:cNvPr id="91" name="角丸四角形吹き出し 90">
            <a:extLst>
              <a:ext uri="{FF2B5EF4-FFF2-40B4-BE49-F238E27FC236}">
                <a16:creationId xmlns:a16="http://schemas.microsoft.com/office/drawing/2014/main" id="{4957A26E-7138-8929-09A5-E158F15050FF}"/>
              </a:ext>
            </a:extLst>
          </p:cNvPr>
          <p:cNvSpPr/>
          <p:nvPr/>
        </p:nvSpPr>
        <p:spPr>
          <a:xfrm>
            <a:off x="3960971" y="4014238"/>
            <a:ext cx="7816912" cy="1577051"/>
          </a:xfrm>
          <a:prstGeom prst="wedgeRoundRectCallout">
            <a:avLst>
              <a:gd name="adj1" fmla="val -53647"/>
              <a:gd name="adj2" fmla="val 21131"/>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ja-JP" altLang="en-US" sz="1400">
                <a:solidFill>
                  <a:srgbClr val="212529"/>
                </a:solidFill>
                <a:latin typeface="system-ui"/>
              </a:rPr>
              <a:t>上</a:t>
            </a:r>
            <a:r>
              <a:rPr lang="ja-JP" altLang="en-US" sz="1400" b="0" i="0">
                <a:solidFill>
                  <a:srgbClr val="212529"/>
                </a:solidFill>
                <a:effectLst/>
                <a:latin typeface="system-ui"/>
              </a:rPr>
              <a:t>で定義されたボロノイ分割レイヤーを重ねることで</a:t>
            </a:r>
            <a:r>
              <a:rPr lang="ja-JP" altLang="en-US" sz="1400">
                <a:solidFill>
                  <a:srgbClr val="212529"/>
                </a:solidFill>
                <a:latin typeface="system-ui"/>
              </a:rPr>
              <a:t>３</a:t>
            </a:r>
            <a:r>
              <a:rPr lang="ja-JP" altLang="en-US" sz="1400" b="0" i="0">
                <a:solidFill>
                  <a:srgbClr val="212529"/>
                </a:solidFill>
                <a:effectLst/>
                <a:latin typeface="system-ui"/>
              </a:rPr>
              <a:t>次元的なグリッドが表現される。</a:t>
            </a:r>
            <a:endParaRPr lang="en-US" altLang="ja-JP" sz="1400" b="0" i="0" dirty="0">
              <a:solidFill>
                <a:srgbClr val="212529"/>
              </a:solidFill>
              <a:effectLst/>
              <a:latin typeface="system-ui"/>
            </a:endParaRPr>
          </a:p>
          <a:p>
            <a:pPr algn="l"/>
            <a:r>
              <a:rPr lang="ja-JP" altLang="en-US" sz="1400" b="0" i="0">
                <a:solidFill>
                  <a:srgbClr val="212529"/>
                </a:solidFill>
                <a:effectLst/>
                <a:latin typeface="system-ui"/>
              </a:rPr>
              <a:t>ここではレイヤーをどのくらいの厚さで何枚重ねるか、</a:t>
            </a:r>
            <a:r>
              <a:rPr lang="ja-JP" altLang="en-US" sz="1400" b="0" i="0">
                <a:solidFill>
                  <a:srgbClr val="212529"/>
                </a:solidFill>
                <a:effectLst/>
                <a:latin typeface="+mj-ea"/>
                <a:ea typeface="+mj-ea"/>
              </a:rPr>
              <a:t>各レイヤーの厚さのリスト</a:t>
            </a:r>
            <a:r>
              <a:rPr lang="ja-JP" altLang="en-US" sz="1400">
                <a:solidFill>
                  <a:srgbClr val="212529"/>
                </a:solidFill>
                <a:latin typeface="system-ui"/>
              </a:rPr>
              <a:t>として指定する</a:t>
            </a:r>
            <a:r>
              <a:rPr lang="ja-JP" altLang="en-US" sz="1400" b="0" i="0">
                <a:solidFill>
                  <a:srgbClr val="212529"/>
                </a:solidFill>
                <a:effectLst/>
                <a:latin typeface="system-ui"/>
              </a:rPr>
              <a:t>。上面のレイヤーから順番に並べること。単位は</a:t>
            </a:r>
            <a:r>
              <a:rPr lang="en-US" altLang="ja-JP" sz="1400" b="0" i="0" dirty="0">
                <a:solidFill>
                  <a:srgbClr val="212529"/>
                </a:solidFill>
                <a:effectLst/>
                <a:latin typeface="system-ui"/>
              </a:rPr>
              <a:t>[m]</a:t>
            </a:r>
            <a:r>
              <a:rPr lang="ja-JP" altLang="en-US" sz="1400" b="0" i="0">
                <a:solidFill>
                  <a:srgbClr val="212529"/>
                </a:solidFill>
                <a:effectLst/>
                <a:latin typeface="system-ui"/>
              </a:rPr>
              <a:t>。</a:t>
            </a:r>
            <a:r>
              <a:rPr lang="en-US" altLang="ja-JP" sz="1400" b="0" i="0" dirty="0">
                <a:solidFill>
                  <a:srgbClr val="212529"/>
                </a:solidFill>
                <a:effectLst/>
                <a:latin typeface="system-ui"/>
              </a:rPr>
              <a:t> python</a:t>
            </a:r>
            <a:r>
              <a:rPr lang="ja-JP" altLang="en-US" sz="1400">
                <a:solidFill>
                  <a:srgbClr val="212529"/>
                </a:solidFill>
                <a:latin typeface="system-ui"/>
              </a:rPr>
              <a:t>の文法で描かれていれば</a:t>
            </a:r>
            <a:r>
              <a:rPr lang="en-US" altLang="ja-JP" sz="1400" dirty="0">
                <a:solidFill>
                  <a:srgbClr val="212529"/>
                </a:solidFill>
                <a:latin typeface="system-ui"/>
              </a:rPr>
              <a:t>OK </a:t>
            </a:r>
            <a:r>
              <a:rPr lang="ja-JP" altLang="en-US" sz="1400">
                <a:solidFill>
                  <a:srgbClr val="212529"/>
                </a:solidFill>
                <a:latin typeface="system-ui"/>
              </a:rPr>
              <a:t>。</a:t>
            </a:r>
            <a:r>
              <a:rPr lang="en-US" altLang="ja-JP" sz="1400" b="0" i="0" dirty="0" err="1">
                <a:solidFill>
                  <a:srgbClr val="212529"/>
                </a:solidFill>
                <a:effectLst/>
                <a:latin typeface="system-ui"/>
              </a:rPr>
              <a:t>numpy</a:t>
            </a:r>
            <a:r>
              <a:rPr lang="en-US" altLang="ja-JP" sz="1400" b="0" i="0" dirty="0">
                <a:solidFill>
                  <a:srgbClr val="212529"/>
                </a:solidFill>
                <a:effectLst/>
                <a:latin typeface="system-ui"/>
              </a:rPr>
              <a:t>(np</a:t>
            </a:r>
            <a:r>
              <a:rPr lang="ja-JP" altLang="en-US" sz="1400" b="0" i="0">
                <a:solidFill>
                  <a:srgbClr val="212529"/>
                </a:solidFill>
                <a:effectLst/>
                <a:latin typeface="system-ui"/>
              </a:rPr>
              <a:t>として</a:t>
            </a:r>
            <a:r>
              <a:rPr lang="en-US" altLang="ja-JP" sz="1400" dirty="0">
                <a:solidFill>
                  <a:srgbClr val="212529"/>
                </a:solidFill>
                <a:latin typeface="system-ui"/>
              </a:rPr>
              <a:t>import</a:t>
            </a:r>
            <a:r>
              <a:rPr lang="en-US" altLang="ja-JP" sz="1400" b="0" i="0" dirty="0">
                <a:solidFill>
                  <a:srgbClr val="212529"/>
                </a:solidFill>
                <a:effectLst/>
                <a:latin typeface="system-ui"/>
              </a:rPr>
              <a:t>)</a:t>
            </a:r>
            <a:r>
              <a:rPr lang="ja-JP" altLang="en-US" sz="1400" b="0" i="0">
                <a:solidFill>
                  <a:srgbClr val="212529"/>
                </a:solidFill>
                <a:effectLst/>
                <a:latin typeface="system-ui"/>
              </a:rPr>
              <a:t>や</a:t>
            </a:r>
            <a:r>
              <a:rPr lang="en-US" altLang="ja-JP" sz="1400" b="0" i="0" dirty="0">
                <a:solidFill>
                  <a:srgbClr val="212529"/>
                </a:solidFill>
                <a:effectLst/>
                <a:latin typeface="system-ui"/>
              </a:rPr>
              <a:t>math</a:t>
            </a:r>
            <a:r>
              <a:rPr lang="ja-JP" altLang="en-US" sz="1400" b="0" i="0">
                <a:solidFill>
                  <a:srgbClr val="212529"/>
                </a:solidFill>
                <a:effectLst/>
                <a:latin typeface="system-ui"/>
              </a:rPr>
              <a:t>を利用可能。</a:t>
            </a:r>
            <a:r>
              <a:rPr lang="en-US" altLang="ja-JP" sz="1400" b="0" i="0" dirty="0">
                <a:solidFill>
                  <a:srgbClr val="212529"/>
                </a:solidFill>
                <a:effectLst/>
                <a:latin typeface="system-ui"/>
              </a:rPr>
              <a:t>check</a:t>
            </a:r>
            <a:r>
              <a:rPr lang="ja-JP" altLang="en-US" sz="1400" b="0" i="0">
                <a:solidFill>
                  <a:srgbClr val="212529"/>
                </a:solidFill>
                <a:effectLst/>
                <a:latin typeface="system-ui"/>
              </a:rPr>
              <a:t>押下でプレビューが表示できる。</a:t>
            </a:r>
            <a:endParaRPr lang="en-US" altLang="ja-JP" sz="1400" b="0" i="0" dirty="0">
              <a:solidFill>
                <a:srgbClr val="212529"/>
              </a:solidFill>
              <a:effectLst/>
              <a:latin typeface="system-ui"/>
            </a:endParaRPr>
          </a:p>
          <a:p>
            <a:pPr algn="l"/>
            <a:endParaRPr lang="en-US" altLang="ja-JP" sz="1400" dirty="0">
              <a:solidFill>
                <a:srgbClr val="212529"/>
              </a:solidFill>
              <a:latin typeface="system-ui"/>
            </a:endParaRPr>
          </a:p>
          <a:p>
            <a:pPr algn="l"/>
            <a:endParaRPr lang="en-US" altLang="ja-JP" sz="1400" b="0" i="0" dirty="0">
              <a:solidFill>
                <a:srgbClr val="212529"/>
              </a:solidFill>
              <a:effectLst/>
              <a:latin typeface="system-ui"/>
            </a:endParaRPr>
          </a:p>
        </p:txBody>
      </p:sp>
      <p:sp>
        <p:nvSpPr>
          <p:cNvPr id="57" name="テキスト ボックス 56">
            <a:extLst>
              <a:ext uri="{FF2B5EF4-FFF2-40B4-BE49-F238E27FC236}">
                <a16:creationId xmlns:a16="http://schemas.microsoft.com/office/drawing/2014/main" id="{4A977B24-5628-9969-CA6E-6899D5A6D4DF}"/>
              </a:ext>
            </a:extLst>
          </p:cNvPr>
          <p:cNvSpPr txBox="1"/>
          <p:nvPr/>
        </p:nvSpPr>
        <p:spPr>
          <a:xfrm>
            <a:off x="4305971" y="5104694"/>
            <a:ext cx="1790422" cy="601481"/>
          </a:xfrm>
          <a:prstGeom prst="rect">
            <a:avLst/>
          </a:prstGeom>
          <a:noFill/>
        </p:spPr>
        <p:txBody>
          <a:bodyPr wrap="none" rtlCol="0">
            <a:spAutoFit/>
          </a:bodyPr>
          <a:lstStyle/>
          <a:p>
            <a:pPr marL="171450" indent="-171450" algn="l">
              <a:buFont typeface="Arial" panose="020B0604020202020204" pitchFamily="34" charset="0"/>
              <a:buChar char="•"/>
            </a:pPr>
            <a:r>
              <a:rPr lang="en-US" altLang="ja-JP" sz="1100" b="0" i="0" dirty="0">
                <a:solidFill>
                  <a:srgbClr val="212529"/>
                </a:solidFill>
                <a:effectLst/>
                <a:latin typeface="system-ui"/>
              </a:rPr>
              <a:t>[100, 100, 100, 100, 100]</a:t>
            </a:r>
          </a:p>
          <a:p>
            <a:pPr marL="171450" indent="-171450" algn="l">
              <a:buFont typeface="Arial" panose="020B0604020202020204" pitchFamily="34" charset="0"/>
              <a:buChar char="•"/>
            </a:pPr>
            <a:r>
              <a:rPr lang="en-US" altLang="ja-JP" sz="1100" b="0" i="0" dirty="0">
                <a:solidFill>
                  <a:srgbClr val="212529"/>
                </a:solidFill>
                <a:effectLst/>
                <a:latin typeface="system-ui"/>
              </a:rPr>
              <a:t>[100]*30</a:t>
            </a:r>
          </a:p>
          <a:p>
            <a:pPr marL="171450" indent="-171450">
              <a:buFont typeface="Arial" panose="020B0604020202020204" pitchFamily="34" charset="0"/>
              <a:buChar char="•"/>
            </a:pPr>
            <a:endParaRPr kumimoji="1" lang="ja-JP" altLang="en-US" sz="1100"/>
          </a:p>
        </p:txBody>
      </p:sp>
      <p:sp>
        <p:nvSpPr>
          <p:cNvPr id="59" name="テキスト ボックス 58">
            <a:extLst>
              <a:ext uri="{FF2B5EF4-FFF2-40B4-BE49-F238E27FC236}">
                <a16:creationId xmlns:a16="http://schemas.microsoft.com/office/drawing/2014/main" id="{8ED8DF24-CC37-FD75-2072-6EC0F79B9F15}"/>
              </a:ext>
            </a:extLst>
          </p:cNvPr>
          <p:cNvSpPr txBox="1"/>
          <p:nvPr/>
        </p:nvSpPr>
        <p:spPr>
          <a:xfrm>
            <a:off x="3971516" y="5118799"/>
            <a:ext cx="359394" cy="261610"/>
          </a:xfrm>
          <a:prstGeom prst="rect">
            <a:avLst/>
          </a:prstGeom>
          <a:noFill/>
        </p:spPr>
        <p:txBody>
          <a:bodyPr wrap="none" rtlCol="0">
            <a:spAutoFit/>
          </a:bodyPr>
          <a:lstStyle/>
          <a:p>
            <a:r>
              <a:rPr kumimoji="1" lang="ja-JP" altLang="en-US" sz="1100"/>
              <a:t>例</a:t>
            </a:r>
            <a:r>
              <a:rPr kumimoji="1" lang="en-US" altLang="ja-JP" sz="1100" dirty="0"/>
              <a:t>)</a:t>
            </a:r>
            <a:endParaRPr kumimoji="1" lang="ja-JP" altLang="en-US" sz="1100"/>
          </a:p>
        </p:txBody>
      </p:sp>
      <p:sp>
        <p:nvSpPr>
          <p:cNvPr id="64" name="テキスト ボックス 63">
            <a:extLst>
              <a:ext uri="{FF2B5EF4-FFF2-40B4-BE49-F238E27FC236}">
                <a16:creationId xmlns:a16="http://schemas.microsoft.com/office/drawing/2014/main" id="{2204D925-A61F-3317-4B21-6D7E354F39DF}"/>
              </a:ext>
            </a:extLst>
          </p:cNvPr>
          <p:cNvSpPr txBox="1"/>
          <p:nvPr/>
        </p:nvSpPr>
        <p:spPr>
          <a:xfrm>
            <a:off x="6242617" y="5119133"/>
            <a:ext cx="3366266" cy="601481"/>
          </a:xfrm>
          <a:prstGeom prst="rect">
            <a:avLst/>
          </a:prstGeom>
          <a:noFill/>
        </p:spPr>
        <p:txBody>
          <a:bodyPr wrap="square">
            <a:spAutoFit/>
          </a:bodyPr>
          <a:lstStyle/>
          <a:p>
            <a:pPr marL="171450" indent="-171450" algn="l">
              <a:buFont typeface="Arial" panose="020B0604020202020204" pitchFamily="34" charset="0"/>
              <a:buChar char="•"/>
            </a:pPr>
            <a:r>
              <a:rPr lang="en-US" altLang="ja-JP" sz="1100" b="0" i="0" dirty="0" err="1">
                <a:solidFill>
                  <a:srgbClr val="212529"/>
                </a:solidFill>
                <a:effectLst/>
                <a:latin typeface="system-ui"/>
              </a:rPr>
              <a:t>np.linspace</a:t>
            </a:r>
            <a:r>
              <a:rPr lang="en-US" altLang="ja-JP" sz="1100" b="0" i="0" dirty="0">
                <a:solidFill>
                  <a:srgbClr val="212529"/>
                </a:solidFill>
                <a:effectLst/>
                <a:latin typeface="system-ui"/>
              </a:rPr>
              <a:t>(40, 100, 99)</a:t>
            </a:r>
          </a:p>
          <a:p>
            <a:pPr marL="171450" indent="-171450">
              <a:buFont typeface="Arial" panose="020B0604020202020204" pitchFamily="34" charset="0"/>
              <a:buChar char="•"/>
            </a:pPr>
            <a:r>
              <a:rPr lang="en-US" altLang="ja-JP" sz="1100" b="0" i="0" dirty="0">
                <a:solidFill>
                  <a:srgbClr val="212529"/>
                </a:solidFill>
                <a:effectLst/>
                <a:latin typeface="system-ui"/>
              </a:rPr>
              <a:t>[5 * 1.05**</a:t>
            </a:r>
            <a:r>
              <a:rPr lang="en-US" altLang="ja-JP" sz="1100" b="0" i="0" dirty="0" err="1">
                <a:solidFill>
                  <a:srgbClr val="212529"/>
                </a:solidFill>
                <a:effectLst/>
                <a:latin typeface="system-ui"/>
              </a:rPr>
              <a:t>i</a:t>
            </a:r>
            <a:r>
              <a:rPr lang="en-US" altLang="ja-JP" sz="1100" b="0" i="0" dirty="0">
                <a:solidFill>
                  <a:srgbClr val="212529"/>
                </a:solidFill>
                <a:effectLst/>
                <a:latin typeface="system-ui"/>
              </a:rPr>
              <a:t> for </a:t>
            </a:r>
            <a:r>
              <a:rPr lang="en-US" altLang="ja-JP" sz="1100" b="0" i="0" dirty="0" err="1">
                <a:solidFill>
                  <a:srgbClr val="212529"/>
                </a:solidFill>
                <a:effectLst/>
                <a:latin typeface="system-ui"/>
              </a:rPr>
              <a:t>i</a:t>
            </a:r>
            <a:r>
              <a:rPr lang="en-US" altLang="ja-JP" sz="1100" b="0" i="0" dirty="0">
                <a:solidFill>
                  <a:srgbClr val="212529"/>
                </a:solidFill>
                <a:effectLst/>
                <a:latin typeface="system-ui"/>
              </a:rPr>
              <a:t> in range(99)]</a:t>
            </a:r>
          </a:p>
          <a:p>
            <a:pPr marL="171450" indent="-171450" algn="l">
              <a:buFont typeface="Arial" panose="020B0604020202020204" pitchFamily="34" charset="0"/>
              <a:buChar char="•"/>
            </a:pPr>
            <a:endParaRPr lang="en-US" altLang="ja-JP" sz="1100" b="0" i="0" dirty="0">
              <a:solidFill>
                <a:srgbClr val="212529"/>
              </a:solidFill>
              <a:effectLst/>
              <a:latin typeface="system-ui"/>
            </a:endParaRPr>
          </a:p>
        </p:txBody>
      </p:sp>
      <p:sp>
        <p:nvSpPr>
          <p:cNvPr id="65" name="テキスト ボックス 64">
            <a:extLst>
              <a:ext uri="{FF2B5EF4-FFF2-40B4-BE49-F238E27FC236}">
                <a16:creationId xmlns:a16="http://schemas.microsoft.com/office/drawing/2014/main" id="{80DAA7DF-FF56-5F37-E37B-7695E8B2F783}"/>
              </a:ext>
            </a:extLst>
          </p:cNvPr>
          <p:cNvSpPr txBox="1"/>
          <p:nvPr/>
        </p:nvSpPr>
        <p:spPr>
          <a:xfrm>
            <a:off x="8365309" y="5083019"/>
            <a:ext cx="3366265" cy="461665"/>
          </a:xfrm>
          <a:prstGeom prst="rect">
            <a:avLst/>
          </a:prstGeom>
          <a:noFill/>
        </p:spPr>
        <p:txBody>
          <a:bodyPr wrap="square" rtlCol="0">
            <a:spAutoFit/>
          </a:bodyPr>
          <a:lstStyle/>
          <a:p>
            <a:r>
              <a:rPr kumimoji="1" lang="ja-JP" altLang="en-US" sz="1200">
                <a:solidFill>
                  <a:srgbClr val="FF0000"/>
                </a:solidFill>
              </a:rPr>
              <a:t>注</a:t>
            </a:r>
            <a:r>
              <a:rPr kumimoji="1" lang="en-US" altLang="ja-JP" sz="1200" dirty="0">
                <a:solidFill>
                  <a:srgbClr val="FF0000"/>
                </a:solidFill>
              </a:rPr>
              <a:t>) </a:t>
            </a:r>
            <a:r>
              <a:rPr kumimoji="1" lang="ja-JP" altLang="en-US" sz="1200">
                <a:solidFill>
                  <a:srgbClr val="FF0000"/>
                </a:solidFill>
              </a:rPr>
              <a:t>計算領域内の最低地点が最下層レイヤーよりも下に来る場合エラーになることに注意</a:t>
            </a:r>
          </a:p>
        </p:txBody>
      </p:sp>
      <p:sp>
        <p:nvSpPr>
          <p:cNvPr id="68" name="角丸四角形吹き出し 67">
            <a:extLst>
              <a:ext uri="{FF2B5EF4-FFF2-40B4-BE49-F238E27FC236}">
                <a16:creationId xmlns:a16="http://schemas.microsoft.com/office/drawing/2014/main" id="{737602D6-1F64-F0CC-542A-96C4434975C6}"/>
              </a:ext>
            </a:extLst>
          </p:cNvPr>
          <p:cNvSpPr/>
          <p:nvPr/>
        </p:nvSpPr>
        <p:spPr>
          <a:xfrm>
            <a:off x="3960971" y="506715"/>
            <a:ext cx="7816912" cy="533016"/>
          </a:xfrm>
          <a:prstGeom prst="wedgeRoundRectCallout">
            <a:avLst>
              <a:gd name="adj1" fmla="val -57506"/>
              <a:gd name="adj2" fmla="val -14240"/>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どちらでも良いが、</a:t>
            </a:r>
            <a:r>
              <a:rPr lang="en-US" altLang="ja-JP" sz="1400" dirty="0">
                <a:solidFill>
                  <a:schemeClr val="tx1"/>
                </a:solidFill>
              </a:rPr>
              <a:t>AMESH</a:t>
            </a:r>
            <a:r>
              <a:rPr lang="ja-JP" altLang="en-US" sz="1400">
                <a:solidFill>
                  <a:schemeClr val="tx1"/>
                </a:solidFill>
              </a:rPr>
              <a:t>を推奨。ただし、</a:t>
            </a:r>
            <a:r>
              <a:rPr lang="en-US" altLang="ja-JP" sz="1400" dirty="0" err="1">
                <a:solidFill>
                  <a:schemeClr val="tx1"/>
                </a:solidFill>
              </a:rPr>
              <a:t>Qhull</a:t>
            </a:r>
            <a:r>
              <a:rPr lang="ja-JP" altLang="en-US" sz="1400">
                <a:solidFill>
                  <a:schemeClr val="tx1"/>
                </a:solidFill>
              </a:rPr>
              <a:t>にしておくプレビューを生成可能。</a:t>
            </a:r>
            <a:endParaRPr lang="en-US" altLang="ja-JP" sz="1400" dirty="0">
              <a:solidFill>
                <a:schemeClr val="tx1"/>
              </a:solidFill>
            </a:endParaRPr>
          </a:p>
          <a:p>
            <a:r>
              <a:rPr lang="ja-JP" altLang="en-US" sz="1400">
                <a:solidFill>
                  <a:schemeClr val="tx1"/>
                </a:solidFill>
              </a:rPr>
              <a:t>プレビュー確認後</a:t>
            </a:r>
            <a:r>
              <a:rPr lang="en-US" altLang="ja-JP" sz="1400" dirty="0">
                <a:solidFill>
                  <a:schemeClr val="tx1"/>
                </a:solidFill>
              </a:rPr>
              <a:t>AMESH</a:t>
            </a:r>
            <a:r>
              <a:rPr lang="ja-JP" altLang="en-US" sz="1400">
                <a:solidFill>
                  <a:schemeClr val="tx1"/>
                </a:solidFill>
              </a:rPr>
              <a:t>に変更するのがよい。</a:t>
            </a:r>
            <a:endParaRPr lang="en-US" altLang="ja-JP" sz="1400" dirty="0">
              <a:solidFill>
                <a:schemeClr val="tx1"/>
              </a:solidFill>
            </a:endParaRPr>
          </a:p>
        </p:txBody>
      </p:sp>
      <p:sp>
        <p:nvSpPr>
          <p:cNvPr id="78" name="角丸四角形吹き出し 77">
            <a:extLst>
              <a:ext uri="{FF2B5EF4-FFF2-40B4-BE49-F238E27FC236}">
                <a16:creationId xmlns:a16="http://schemas.microsoft.com/office/drawing/2014/main" id="{DF6D1D4A-B032-0D98-AC86-745549DF4BDE}"/>
              </a:ext>
            </a:extLst>
          </p:cNvPr>
          <p:cNvSpPr/>
          <p:nvPr/>
        </p:nvSpPr>
        <p:spPr>
          <a:xfrm>
            <a:off x="3960971" y="1221151"/>
            <a:ext cx="7816912" cy="533016"/>
          </a:xfrm>
          <a:prstGeom prst="wedgeRoundRectCallout">
            <a:avLst>
              <a:gd name="adj1" fmla="val -53647"/>
              <a:gd name="adj2" fmla="val 21131"/>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latin typeface="+mj-ea"/>
                <a:ea typeface="+mj-ea"/>
              </a:rPr>
              <a:t>ボロノイ分割</a:t>
            </a:r>
            <a:r>
              <a:rPr lang="en-US" altLang="ja-JP" sz="1400" dirty="0">
                <a:solidFill>
                  <a:schemeClr val="tx1"/>
                </a:solidFill>
                <a:latin typeface="+mj-ea"/>
                <a:ea typeface="+mj-ea"/>
              </a:rPr>
              <a:t>(</a:t>
            </a:r>
            <a:r>
              <a:rPr lang="ja-JP" altLang="en-US" sz="1400">
                <a:solidFill>
                  <a:schemeClr val="tx1"/>
                </a:solidFill>
                <a:latin typeface="+mj-ea"/>
                <a:ea typeface="+mj-ea"/>
              </a:rPr>
              <a:t>水平方向</a:t>
            </a:r>
            <a:r>
              <a:rPr lang="en-US" altLang="ja-JP" sz="1400" dirty="0">
                <a:solidFill>
                  <a:schemeClr val="tx1"/>
                </a:solidFill>
                <a:latin typeface="+mj-ea"/>
                <a:ea typeface="+mj-ea"/>
              </a:rPr>
              <a:t>)</a:t>
            </a:r>
            <a:r>
              <a:rPr lang="ja-JP" altLang="en-US" sz="1400">
                <a:solidFill>
                  <a:schemeClr val="tx1"/>
                </a:solidFill>
                <a:latin typeface="+mj-ea"/>
                <a:ea typeface="+mj-ea"/>
              </a:rPr>
              <a:t>用母点リストファイル</a:t>
            </a:r>
            <a:r>
              <a:rPr lang="ja-JP" altLang="en-US" sz="1400">
                <a:solidFill>
                  <a:schemeClr val="tx1"/>
                </a:solidFill>
              </a:rPr>
              <a:t>を指定。未作成の場合</a:t>
            </a:r>
            <a:r>
              <a:rPr lang="en-US" altLang="ja-JP" sz="1400" u="sng" dirty="0">
                <a:solidFill>
                  <a:schemeClr val="tx1"/>
                </a:solidFill>
                <a:latin typeface="+mj-lt"/>
              </a:rPr>
              <a:t>here</a:t>
            </a:r>
            <a:r>
              <a:rPr lang="ja-JP" altLang="en-US" sz="1400">
                <a:solidFill>
                  <a:schemeClr val="tx1"/>
                </a:solidFill>
              </a:rPr>
              <a:t>のリンク先のツールから作成する。</a:t>
            </a:r>
            <a:r>
              <a:rPr lang="en-US" altLang="ja-JP" sz="1400" dirty="0">
                <a:solidFill>
                  <a:schemeClr val="tx1"/>
                </a:solidFill>
              </a:rPr>
              <a:t>base directory</a:t>
            </a:r>
            <a:r>
              <a:rPr lang="ja-JP" altLang="en-US" sz="1400">
                <a:solidFill>
                  <a:schemeClr val="tx1"/>
                </a:solidFill>
              </a:rPr>
              <a:t>の内部にコピーされる。（次スライド参照）</a:t>
            </a:r>
            <a:endParaRPr lang="en-US" altLang="ja-JP" sz="1400" dirty="0">
              <a:solidFill>
                <a:schemeClr val="tx1"/>
              </a:solidFill>
            </a:endParaRPr>
          </a:p>
        </p:txBody>
      </p:sp>
      <p:sp>
        <p:nvSpPr>
          <p:cNvPr id="84" name="角丸四角形吹き出し 83">
            <a:extLst>
              <a:ext uri="{FF2B5EF4-FFF2-40B4-BE49-F238E27FC236}">
                <a16:creationId xmlns:a16="http://schemas.microsoft.com/office/drawing/2014/main" id="{8B68EC13-0E26-7E4F-28BD-A75327AFD9F7}"/>
              </a:ext>
            </a:extLst>
          </p:cNvPr>
          <p:cNvSpPr/>
          <p:nvPr/>
        </p:nvSpPr>
        <p:spPr>
          <a:xfrm>
            <a:off x="3971516" y="1910707"/>
            <a:ext cx="7816912" cy="533016"/>
          </a:xfrm>
          <a:prstGeom prst="wedgeRoundRectCallout">
            <a:avLst>
              <a:gd name="adj1" fmla="val -54360"/>
              <a:gd name="adj2" fmla="val 25857"/>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latin typeface="+mj-ea"/>
                <a:ea typeface="+mj-ea"/>
              </a:rPr>
              <a:t>ボロノイ分割</a:t>
            </a:r>
            <a:r>
              <a:rPr lang="en-US" altLang="ja-JP" sz="1400" dirty="0">
                <a:solidFill>
                  <a:schemeClr val="tx1"/>
                </a:solidFill>
                <a:latin typeface="+mj-ea"/>
                <a:ea typeface="+mj-ea"/>
              </a:rPr>
              <a:t>(</a:t>
            </a:r>
            <a:r>
              <a:rPr lang="ja-JP" altLang="en-US" sz="1400">
                <a:solidFill>
                  <a:schemeClr val="tx1"/>
                </a:solidFill>
                <a:latin typeface="+mj-ea"/>
                <a:ea typeface="+mj-ea"/>
              </a:rPr>
              <a:t>水平方向</a:t>
            </a:r>
            <a:r>
              <a:rPr lang="en-US" altLang="ja-JP" sz="1400" dirty="0">
                <a:solidFill>
                  <a:schemeClr val="tx1"/>
                </a:solidFill>
                <a:latin typeface="+mj-ea"/>
                <a:ea typeface="+mj-ea"/>
              </a:rPr>
              <a:t>)</a:t>
            </a:r>
            <a:r>
              <a:rPr lang="ja-JP" altLang="en-US" sz="1400">
                <a:solidFill>
                  <a:schemeClr val="tx1"/>
                </a:solidFill>
                <a:latin typeface="+mj-ea"/>
                <a:ea typeface="+mj-ea"/>
              </a:rPr>
              <a:t>の精度</a:t>
            </a:r>
            <a:r>
              <a:rPr lang="ja-JP" altLang="en-US" sz="1400">
                <a:solidFill>
                  <a:schemeClr val="tx1"/>
                </a:solidFill>
                <a:latin typeface="+mn-ea"/>
              </a:rPr>
              <a:t>。値が小さいほど高い。精度が高いことが計算安定性とイコールではないことに注意。とりあえず</a:t>
            </a:r>
            <a:r>
              <a:rPr lang="en-US" altLang="ja-JP" sz="1400" dirty="0">
                <a:solidFill>
                  <a:schemeClr val="tx1"/>
                </a:solidFill>
                <a:latin typeface="+mn-ea"/>
              </a:rPr>
              <a:t>10</a:t>
            </a:r>
            <a:r>
              <a:rPr lang="ja-JP" altLang="en-US" sz="1400">
                <a:solidFill>
                  <a:schemeClr val="tx1"/>
                </a:solidFill>
                <a:latin typeface="+mn-ea"/>
              </a:rPr>
              <a:t>くらいにしておけばよい。詳細はキャプション。</a:t>
            </a:r>
            <a:endParaRPr kumimoji="1" lang="ja-JP" altLang="en-US" sz="1400">
              <a:solidFill>
                <a:schemeClr val="tx1"/>
              </a:solidFill>
            </a:endParaRPr>
          </a:p>
        </p:txBody>
      </p:sp>
      <p:sp>
        <p:nvSpPr>
          <p:cNvPr id="85" name="角丸四角形吹き出し 84">
            <a:extLst>
              <a:ext uri="{FF2B5EF4-FFF2-40B4-BE49-F238E27FC236}">
                <a16:creationId xmlns:a16="http://schemas.microsoft.com/office/drawing/2014/main" id="{1D4D34A9-0594-5AAE-7BB7-C6AC13BBE315}"/>
              </a:ext>
            </a:extLst>
          </p:cNvPr>
          <p:cNvSpPr/>
          <p:nvPr/>
        </p:nvSpPr>
        <p:spPr>
          <a:xfrm>
            <a:off x="3971516" y="2531085"/>
            <a:ext cx="7816912" cy="697895"/>
          </a:xfrm>
          <a:prstGeom prst="wedgeRoundRectCallout">
            <a:avLst>
              <a:gd name="adj1" fmla="val -80457"/>
              <a:gd name="adj2" fmla="val 26695"/>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rPr>
              <a:t>(</a:t>
            </a:r>
            <a:r>
              <a:rPr kumimoji="1" lang="en-US" altLang="ja-JP" sz="1400" dirty="0" err="1">
                <a:solidFill>
                  <a:schemeClr val="tx1"/>
                </a:solidFill>
              </a:rPr>
              <a:t>Qhull</a:t>
            </a:r>
            <a:r>
              <a:rPr kumimoji="1" lang="ja-JP" altLang="en-US" sz="1400">
                <a:solidFill>
                  <a:schemeClr val="tx1"/>
                </a:solidFill>
              </a:rPr>
              <a:t>の場合のみ</a:t>
            </a:r>
            <a:r>
              <a:rPr kumimoji="1" lang="en-US" altLang="ja-JP" sz="1400" dirty="0">
                <a:solidFill>
                  <a:schemeClr val="tx1"/>
                </a:solidFill>
              </a:rPr>
              <a:t>)</a:t>
            </a:r>
            <a:r>
              <a:rPr kumimoji="1" lang="ja-JP" altLang="en-US" sz="1400">
                <a:solidFill>
                  <a:schemeClr val="tx1"/>
                </a:solidFill>
              </a:rPr>
              <a:t>このボタンを押下すると計算領域がどのように分割されるのかプレビューが表示される。ボタンを押すたび何度でも描き直しが可能。</a:t>
            </a:r>
            <a:r>
              <a:rPr kumimoji="1" lang="ja-JP" altLang="en-US" sz="1400" u="sng">
                <a:solidFill>
                  <a:schemeClr val="tx1"/>
                </a:solidFill>
                <a:latin typeface="+mj-ea"/>
                <a:ea typeface="+mj-ea"/>
              </a:rPr>
              <a:t>図は右が北であることに注意。</a:t>
            </a:r>
            <a:endParaRPr kumimoji="1" lang="en-US" altLang="ja-JP" sz="1400" u="sng" dirty="0">
              <a:solidFill>
                <a:schemeClr val="tx1"/>
              </a:solidFill>
              <a:latin typeface="+mj-ea"/>
              <a:ea typeface="+mj-ea"/>
            </a:endParaRPr>
          </a:p>
          <a:p>
            <a:r>
              <a:rPr lang="ja-JP" altLang="en-US" sz="1400">
                <a:solidFill>
                  <a:schemeClr val="tx1"/>
                </a:solidFill>
                <a:latin typeface="+mn-ea"/>
              </a:rPr>
              <a:t>地形データの範囲が狭すぎると描画に失敗するので注意。</a:t>
            </a:r>
            <a:endParaRPr kumimoji="1" lang="ja-JP" altLang="en-US" sz="1400">
              <a:solidFill>
                <a:schemeClr val="tx1"/>
              </a:solidFill>
              <a:latin typeface="+mn-ea"/>
            </a:endParaRPr>
          </a:p>
        </p:txBody>
      </p:sp>
      <p:sp>
        <p:nvSpPr>
          <p:cNvPr id="86" name="角丸四角形吹き出し 85">
            <a:extLst>
              <a:ext uri="{FF2B5EF4-FFF2-40B4-BE49-F238E27FC236}">
                <a16:creationId xmlns:a16="http://schemas.microsoft.com/office/drawing/2014/main" id="{CF61457A-92EE-F334-90E3-5EF997987FF6}"/>
              </a:ext>
            </a:extLst>
          </p:cNvPr>
          <p:cNvSpPr/>
          <p:nvPr/>
        </p:nvSpPr>
        <p:spPr>
          <a:xfrm>
            <a:off x="3971516" y="3325121"/>
            <a:ext cx="7816912" cy="533016"/>
          </a:xfrm>
          <a:prstGeom prst="wedgeRoundRectCallout">
            <a:avLst>
              <a:gd name="adj1" fmla="val -55215"/>
              <a:gd name="adj2" fmla="val 42354"/>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1400">
                <a:solidFill>
                  <a:schemeClr val="tx1"/>
                </a:solidFill>
                <a:latin typeface="+mj-ea"/>
                <a:ea typeface="+mj-ea"/>
              </a:rPr>
              <a:t>最上位レイヤー中心部の標高</a:t>
            </a:r>
            <a:r>
              <a:rPr kumimoji="1" lang="ja-JP" altLang="en-US" sz="1400">
                <a:solidFill>
                  <a:schemeClr val="tx1"/>
                </a:solidFill>
              </a:rPr>
              <a:t>。計算領域内の最高点よりも高い標高</a:t>
            </a:r>
            <a:r>
              <a:rPr kumimoji="1" lang="en-US" altLang="ja-JP" sz="1400" dirty="0">
                <a:solidFill>
                  <a:schemeClr val="tx1"/>
                </a:solidFill>
              </a:rPr>
              <a:t>[m]</a:t>
            </a:r>
            <a:r>
              <a:rPr kumimoji="1" lang="ja-JP" altLang="en-US" sz="1400">
                <a:solidFill>
                  <a:schemeClr val="tx1"/>
                </a:solidFill>
              </a:rPr>
              <a:t>を入力する。ただし最高点より低い標高でもエラーにはならない。</a:t>
            </a:r>
          </a:p>
        </p:txBody>
      </p:sp>
      <p:sp>
        <p:nvSpPr>
          <p:cNvPr id="92" name="角丸四角形吹き出し 91">
            <a:extLst>
              <a:ext uri="{FF2B5EF4-FFF2-40B4-BE49-F238E27FC236}">
                <a16:creationId xmlns:a16="http://schemas.microsoft.com/office/drawing/2014/main" id="{54C71385-D57F-AD4E-8BB3-A9AD961C396D}"/>
              </a:ext>
            </a:extLst>
          </p:cNvPr>
          <p:cNvSpPr/>
          <p:nvPr/>
        </p:nvSpPr>
        <p:spPr>
          <a:xfrm>
            <a:off x="4011914" y="5742289"/>
            <a:ext cx="7816912" cy="802786"/>
          </a:xfrm>
          <a:prstGeom prst="wedgeRoundRectCallout">
            <a:avLst>
              <a:gd name="adj1" fmla="val -55955"/>
              <a:gd name="adj2" fmla="val -37299"/>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latin typeface="+mj-ea"/>
                <a:ea typeface="+mj-ea"/>
              </a:rPr>
              <a:t>地表面のレイヤーの厚さの最小値</a:t>
            </a:r>
            <a:r>
              <a:rPr lang="ja-JP" altLang="en-US" sz="1400">
                <a:solidFill>
                  <a:schemeClr val="tx1"/>
                </a:solidFill>
              </a:rPr>
              <a:t>。地形はグリッド上部から余計な要素を削って表現されるが、地表面要素自体の厚さも地形に沿うように微調整される。このとき、地表要素はこの値よりも薄くならない。経験上、最上位レイヤーと同じくらいの厚さを入力しておくと計算が安定する。</a:t>
            </a:r>
            <a:endParaRPr lang="en-US" altLang="ja-JP" sz="1400" dirty="0">
              <a:solidFill>
                <a:schemeClr val="tx1"/>
              </a:solidFill>
            </a:endParaRPr>
          </a:p>
        </p:txBody>
      </p:sp>
    </p:spTree>
    <p:extLst>
      <p:ext uri="{BB962C8B-B14F-4D97-AF65-F5344CB8AC3E}">
        <p14:creationId xmlns:p14="http://schemas.microsoft.com/office/powerpoint/2010/main" val="34505214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テキスト ボックス 26">
            <a:extLst>
              <a:ext uri="{FF2B5EF4-FFF2-40B4-BE49-F238E27FC236}">
                <a16:creationId xmlns:a16="http://schemas.microsoft.com/office/drawing/2014/main" id="{D69FC177-1DA4-CD5C-D9DB-570CB1F3E1FA}"/>
              </a:ext>
            </a:extLst>
          </p:cNvPr>
          <p:cNvSpPr txBox="1"/>
          <p:nvPr/>
        </p:nvSpPr>
        <p:spPr>
          <a:xfrm>
            <a:off x="2264447" y="5232998"/>
            <a:ext cx="5318668" cy="769441"/>
          </a:xfrm>
          <a:prstGeom prst="rect">
            <a:avLst/>
          </a:prstGeom>
          <a:noFill/>
        </p:spPr>
        <p:txBody>
          <a:bodyPr wrap="square" rtlCol="0">
            <a:spAutoFit/>
          </a:bodyPr>
          <a:lstStyle/>
          <a:p>
            <a:r>
              <a:rPr lang="ja-JP" altLang="en-US" sz="1100"/>
              <a:t>注</a:t>
            </a:r>
            <a:r>
              <a:rPr lang="en-US" altLang="ja-JP" sz="1100" dirty="0"/>
              <a:t>) </a:t>
            </a:r>
            <a:r>
              <a:rPr lang="ja-JP" altLang="en-US" sz="1100"/>
              <a:t>使用されるグリッドファイルや母点データはファイルの階層により決定されるわけではなく</a:t>
            </a:r>
            <a:r>
              <a:rPr lang="en-US" altLang="ja-JP" sz="1100" dirty="0"/>
              <a:t>input</a:t>
            </a:r>
            <a:r>
              <a:rPr lang="ja-JP" altLang="en-US" sz="1100"/>
              <a:t>ファイル内で指定されることに注意。このようなファイル配置はあくまでこの</a:t>
            </a:r>
            <a:r>
              <a:rPr lang="en-US" altLang="ja-JP" sz="1100" dirty="0"/>
              <a:t>GUI</a:t>
            </a:r>
            <a:r>
              <a:rPr lang="ja-JP" altLang="en-US" sz="1100"/>
              <a:t>の仕様に過ぎない。</a:t>
            </a:r>
            <a:endParaRPr lang="en-US" altLang="ja-JP" sz="1100" dirty="0"/>
          </a:p>
          <a:p>
            <a:endParaRPr kumimoji="1" lang="ja-JP" altLang="en-US" sz="1100"/>
          </a:p>
        </p:txBody>
      </p:sp>
      <p:sp>
        <p:nvSpPr>
          <p:cNvPr id="47" name="テキスト ボックス 46">
            <a:extLst>
              <a:ext uri="{FF2B5EF4-FFF2-40B4-BE49-F238E27FC236}">
                <a16:creationId xmlns:a16="http://schemas.microsoft.com/office/drawing/2014/main" id="{7521B665-80D8-CB30-91A7-FB0ADABDF688}"/>
              </a:ext>
            </a:extLst>
          </p:cNvPr>
          <p:cNvSpPr txBox="1"/>
          <p:nvPr/>
        </p:nvSpPr>
        <p:spPr>
          <a:xfrm>
            <a:off x="5108842" y="1983719"/>
            <a:ext cx="3757760" cy="276999"/>
          </a:xfrm>
          <a:prstGeom prst="rect">
            <a:avLst/>
          </a:prstGeom>
          <a:noFill/>
        </p:spPr>
        <p:txBody>
          <a:bodyPr wrap="square" rtlCol="0">
            <a:spAutoFit/>
          </a:bodyPr>
          <a:lstStyle/>
          <a:p>
            <a:r>
              <a:rPr kumimoji="1" lang="ja-JP" altLang="en-US" sz="1200"/>
              <a:t>比抵抗構造データ</a:t>
            </a:r>
            <a:r>
              <a:rPr kumimoji="1" lang="en-US" altLang="ja-JP" sz="1200" dirty="0"/>
              <a:t> (</a:t>
            </a:r>
            <a:r>
              <a:rPr kumimoji="1" lang="ja-JP" altLang="en-US" sz="1200"/>
              <a:t>画面</a:t>
            </a:r>
            <a:r>
              <a:rPr lang="en-US" altLang="ja-JP" sz="1200" dirty="0"/>
              <a:t>③</a:t>
            </a:r>
            <a:r>
              <a:rPr kumimoji="1" lang="ja-JP" altLang="en-US" sz="1200"/>
              <a:t>処理で使用</a:t>
            </a:r>
            <a:r>
              <a:rPr kumimoji="1" lang="en-US" altLang="ja-JP" sz="1200" dirty="0"/>
              <a:t>)</a:t>
            </a:r>
            <a:endParaRPr kumimoji="1" lang="ja-JP" altLang="en-US" sz="1200"/>
          </a:p>
        </p:txBody>
      </p:sp>
      <p:sp>
        <p:nvSpPr>
          <p:cNvPr id="4" name="タイトル 3">
            <a:extLst>
              <a:ext uri="{FF2B5EF4-FFF2-40B4-BE49-F238E27FC236}">
                <a16:creationId xmlns:a16="http://schemas.microsoft.com/office/drawing/2014/main" id="{B5B27DC2-77C4-F6B4-6176-8D86C2501E45}"/>
              </a:ext>
            </a:extLst>
          </p:cNvPr>
          <p:cNvSpPr>
            <a:spLocks noGrp="1"/>
          </p:cNvSpPr>
          <p:nvPr>
            <p:ph type="title"/>
          </p:nvPr>
        </p:nvSpPr>
        <p:spPr/>
        <p:txBody>
          <a:bodyPr/>
          <a:lstStyle/>
          <a:p>
            <a:r>
              <a:rPr kumimoji="1" lang="ja-JP" altLang="en-US" sz="2400"/>
              <a:t>画面</a:t>
            </a:r>
            <a:r>
              <a:rPr kumimoji="1" lang="en-US" altLang="ja-JP" sz="2400" dirty="0"/>
              <a:t>②</a:t>
            </a:r>
            <a:r>
              <a:rPr lang="ja-JP" altLang="en-US" sz="2400"/>
              <a:t>処理後フォルダ構成</a:t>
            </a:r>
            <a:r>
              <a:rPr lang="en-US" altLang="ja-JP" sz="2400" dirty="0"/>
              <a:t> (</a:t>
            </a:r>
            <a:r>
              <a:rPr lang="ja-JP" altLang="en-US" sz="2400"/>
              <a:t>グリッドファイルを新規作成する場合</a:t>
            </a:r>
            <a:r>
              <a:rPr lang="en-US" altLang="ja-JP" sz="2400" dirty="0"/>
              <a:t>)</a:t>
            </a:r>
            <a:endParaRPr lang="ja-JP" altLang="en-US" sz="2400"/>
          </a:p>
        </p:txBody>
      </p:sp>
      <p:sp>
        <p:nvSpPr>
          <p:cNvPr id="5" name="テキスト ボックス 4">
            <a:extLst>
              <a:ext uri="{FF2B5EF4-FFF2-40B4-BE49-F238E27FC236}">
                <a16:creationId xmlns:a16="http://schemas.microsoft.com/office/drawing/2014/main" id="{96978E0D-D5E6-46CF-896F-F3E9B169F8B5}"/>
              </a:ext>
            </a:extLst>
          </p:cNvPr>
          <p:cNvSpPr txBox="1"/>
          <p:nvPr/>
        </p:nvSpPr>
        <p:spPr>
          <a:xfrm>
            <a:off x="2564560" y="2390417"/>
            <a:ext cx="1534394" cy="307777"/>
          </a:xfrm>
          <a:prstGeom prst="rect">
            <a:avLst/>
          </a:prstGeom>
          <a:noFill/>
          <a:ln>
            <a:solidFill>
              <a:schemeClr val="tx1"/>
            </a:solidFill>
          </a:ln>
        </p:spPr>
        <p:txBody>
          <a:bodyPr wrap="none" rtlCol="0">
            <a:spAutoFit/>
          </a:bodyPr>
          <a:lstStyle/>
          <a:p>
            <a:r>
              <a:rPr kumimoji="1" lang="en-US" altLang="ja-JP" sz="1400" dirty="0">
                <a:solidFill>
                  <a:srgbClr val="FF0000"/>
                </a:solidFill>
                <a:latin typeface="+mj-lt"/>
              </a:rPr>
              <a:t>[base directory]/</a:t>
            </a:r>
            <a:endParaRPr kumimoji="1" lang="ja-JP" altLang="en-US" sz="1400">
              <a:solidFill>
                <a:srgbClr val="FF0000"/>
              </a:solidFill>
              <a:latin typeface="+mj-lt"/>
            </a:endParaRPr>
          </a:p>
        </p:txBody>
      </p:sp>
      <p:sp>
        <p:nvSpPr>
          <p:cNvPr id="10" name="テキスト ボックス 9">
            <a:extLst>
              <a:ext uri="{FF2B5EF4-FFF2-40B4-BE49-F238E27FC236}">
                <a16:creationId xmlns:a16="http://schemas.microsoft.com/office/drawing/2014/main" id="{6093BEE8-8867-E503-5230-016EE3CCDDF7}"/>
              </a:ext>
            </a:extLst>
          </p:cNvPr>
          <p:cNvSpPr txBox="1"/>
          <p:nvPr/>
        </p:nvSpPr>
        <p:spPr>
          <a:xfrm>
            <a:off x="3188128" y="3186067"/>
            <a:ext cx="1204176" cy="307777"/>
          </a:xfrm>
          <a:prstGeom prst="rect">
            <a:avLst/>
          </a:prstGeom>
          <a:noFill/>
          <a:ln>
            <a:solidFill>
              <a:schemeClr val="tx1"/>
            </a:solidFill>
          </a:ln>
        </p:spPr>
        <p:txBody>
          <a:bodyPr wrap="none" rtlCol="0">
            <a:spAutoFit/>
          </a:bodyPr>
          <a:lstStyle/>
          <a:p>
            <a:r>
              <a:rPr kumimoji="1" lang="en-US" altLang="ja-JP" sz="1400" dirty="0">
                <a:solidFill>
                  <a:srgbClr val="FF0000"/>
                </a:solidFill>
                <a:latin typeface="+mj-lt"/>
                <a:ea typeface="+mj-ea"/>
              </a:rPr>
              <a:t>[</a:t>
            </a:r>
            <a:r>
              <a:rPr kumimoji="1" lang="en-US" altLang="ja-JP" sz="1400" dirty="0" err="1">
                <a:solidFill>
                  <a:srgbClr val="FF0000"/>
                </a:solidFill>
                <a:latin typeface="+mj-lt"/>
                <a:ea typeface="+mj-ea"/>
              </a:rPr>
              <a:t>mulgrid</a:t>
            </a:r>
            <a:r>
              <a:rPr kumimoji="1" lang="en-US" altLang="ja-JP" sz="1400" dirty="0">
                <a:solidFill>
                  <a:srgbClr val="FF0000"/>
                </a:solidFill>
                <a:latin typeface="+mj-lt"/>
                <a:ea typeface="+mj-ea"/>
              </a:rPr>
              <a:t> file]</a:t>
            </a:r>
            <a:endParaRPr kumimoji="1" lang="ja-JP" altLang="en-US" sz="1400">
              <a:solidFill>
                <a:srgbClr val="FF0000"/>
              </a:solidFill>
              <a:latin typeface="+mj-lt"/>
              <a:ea typeface="+mj-ea"/>
            </a:endParaRPr>
          </a:p>
        </p:txBody>
      </p:sp>
      <p:cxnSp>
        <p:nvCxnSpPr>
          <p:cNvPr id="13" name="直線コネクタ 12">
            <a:extLst>
              <a:ext uri="{FF2B5EF4-FFF2-40B4-BE49-F238E27FC236}">
                <a16:creationId xmlns:a16="http://schemas.microsoft.com/office/drawing/2014/main" id="{562BDF68-471D-886E-8186-C2B86D317FB9}"/>
              </a:ext>
            </a:extLst>
          </p:cNvPr>
          <p:cNvCxnSpPr>
            <a:cxnSpLocks/>
          </p:cNvCxnSpPr>
          <p:nvPr/>
        </p:nvCxnSpPr>
        <p:spPr>
          <a:xfrm flipH="1">
            <a:off x="2812230" y="2723758"/>
            <a:ext cx="2628" cy="1712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8E1DE10F-523F-79C4-7A9D-9630160A9FB8}"/>
              </a:ext>
            </a:extLst>
          </p:cNvPr>
          <p:cNvCxnSpPr>
            <a:cxnSpLocks/>
            <a:stCxn id="10" idx="1"/>
          </p:cNvCxnSpPr>
          <p:nvPr/>
        </p:nvCxnSpPr>
        <p:spPr>
          <a:xfrm flipH="1">
            <a:off x="2814859" y="3339956"/>
            <a:ext cx="373269" cy="12783"/>
          </a:xfrm>
          <a:prstGeom prst="line">
            <a:avLst/>
          </a:prstGeom>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23BFDFA1-B99C-2104-3059-9719088F8FA1}"/>
              </a:ext>
            </a:extLst>
          </p:cNvPr>
          <p:cNvSpPr txBox="1"/>
          <p:nvPr/>
        </p:nvSpPr>
        <p:spPr>
          <a:xfrm>
            <a:off x="4420378" y="3231903"/>
            <a:ext cx="4522098" cy="276999"/>
          </a:xfrm>
          <a:prstGeom prst="rect">
            <a:avLst/>
          </a:prstGeom>
          <a:noFill/>
        </p:spPr>
        <p:txBody>
          <a:bodyPr wrap="square" rtlCol="0">
            <a:spAutoFit/>
          </a:bodyPr>
          <a:lstStyle/>
          <a:p>
            <a:r>
              <a:rPr kumimoji="1" lang="ja-JP" altLang="en-US" sz="1200">
                <a:latin typeface="+mj-ea"/>
                <a:ea typeface="+mj-ea"/>
              </a:rPr>
              <a:t>画面</a:t>
            </a:r>
            <a:r>
              <a:rPr kumimoji="1" lang="en-US" altLang="ja-JP" sz="1200" dirty="0">
                <a:latin typeface="+mj-ea"/>
                <a:ea typeface="+mj-ea"/>
              </a:rPr>
              <a:t>②</a:t>
            </a:r>
            <a:r>
              <a:rPr kumimoji="1" lang="ja-JP" altLang="en-US" sz="1200">
                <a:latin typeface="+mj-ea"/>
                <a:ea typeface="+mj-ea"/>
              </a:rPr>
              <a:t>処理により作成されるグリッドファイル</a:t>
            </a:r>
          </a:p>
        </p:txBody>
      </p:sp>
      <p:sp>
        <p:nvSpPr>
          <p:cNvPr id="30" name="テキスト ボックス 29">
            <a:extLst>
              <a:ext uri="{FF2B5EF4-FFF2-40B4-BE49-F238E27FC236}">
                <a16:creationId xmlns:a16="http://schemas.microsoft.com/office/drawing/2014/main" id="{4D271529-203C-100C-E9E8-C2BE99148D93}"/>
              </a:ext>
            </a:extLst>
          </p:cNvPr>
          <p:cNvSpPr txBox="1"/>
          <p:nvPr/>
        </p:nvSpPr>
        <p:spPr>
          <a:xfrm>
            <a:off x="1419239" y="1170613"/>
            <a:ext cx="1194557" cy="307777"/>
          </a:xfrm>
          <a:prstGeom prst="rect">
            <a:avLst/>
          </a:prstGeom>
          <a:noFill/>
          <a:ln>
            <a:solidFill>
              <a:schemeClr val="tx1"/>
            </a:solidFill>
          </a:ln>
        </p:spPr>
        <p:txBody>
          <a:bodyPr wrap="none" rtlCol="0">
            <a:spAutoFit/>
          </a:bodyPr>
          <a:lstStyle/>
          <a:p>
            <a:r>
              <a:rPr lang="en-US" altLang="ja-JP" sz="1400" dirty="0"/>
              <a:t>WEAK3-test</a:t>
            </a:r>
            <a:r>
              <a:rPr kumimoji="1" lang="en-US" altLang="ja-JP" sz="1400" dirty="0"/>
              <a:t>/</a:t>
            </a:r>
            <a:endParaRPr kumimoji="1" lang="ja-JP" altLang="en-US" sz="1400"/>
          </a:p>
        </p:txBody>
      </p:sp>
      <p:cxnSp>
        <p:nvCxnSpPr>
          <p:cNvPr id="31" name="直線コネクタ 30">
            <a:extLst>
              <a:ext uri="{FF2B5EF4-FFF2-40B4-BE49-F238E27FC236}">
                <a16:creationId xmlns:a16="http://schemas.microsoft.com/office/drawing/2014/main" id="{253F9A88-465B-58A7-B17C-D2EACAFF21AC}"/>
              </a:ext>
            </a:extLst>
          </p:cNvPr>
          <p:cNvCxnSpPr>
            <a:cxnSpLocks/>
          </p:cNvCxnSpPr>
          <p:nvPr/>
        </p:nvCxnSpPr>
        <p:spPr>
          <a:xfrm>
            <a:off x="1802392" y="1524329"/>
            <a:ext cx="0" cy="2598983"/>
          </a:xfrm>
          <a:prstGeom prst="line">
            <a:avLst/>
          </a:prstGeom>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D3A1EC2A-10C6-2639-DC43-F09B2E275B1A}"/>
              </a:ext>
            </a:extLst>
          </p:cNvPr>
          <p:cNvSpPr txBox="1"/>
          <p:nvPr/>
        </p:nvSpPr>
        <p:spPr>
          <a:xfrm>
            <a:off x="2199032" y="1570285"/>
            <a:ext cx="442750" cy="307777"/>
          </a:xfrm>
          <a:prstGeom prst="rect">
            <a:avLst/>
          </a:prstGeom>
          <a:noFill/>
          <a:ln>
            <a:noFill/>
          </a:ln>
        </p:spPr>
        <p:txBody>
          <a:bodyPr wrap="none" rtlCol="0">
            <a:spAutoFit/>
          </a:bodyPr>
          <a:lstStyle/>
          <a:p>
            <a:pPr algn="ctr"/>
            <a:r>
              <a:rPr lang="en-US" altLang="ja-JP" sz="1400" dirty="0">
                <a:solidFill>
                  <a:schemeClr val="tx1">
                    <a:lumMod val="50000"/>
                    <a:lumOff val="50000"/>
                  </a:schemeClr>
                </a:solidFill>
                <a:ea typeface="+mj-ea"/>
              </a:rPr>
              <a:t>... /</a:t>
            </a:r>
            <a:endParaRPr kumimoji="1" lang="ja-JP" altLang="en-US" sz="1400">
              <a:solidFill>
                <a:schemeClr val="tx1">
                  <a:lumMod val="50000"/>
                  <a:lumOff val="50000"/>
                </a:schemeClr>
              </a:solidFill>
              <a:ea typeface="+mj-ea"/>
            </a:endParaRPr>
          </a:p>
        </p:txBody>
      </p:sp>
      <p:sp>
        <p:nvSpPr>
          <p:cNvPr id="33" name="テキスト ボックス 32">
            <a:extLst>
              <a:ext uri="{FF2B5EF4-FFF2-40B4-BE49-F238E27FC236}">
                <a16:creationId xmlns:a16="http://schemas.microsoft.com/office/drawing/2014/main" id="{1AF64694-F3DC-0301-BA05-B0855214C3B5}"/>
              </a:ext>
            </a:extLst>
          </p:cNvPr>
          <p:cNvSpPr txBox="1"/>
          <p:nvPr/>
        </p:nvSpPr>
        <p:spPr>
          <a:xfrm>
            <a:off x="2586217" y="1563976"/>
            <a:ext cx="966931" cy="307777"/>
          </a:xfrm>
          <a:prstGeom prst="rect">
            <a:avLst/>
          </a:prstGeom>
          <a:noFill/>
          <a:ln>
            <a:solidFill>
              <a:schemeClr val="tx1"/>
            </a:solidFill>
          </a:ln>
        </p:spPr>
        <p:txBody>
          <a:bodyPr wrap="none" rtlCol="0">
            <a:spAutoFit/>
          </a:bodyPr>
          <a:lstStyle/>
          <a:p>
            <a:r>
              <a:rPr kumimoji="1" lang="en-US" altLang="ja-JP" sz="1400" dirty="0"/>
              <a:t>[</a:t>
            </a:r>
            <a:r>
              <a:rPr kumimoji="1" lang="en-US" altLang="ja-JP" sz="1400" dirty="0" err="1"/>
              <a:t>topodata</a:t>
            </a:r>
            <a:r>
              <a:rPr lang="en-US" altLang="ja-JP" sz="1400" dirty="0"/>
              <a:t>]</a:t>
            </a:r>
            <a:endParaRPr kumimoji="1" lang="en-US" altLang="ja-JP" sz="1400" dirty="0"/>
          </a:p>
        </p:txBody>
      </p:sp>
      <p:cxnSp>
        <p:nvCxnSpPr>
          <p:cNvPr id="34" name="直線コネクタ 33">
            <a:extLst>
              <a:ext uri="{FF2B5EF4-FFF2-40B4-BE49-F238E27FC236}">
                <a16:creationId xmlns:a16="http://schemas.microsoft.com/office/drawing/2014/main" id="{CBC907AD-29BD-959E-BFAB-F33304F6DCAA}"/>
              </a:ext>
            </a:extLst>
          </p:cNvPr>
          <p:cNvCxnSpPr>
            <a:cxnSpLocks/>
            <a:stCxn id="32" idx="1"/>
          </p:cNvCxnSpPr>
          <p:nvPr/>
        </p:nvCxnSpPr>
        <p:spPr>
          <a:xfrm flipH="1">
            <a:off x="1802392" y="1724174"/>
            <a:ext cx="396640" cy="12783"/>
          </a:xfrm>
          <a:prstGeom prst="line">
            <a:avLst/>
          </a:prstGeom>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56544D82-4B85-98CE-FF20-2C826D308856}"/>
              </a:ext>
            </a:extLst>
          </p:cNvPr>
          <p:cNvSpPr txBox="1"/>
          <p:nvPr/>
        </p:nvSpPr>
        <p:spPr>
          <a:xfrm>
            <a:off x="2167305" y="1958541"/>
            <a:ext cx="442750" cy="307777"/>
          </a:xfrm>
          <a:prstGeom prst="rect">
            <a:avLst/>
          </a:prstGeom>
          <a:noFill/>
          <a:ln>
            <a:noFill/>
          </a:ln>
        </p:spPr>
        <p:txBody>
          <a:bodyPr wrap="none" rtlCol="0">
            <a:spAutoFit/>
          </a:bodyPr>
          <a:lstStyle/>
          <a:p>
            <a:pPr algn="ctr"/>
            <a:r>
              <a:rPr lang="en-US" altLang="ja-JP" sz="1400" dirty="0">
                <a:solidFill>
                  <a:schemeClr val="tx1">
                    <a:lumMod val="50000"/>
                    <a:lumOff val="50000"/>
                  </a:schemeClr>
                </a:solidFill>
                <a:ea typeface="+mj-ea"/>
              </a:rPr>
              <a:t>... /</a:t>
            </a:r>
            <a:endParaRPr kumimoji="1" lang="ja-JP" altLang="en-US" sz="1400">
              <a:solidFill>
                <a:schemeClr val="tx1">
                  <a:lumMod val="50000"/>
                  <a:lumOff val="50000"/>
                </a:schemeClr>
              </a:solidFill>
              <a:ea typeface="+mj-ea"/>
            </a:endParaRPr>
          </a:p>
        </p:txBody>
      </p:sp>
      <p:sp>
        <p:nvSpPr>
          <p:cNvPr id="39" name="テキスト ボックス 38">
            <a:extLst>
              <a:ext uri="{FF2B5EF4-FFF2-40B4-BE49-F238E27FC236}">
                <a16:creationId xmlns:a16="http://schemas.microsoft.com/office/drawing/2014/main" id="{764B7C22-564C-ED82-4021-1265CE6B9BBD}"/>
              </a:ext>
            </a:extLst>
          </p:cNvPr>
          <p:cNvSpPr txBox="1"/>
          <p:nvPr/>
        </p:nvSpPr>
        <p:spPr>
          <a:xfrm>
            <a:off x="2586217" y="1965159"/>
            <a:ext cx="2478564" cy="307777"/>
          </a:xfrm>
          <a:prstGeom prst="rect">
            <a:avLst/>
          </a:prstGeom>
          <a:solidFill>
            <a:schemeClr val="bg1">
              <a:lumMod val="85000"/>
            </a:schemeClr>
          </a:solidFill>
          <a:ln>
            <a:noFill/>
          </a:ln>
        </p:spPr>
        <p:txBody>
          <a:bodyPr wrap="none" rtlCol="0">
            <a:spAutoFit/>
          </a:bodyPr>
          <a:lstStyle/>
          <a:p>
            <a:r>
              <a:rPr lang="en-US" altLang="ja-JP" sz="1400" dirty="0">
                <a:solidFill>
                  <a:schemeClr val="bg1"/>
                </a:solidFill>
                <a:latin typeface="+mn-ea"/>
              </a:rPr>
              <a:t>[Resistivity structure data]</a:t>
            </a:r>
            <a:endParaRPr kumimoji="1" lang="ja-JP" altLang="en-US" sz="1400">
              <a:solidFill>
                <a:schemeClr val="bg1"/>
              </a:solidFill>
              <a:latin typeface="+mn-ea"/>
            </a:endParaRPr>
          </a:p>
        </p:txBody>
      </p:sp>
      <p:cxnSp>
        <p:nvCxnSpPr>
          <p:cNvPr id="40" name="直線コネクタ 39">
            <a:extLst>
              <a:ext uri="{FF2B5EF4-FFF2-40B4-BE49-F238E27FC236}">
                <a16:creationId xmlns:a16="http://schemas.microsoft.com/office/drawing/2014/main" id="{6E245359-4F4D-1FEE-67B0-AD31805DC017}"/>
              </a:ext>
            </a:extLst>
          </p:cNvPr>
          <p:cNvCxnSpPr>
            <a:cxnSpLocks/>
          </p:cNvCxnSpPr>
          <p:nvPr/>
        </p:nvCxnSpPr>
        <p:spPr>
          <a:xfrm flipH="1">
            <a:off x="1802392" y="2194763"/>
            <a:ext cx="369939"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F977832D-4585-5A4E-1100-C36EFBC1E9A1}"/>
              </a:ext>
            </a:extLst>
          </p:cNvPr>
          <p:cNvSpPr txBox="1"/>
          <p:nvPr/>
        </p:nvSpPr>
        <p:spPr>
          <a:xfrm>
            <a:off x="3660510" y="1604825"/>
            <a:ext cx="4522098" cy="276999"/>
          </a:xfrm>
          <a:prstGeom prst="rect">
            <a:avLst/>
          </a:prstGeom>
          <a:noFill/>
        </p:spPr>
        <p:txBody>
          <a:bodyPr wrap="square" rtlCol="0">
            <a:spAutoFit/>
          </a:bodyPr>
          <a:lstStyle/>
          <a:p>
            <a:r>
              <a:rPr kumimoji="1" lang="ja-JP" altLang="en-US" sz="1200">
                <a:latin typeface="+mn-ea"/>
              </a:rPr>
              <a:t>地形データ</a:t>
            </a:r>
            <a:r>
              <a:rPr kumimoji="1" lang="en-US" altLang="ja-JP" sz="1200" dirty="0">
                <a:latin typeface="+mn-ea"/>
              </a:rPr>
              <a:t> (</a:t>
            </a:r>
            <a:r>
              <a:rPr kumimoji="1" lang="ja-JP" altLang="en-US" sz="1200">
                <a:latin typeface="+mn-ea"/>
              </a:rPr>
              <a:t>画面</a:t>
            </a:r>
            <a:r>
              <a:rPr lang="en-US" altLang="ja-JP" sz="1200" dirty="0">
                <a:latin typeface="+mn-ea"/>
              </a:rPr>
              <a:t>②</a:t>
            </a:r>
            <a:r>
              <a:rPr kumimoji="1" lang="ja-JP" altLang="en-US" sz="1200">
                <a:latin typeface="+mn-ea"/>
              </a:rPr>
              <a:t>処理で使用</a:t>
            </a:r>
            <a:r>
              <a:rPr kumimoji="1" lang="en-US" altLang="ja-JP" sz="1200" dirty="0">
                <a:latin typeface="+mn-ea"/>
              </a:rPr>
              <a:t>)</a:t>
            </a:r>
            <a:endParaRPr kumimoji="1" lang="ja-JP" altLang="en-US" sz="1200">
              <a:latin typeface="+mn-ea"/>
            </a:endParaRPr>
          </a:p>
        </p:txBody>
      </p:sp>
      <p:sp>
        <p:nvSpPr>
          <p:cNvPr id="43" name="テキスト ボックス 42">
            <a:extLst>
              <a:ext uri="{FF2B5EF4-FFF2-40B4-BE49-F238E27FC236}">
                <a16:creationId xmlns:a16="http://schemas.microsoft.com/office/drawing/2014/main" id="{530202B5-00AB-3180-202F-256C12368528}"/>
              </a:ext>
            </a:extLst>
          </p:cNvPr>
          <p:cNvSpPr txBox="1"/>
          <p:nvPr/>
        </p:nvSpPr>
        <p:spPr>
          <a:xfrm>
            <a:off x="3188128" y="2800666"/>
            <a:ext cx="1818126" cy="307777"/>
          </a:xfrm>
          <a:prstGeom prst="rect">
            <a:avLst/>
          </a:prstGeom>
          <a:noFill/>
          <a:ln>
            <a:solidFill>
              <a:schemeClr val="tx1"/>
            </a:solidFill>
          </a:ln>
        </p:spPr>
        <p:txBody>
          <a:bodyPr wrap="none" rtlCol="0">
            <a:spAutoFit/>
          </a:bodyPr>
          <a:lstStyle/>
          <a:p>
            <a:r>
              <a:rPr lang="en-US" altLang="ja-JP" sz="1400" dirty="0">
                <a:solidFill>
                  <a:srgbClr val="FF0000"/>
                </a:solidFill>
                <a:latin typeface="+mj-lt"/>
                <a:ea typeface="+mj-ea"/>
              </a:rPr>
              <a:t>[</a:t>
            </a:r>
            <a:r>
              <a:rPr lang="en-US" altLang="ja-JP" sz="1400" dirty="0" err="1">
                <a:solidFill>
                  <a:srgbClr val="FF0000"/>
                </a:solidFill>
                <a:latin typeface="+mj-lt"/>
                <a:ea typeface="+mj-ea"/>
              </a:rPr>
              <a:t>voronoi_seeds_list</a:t>
            </a:r>
            <a:r>
              <a:rPr lang="en-US" altLang="ja-JP" sz="1400" dirty="0">
                <a:solidFill>
                  <a:srgbClr val="FF0000"/>
                </a:solidFill>
                <a:latin typeface="+mj-lt"/>
                <a:ea typeface="+mj-ea"/>
              </a:rPr>
              <a:t>]</a:t>
            </a:r>
            <a:endParaRPr kumimoji="1" lang="ja-JP" altLang="en-US" sz="1400">
              <a:solidFill>
                <a:srgbClr val="FF0000"/>
              </a:solidFill>
              <a:latin typeface="+mj-lt"/>
              <a:ea typeface="+mj-ea"/>
            </a:endParaRPr>
          </a:p>
        </p:txBody>
      </p:sp>
      <p:cxnSp>
        <p:nvCxnSpPr>
          <p:cNvPr id="45" name="直線コネクタ 44">
            <a:extLst>
              <a:ext uri="{FF2B5EF4-FFF2-40B4-BE49-F238E27FC236}">
                <a16:creationId xmlns:a16="http://schemas.microsoft.com/office/drawing/2014/main" id="{39FEB493-9A01-1B53-98F0-E5B8B21CDBD3}"/>
              </a:ext>
            </a:extLst>
          </p:cNvPr>
          <p:cNvCxnSpPr>
            <a:cxnSpLocks/>
          </p:cNvCxnSpPr>
          <p:nvPr/>
        </p:nvCxnSpPr>
        <p:spPr>
          <a:xfrm flipH="1">
            <a:off x="2814859" y="2967336"/>
            <a:ext cx="373269" cy="0"/>
          </a:xfrm>
          <a:prstGeom prst="line">
            <a:avLst/>
          </a:prstGeom>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4C68A96B-B1E2-C699-524A-AD25DED4B920}"/>
              </a:ext>
            </a:extLst>
          </p:cNvPr>
          <p:cNvSpPr txBox="1"/>
          <p:nvPr/>
        </p:nvSpPr>
        <p:spPr>
          <a:xfrm>
            <a:off x="2812230" y="1176436"/>
            <a:ext cx="4522098" cy="276999"/>
          </a:xfrm>
          <a:prstGeom prst="rect">
            <a:avLst/>
          </a:prstGeom>
          <a:noFill/>
        </p:spPr>
        <p:txBody>
          <a:bodyPr wrap="square" rtlCol="0">
            <a:spAutoFit/>
          </a:bodyPr>
          <a:lstStyle/>
          <a:p>
            <a:r>
              <a:rPr kumimoji="1" lang="en-US" altLang="ja-JP" sz="1200" dirty="0"/>
              <a:t>project root</a:t>
            </a:r>
            <a:endParaRPr kumimoji="1" lang="ja-JP" altLang="en-US" sz="1200"/>
          </a:p>
        </p:txBody>
      </p:sp>
      <p:sp>
        <p:nvSpPr>
          <p:cNvPr id="26" name="テキスト ボックス 25">
            <a:extLst>
              <a:ext uri="{FF2B5EF4-FFF2-40B4-BE49-F238E27FC236}">
                <a16:creationId xmlns:a16="http://schemas.microsoft.com/office/drawing/2014/main" id="{A7361C73-7F64-7C6E-F6E7-F567C7C38484}"/>
              </a:ext>
            </a:extLst>
          </p:cNvPr>
          <p:cNvSpPr txBox="1"/>
          <p:nvPr/>
        </p:nvSpPr>
        <p:spPr>
          <a:xfrm>
            <a:off x="5073279" y="2837750"/>
            <a:ext cx="4522098" cy="276999"/>
          </a:xfrm>
          <a:prstGeom prst="rect">
            <a:avLst/>
          </a:prstGeom>
          <a:noFill/>
        </p:spPr>
        <p:txBody>
          <a:bodyPr wrap="square" rtlCol="0">
            <a:spAutoFit/>
          </a:bodyPr>
          <a:lstStyle/>
          <a:p>
            <a:r>
              <a:rPr kumimoji="1" lang="ja-JP" altLang="en-US" sz="1200">
                <a:latin typeface="+mj-ea"/>
                <a:ea typeface="+mj-ea"/>
              </a:rPr>
              <a:t>画面</a:t>
            </a:r>
            <a:r>
              <a:rPr lang="en-US" altLang="ja-JP" sz="1200" dirty="0">
                <a:latin typeface="+mj-ea"/>
                <a:ea typeface="+mj-ea"/>
              </a:rPr>
              <a:t>②</a:t>
            </a:r>
            <a:r>
              <a:rPr kumimoji="1" lang="ja-JP" altLang="en-US" sz="1200">
                <a:latin typeface="+mj-ea"/>
                <a:ea typeface="+mj-ea"/>
              </a:rPr>
              <a:t>処理によりここへコピーされる母点リストファイル</a:t>
            </a:r>
            <a:r>
              <a:rPr kumimoji="1" lang="en-US" altLang="ja-JP" sz="1200" dirty="0"/>
              <a:t> </a:t>
            </a:r>
            <a:endParaRPr kumimoji="1" lang="ja-JP" altLang="en-US" sz="1200"/>
          </a:p>
        </p:txBody>
      </p:sp>
      <p:sp>
        <p:nvSpPr>
          <p:cNvPr id="35" name="テキスト ボックス 34">
            <a:extLst>
              <a:ext uri="{FF2B5EF4-FFF2-40B4-BE49-F238E27FC236}">
                <a16:creationId xmlns:a16="http://schemas.microsoft.com/office/drawing/2014/main" id="{ABC1C6CB-6DD6-B9D0-89A6-84C1E10BE6AA}"/>
              </a:ext>
            </a:extLst>
          </p:cNvPr>
          <p:cNvSpPr txBox="1"/>
          <p:nvPr/>
        </p:nvSpPr>
        <p:spPr>
          <a:xfrm>
            <a:off x="2155382" y="2394826"/>
            <a:ext cx="442750" cy="307777"/>
          </a:xfrm>
          <a:prstGeom prst="rect">
            <a:avLst/>
          </a:prstGeom>
          <a:noFill/>
          <a:ln>
            <a:noFill/>
          </a:ln>
        </p:spPr>
        <p:txBody>
          <a:bodyPr wrap="none" rtlCol="0">
            <a:spAutoFit/>
          </a:bodyPr>
          <a:lstStyle/>
          <a:p>
            <a:pPr algn="ctr"/>
            <a:r>
              <a:rPr lang="en-US" altLang="ja-JP" sz="1400" dirty="0">
                <a:solidFill>
                  <a:schemeClr val="tx1">
                    <a:lumMod val="50000"/>
                    <a:lumOff val="50000"/>
                  </a:schemeClr>
                </a:solidFill>
                <a:ea typeface="+mj-ea"/>
              </a:rPr>
              <a:t>... /</a:t>
            </a:r>
            <a:endParaRPr kumimoji="1" lang="ja-JP" altLang="en-US" sz="1400">
              <a:solidFill>
                <a:schemeClr val="tx1">
                  <a:lumMod val="50000"/>
                  <a:lumOff val="50000"/>
                </a:schemeClr>
              </a:solidFill>
              <a:ea typeface="+mj-ea"/>
            </a:endParaRPr>
          </a:p>
        </p:txBody>
      </p:sp>
      <p:cxnSp>
        <p:nvCxnSpPr>
          <p:cNvPr id="36" name="直線コネクタ 35">
            <a:extLst>
              <a:ext uri="{FF2B5EF4-FFF2-40B4-BE49-F238E27FC236}">
                <a16:creationId xmlns:a16="http://schemas.microsoft.com/office/drawing/2014/main" id="{7C6353E6-6759-06D2-E63F-7F6EE7007B64}"/>
              </a:ext>
            </a:extLst>
          </p:cNvPr>
          <p:cNvCxnSpPr>
            <a:cxnSpLocks/>
          </p:cNvCxnSpPr>
          <p:nvPr/>
        </p:nvCxnSpPr>
        <p:spPr>
          <a:xfrm flipH="1">
            <a:off x="1802392" y="2557087"/>
            <a:ext cx="369939"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ED7B5A6B-E962-E95A-A180-6A402897CDC7}"/>
              </a:ext>
            </a:extLst>
          </p:cNvPr>
          <p:cNvSpPr txBox="1"/>
          <p:nvPr/>
        </p:nvSpPr>
        <p:spPr>
          <a:xfrm>
            <a:off x="4127514" y="2416535"/>
            <a:ext cx="4522098" cy="276999"/>
          </a:xfrm>
          <a:prstGeom prst="rect">
            <a:avLst/>
          </a:prstGeom>
          <a:noFill/>
        </p:spPr>
        <p:txBody>
          <a:bodyPr wrap="square" rtlCol="0">
            <a:spAutoFit/>
          </a:bodyPr>
          <a:lstStyle/>
          <a:p>
            <a:r>
              <a:rPr kumimoji="1" lang="ja-JP" altLang="en-US" sz="1200">
                <a:latin typeface="+mj-ea"/>
                <a:ea typeface="+mj-ea"/>
              </a:rPr>
              <a:t>画面</a:t>
            </a:r>
            <a:r>
              <a:rPr lang="en-US" altLang="ja-JP" sz="1200" dirty="0">
                <a:latin typeface="+mj-ea"/>
                <a:ea typeface="+mj-ea"/>
              </a:rPr>
              <a:t>②</a:t>
            </a:r>
            <a:r>
              <a:rPr kumimoji="1" lang="ja-JP" altLang="en-US" sz="1200">
                <a:latin typeface="+mj-ea"/>
                <a:ea typeface="+mj-ea"/>
              </a:rPr>
              <a:t>で指定</a:t>
            </a:r>
            <a:r>
              <a:rPr lang="en-US" altLang="ja-JP" sz="1200" dirty="0">
                <a:latin typeface="+mj-ea"/>
                <a:ea typeface="+mj-ea"/>
              </a:rPr>
              <a:t>(</a:t>
            </a:r>
            <a:r>
              <a:rPr lang="ja-JP" altLang="en-US" sz="1200">
                <a:latin typeface="+mj-ea"/>
                <a:ea typeface="+mj-ea"/>
              </a:rPr>
              <a:t>なければ</a:t>
            </a:r>
            <a:r>
              <a:rPr kumimoji="1" lang="ja-JP" altLang="en-US" sz="1200">
                <a:latin typeface="+mj-ea"/>
                <a:ea typeface="+mj-ea"/>
              </a:rPr>
              <a:t>新規作成</a:t>
            </a:r>
            <a:r>
              <a:rPr kumimoji="1" lang="en-US" altLang="ja-JP" sz="1200" dirty="0">
                <a:latin typeface="+mj-ea"/>
                <a:ea typeface="+mj-ea"/>
              </a:rPr>
              <a:t>)</a:t>
            </a:r>
            <a:endParaRPr kumimoji="1" lang="ja-JP" altLang="en-US" sz="1200">
              <a:latin typeface="+mj-ea"/>
              <a:ea typeface="+mj-ea"/>
            </a:endParaRPr>
          </a:p>
        </p:txBody>
      </p:sp>
      <p:sp>
        <p:nvSpPr>
          <p:cNvPr id="48" name="テキスト ボックス 47">
            <a:extLst>
              <a:ext uri="{FF2B5EF4-FFF2-40B4-BE49-F238E27FC236}">
                <a16:creationId xmlns:a16="http://schemas.microsoft.com/office/drawing/2014/main" id="{2FB018A3-EF11-A903-82A0-F2A2559AE67A}"/>
              </a:ext>
            </a:extLst>
          </p:cNvPr>
          <p:cNvSpPr txBox="1"/>
          <p:nvPr/>
        </p:nvSpPr>
        <p:spPr>
          <a:xfrm>
            <a:off x="2294535" y="6039418"/>
            <a:ext cx="4894289" cy="646331"/>
          </a:xfrm>
          <a:prstGeom prst="rect">
            <a:avLst/>
          </a:prstGeom>
          <a:noFill/>
        </p:spPr>
        <p:txBody>
          <a:bodyPr wrap="none" rtlCol="0">
            <a:spAutoFit/>
          </a:bodyPr>
          <a:lstStyle/>
          <a:p>
            <a:r>
              <a:rPr kumimoji="1" lang="en-US" altLang="ja-JP" sz="1200" dirty="0"/>
              <a:t>*</a:t>
            </a:r>
            <a:r>
              <a:rPr kumimoji="1" lang="ja-JP" altLang="en-US" sz="1200"/>
              <a:t>赤字は新規作成されるフォルダ</a:t>
            </a:r>
            <a:r>
              <a:rPr kumimoji="1" lang="en-US" altLang="ja-JP" sz="1200" dirty="0"/>
              <a:t>/</a:t>
            </a:r>
            <a:r>
              <a:rPr kumimoji="1" lang="ja-JP" altLang="en-US" sz="1200"/>
              <a:t>ファイル</a:t>
            </a:r>
            <a:endParaRPr kumimoji="1" lang="en-US" altLang="ja-JP" sz="1200" dirty="0"/>
          </a:p>
          <a:p>
            <a:r>
              <a:rPr kumimoji="1" lang="en-US" altLang="ja-JP" sz="1200" dirty="0"/>
              <a:t>*[xxx]</a:t>
            </a:r>
            <a:r>
              <a:rPr kumimoji="1" lang="ja-JP" altLang="en-US" sz="1200"/>
              <a:t>は任意のファイル</a:t>
            </a:r>
            <a:r>
              <a:rPr kumimoji="1" lang="en-US" altLang="ja-JP" sz="1200" dirty="0"/>
              <a:t>/</a:t>
            </a:r>
            <a:r>
              <a:rPr kumimoji="1" lang="ja-JP" altLang="en-US" sz="1200"/>
              <a:t>フォルダ名称</a:t>
            </a:r>
            <a:r>
              <a:rPr kumimoji="1" lang="en-US" altLang="ja-JP" sz="1200" dirty="0"/>
              <a:t>(GUI</a:t>
            </a:r>
            <a:r>
              <a:rPr kumimoji="1" lang="ja-JP" altLang="en-US" sz="1200"/>
              <a:t>で指定</a:t>
            </a:r>
            <a:r>
              <a:rPr kumimoji="1" lang="en-US" altLang="ja-JP" sz="1200" dirty="0"/>
              <a:t>)</a:t>
            </a:r>
            <a:r>
              <a:rPr kumimoji="1" lang="ja-JP" altLang="en-US" sz="1200"/>
              <a:t>を示す</a:t>
            </a:r>
            <a:endParaRPr kumimoji="1" lang="en-US" altLang="ja-JP" sz="1200" dirty="0"/>
          </a:p>
          <a:p>
            <a:r>
              <a:rPr kumimoji="1" lang="en-US" altLang="ja-JP" sz="1200" dirty="0"/>
              <a:t>*(xxx)</a:t>
            </a:r>
            <a:r>
              <a:rPr kumimoji="1" lang="ja-JP" altLang="en-US" sz="1200"/>
              <a:t>は複数のファイル</a:t>
            </a:r>
            <a:r>
              <a:rPr kumimoji="1" lang="en-US" altLang="ja-JP" sz="1200" dirty="0"/>
              <a:t>/</a:t>
            </a:r>
            <a:r>
              <a:rPr kumimoji="1" lang="ja-JP" altLang="en-US" sz="1200"/>
              <a:t>フォルダをまとめて表現していることを示す</a:t>
            </a:r>
            <a:endParaRPr kumimoji="1" lang="en-US" altLang="ja-JP" sz="1200" dirty="0"/>
          </a:p>
        </p:txBody>
      </p:sp>
      <p:sp>
        <p:nvSpPr>
          <p:cNvPr id="2" name="テキスト ボックス 1">
            <a:extLst>
              <a:ext uri="{FF2B5EF4-FFF2-40B4-BE49-F238E27FC236}">
                <a16:creationId xmlns:a16="http://schemas.microsoft.com/office/drawing/2014/main" id="{775FBBF0-AE28-FDA8-8E9A-AB0B70A65055}"/>
              </a:ext>
            </a:extLst>
          </p:cNvPr>
          <p:cNvSpPr txBox="1"/>
          <p:nvPr/>
        </p:nvSpPr>
        <p:spPr>
          <a:xfrm>
            <a:off x="3188128" y="4268426"/>
            <a:ext cx="1063112" cy="307777"/>
          </a:xfrm>
          <a:prstGeom prst="rect">
            <a:avLst/>
          </a:prstGeom>
          <a:solidFill>
            <a:schemeClr val="bg1">
              <a:lumMod val="85000"/>
            </a:schemeClr>
          </a:solidFill>
          <a:ln>
            <a:noFill/>
          </a:ln>
        </p:spPr>
        <p:txBody>
          <a:bodyPr wrap="none" rtlCol="0">
            <a:spAutoFit/>
          </a:bodyPr>
          <a:lstStyle/>
          <a:p>
            <a:r>
              <a:rPr kumimoji="1" lang="en-US" altLang="ja-JP" sz="1400" dirty="0">
                <a:solidFill>
                  <a:schemeClr val="bg1"/>
                </a:solidFill>
              </a:rPr>
              <a:t>[problem1]/</a:t>
            </a:r>
            <a:endParaRPr kumimoji="1" lang="ja-JP" altLang="en-US" sz="1400">
              <a:solidFill>
                <a:schemeClr val="bg1"/>
              </a:solidFill>
            </a:endParaRPr>
          </a:p>
        </p:txBody>
      </p:sp>
      <p:sp>
        <p:nvSpPr>
          <p:cNvPr id="3" name="テキスト ボックス 2">
            <a:extLst>
              <a:ext uri="{FF2B5EF4-FFF2-40B4-BE49-F238E27FC236}">
                <a16:creationId xmlns:a16="http://schemas.microsoft.com/office/drawing/2014/main" id="{68AC31A3-2723-2008-BA3C-1E715D7A8AD1}"/>
              </a:ext>
            </a:extLst>
          </p:cNvPr>
          <p:cNvSpPr txBox="1"/>
          <p:nvPr/>
        </p:nvSpPr>
        <p:spPr>
          <a:xfrm>
            <a:off x="3660510" y="4657764"/>
            <a:ext cx="2502608" cy="307777"/>
          </a:xfrm>
          <a:prstGeom prst="rect">
            <a:avLst/>
          </a:prstGeom>
          <a:solidFill>
            <a:schemeClr val="bg1">
              <a:lumMod val="85000"/>
            </a:schemeClr>
          </a:solidFill>
          <a:ln>
            <a:noFill/>
          </a:ln>
        </p:spPr>
        <p:txBody>
          <a:bodyPr wrap="none" rtlCol="0">
            <a:spAutoFit/>
          </a:bodyPr>
          <a:lstStyle/>
          <a:p>
            <a:r>
              <a:rPr lang="en-US" altLang="ja-JP" sz="1400" dirty="0">
                <a:solidFill>
                  <a:schemeClr val="bg1"/>
                </a:solidFill>
              </a:rPr>
              <a:t>(TOUGH</a:t>
            </a:r>
            <a:r>
              <a:rPr lang="ja-JP" altLang="en-US" sz="1400">
                <a:solidFill>
                  <a:schemeClr val="bg1"/>
                </a:solidFill>
              </a:rPr>
              <a:t>入力・結果ファイル</a:t>
            </a:r>
            <a:r>
              <a:rPr lang="en-US" altLang="ja-JP" sz="1400" dirty="0">
                <a:solidFill>
                  <a:schemeClr val="bg1"/>
                </a:solidFill>
              </a:rPr>
              <a:t>)</a:t>
            </a:r>
            <a:endParaRPr kumimoji="1" lang="ja-JP" altLang="en-US" sz="1400">
              <a:solidFill>
                <a:schemeClr val="bg1"/>
              </a:solidFill>
            </a:endParaRPr>
          </a:p>
        </p:txBody>
      </p:sp>
      <p:sp>
        <p:nvSpPr>
          <p:cNvPr id="9" name="テキスト ボックス 8">
            <a:extLst>
              <a:ext uri="{FF2B5EF4-FFF2-40B4-BE49-F238E27FC236}">
                <a16:creationId xmlns:a16="http://schemas.microsoft.com/office/drawing/2014/main" id="{D896B8AE-A4D8-E045-6FA7-FF20C45E40E0}"/>
              </a:ext>
            </a:extLst>
          </p:cNvPr>
          <p:cNvSpPr txBox="1"/>
          <p:nvPr/>
        </p:nvSpPr>
        <p:spPr>
          <a:xfrm>
            <a:off x="6199451" y="4652429"/>
            <a:ext cx="989373" cy="307777"/>
          </a:xfrm>
          <a:prstGeom prst="rect">
            <a:avLst/>
          </a:prstGeom>
          <a:solidFill>
            <a:schemeClr val="bg1">
              <a:lumMod val="85000"/>
            </a:schemeClr>
          </a:solidFill>
          <a:ln>
            <a:noFill/>
          </a:ln>
        </p:spPr>
        <p:txBody>
          <a:bodyPr wrap="none" rtlCol="0">
            <a:spAutoFit/>
          </a:bodyPr>
          <a:lstStyle/>
          <a:p>
            <a:r>
              <a:rPr kumimoji="1" lang="en-US" altLang="ja-JP" sz="1400" dirty="0">
                <a:solidFill>
                  <a:schemeClr val="bg1"/>
                </a:solidFill>
              </a:rPr>
              <a:t>(</a:t>
            </a:r>
            <a:r>
              <a:rPr kumimoji="1" lang="ja-JP" altLang="en-US" sz="1400">
                <a:solidFill>
                  <a:schemeClr val="bg1"/>
                </a:solidFill>
              </a:rPr>
              <a:t>結果の図</a:t>
            </a:r>
            <a:r>
              <a:rPr kumimoji="1" lang="en-US" altLang="ja-JP" sz="1400" dirty="0">
                <a:solidFill>
                  <a:schemeClr val="bg1"/>
                </a:solidFill>
              </a:rPr>
              <a:t>)</a:t>
            </a:r>
            <a:endParaRPr kumimoji="1" lang="ja-JP" altLang="en-US" sz="1400">
              <a:solidFill>
                <a:schemeClr val="bg1"/>
              </a:solidFill>
            </a:endParaRPr>
          </a:p>
        </p:txBody>
      </p:sp>
      <p:sp>
        <p:nvSpPr>
          <p:cNvPr id="12" name="テキスト ボックス 11">
            <a:extLst>
              <a:ext uri="{FF2B5EF4-FFF2-40B4-BE49-F238E27FC236}">
                <a16:creationId xmlns:a16="http://schemas.microsoft.com/office/drawing/2014/main" id="{34CA45BC-1A07-8A4E-D83E-22B5A4425372}"/>
              </a:ext>
            </a:extLst>
          </p:cNvPr>
          <p:cNvSpPr txBox="1"/>
          <p:nvPr/>
        </p:nvSpPr>
        <p:spPr>
          <a:xfrm>
            <a:off x="3188128" y="3876146"/>
            <a:ext cx="2081019" cy="307777"/>
          </a:xfrm>
          <a:prstGeom prst="rect">
            <a:avLst/>
          </a:prstGeom>
          <a:solidFill>
            <a:schemeClr val="bg1">
              <a:lumMod val="85000"/>
            </a:schemeClr>
          </a:solidFill>
          <a:ln>
            <a:noFill/>
          </a:ln>
        </p:spPr>
        <p:txBody>
          <a:bodyPr wrap="none" rtlCol="0">
            <a:spAutoFit/>
          </a:bodyPr>
          <a:lstStyle/>
          <a:p>
            <a:r>
              <a:rPr kumimoji="1" lang="en-US" altLang="ja-JP" sz="1400" dirty="0" err="1">
                <a:solidFill>
                  <a:schemeClr val="bg1"/>
                </a:solidFill>
              </a:rPr>
              <a:t>input_final</a:t>
            </a:r>
            <a:r>
              <a:rPr kumimoji="1" lang="en-US" altLang="ja-JP" sz="1400" dirty="0">
                <a:solidFill>
                  <a:schemeClr val="bg1"/>
                </a:solidFill>
              </a:rPr>
              <a:t>_[problem1].ini</a:t>
            </a:r>
            <a:endParaRPr kumimoji="1" lang="ja-JP" altLang="en-US" sz="1400">
              <a:solidFill>
                <a:schemeClr val="bg1"/>
              </a:solidFill>
            </a:endParaRPr>
          </a:p>
        </p:txBody>
      </p:sp>
      <p:cxnSp>
        <p:nvCxnSpPr>
          <p:cNvPr id="16" name="直線コネクタ 15">
            <a:extLst>
              <a:ext uri="{FF2B5EF4-FFF2-40B4-BE49-F238E27FC236}">
                <a16:creationId xmlns:a16="http://schemas.microsoft.com/office/drawing/2014/main" id="{243FBE3B-2BB8-C616-7567-621FF5A43777}"/>
              </a:ext>
            </a:extLst>
          </p:cNvPr>
          <p:cNvCxnSpPr>
            <a:cxnSpLocks/>
          </p:cNvCxnSpPr>
          <p:nvPr/>
        </p:nvCxnSpPr>
        <p:spPr>
          <a:xfrm flipH="1">
            <a:off x="2814859" y="4042816"/>
            <a:ext cx="3732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50EA1FB8-C4F5-76F6-A08B-E43DDA15F946}"/>
              </a:ext>
            </a:extLst>
          </p:cNvPr>
          <p:cNvCxnSpPr>
            <a:cxnSpLocks/>
          </p:cNvCxnSpPr>
          <p:nvPr/>
        </p:nvCxnSpPr>
        <p:spPr>
          <a:xfrm flipH="1">
            <a:off x="2814859" y="4436642"/>
            <a:ext cx="3732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A03DA9BE-9200-5F56-FA1D-61742F5BF4AE}"/>
              </a:ext>
            </a:extLst>
          </p:cNvPr>
          <p:cNvCxnSpPr>
            <a:cxnSpLocks/>
          </p:cNvCxnSpPr>
          <p:nvPr/>
        </p:nvCxnSpPr>
        <p:spPr>
          <a:xfrm>
            <a:off x="3439199" y="4592631"/>
            <a:ext cx="0" cy="23180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0285609B-2DEA-9954-DB5A-7D473E9EBF97}"/>
              </a:ext>
            </a:extLst>
          </p:cNvPr>
          <p:cNvCxnSpPr>
            <a:cxnSpLocks/>
          </p:cNvCxnSpPr>
          <p:nvPr/>
        </p:nvCxnSpPr>
        <p:spPr>
          <a:xfrm flipH="1">
            <a:off x="3439199" y="4824434"/>
            <a:ext cx="222614"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1775F97C-19BC-8CDB-EEC8-A48E308204DC}"/>
              </a:ext>
            </a:extLst>
          </p:cNvPr>
          <p:cNvSpPr txBox="1"/>
          <p:nvPr/>
        </p:nvSpPr>
        <p:spPr>
          <a:xfrm>
            <a:off x="5269147" y="3880265"/>
            <a:ext cx="5206913" cy="276999"/>
          </a:xfrm>
          <a:prstGeom prst="rect">
            <a:avLst/>
          </a:prstGeom>
          <a:noFill/>
        </p:spPr>
        <p:txBody>
          <a:bodyPr wrap="square" rtlCol="0">
            <a:spAutoFit/>
          </a:bodyPr>
          <a:lstStyle/>
          <a:p>
            <a:r>
              <a:rPr kumimoji="1" lang="ja-JP" altLang="en-US" sz="1200"/>
              <a:t>未作成</a:t>
            </a:r>
            <a:r>
              <a:rPr kumimoji="1" lang="en-US" altLang="ja-JP" sz="1200" dirty="0"/>
              <a:t>(</a:t>
            </a:r>
            <a:r>
              <a:rPr kumimoji="1" lang="ja-JP" altLang="en-US" sz="1200"/>
              <a:t>この</a:t>
            </a:r>
            <a:r>
              <a:rPr kumimoji="1" lang="en-US" altLang="ja-JP" sz="1200" dirty="0"/>
              <a:t>GUI</a:t>
            </a:r>
            <a:r>
              <a:rPr kumimoji="1" lang="ja-JP" altLang="en-US" sz="1200"/>
              <a:t>で最終的に作成される</a:t>
            </a:r>
            <a:r>
              <a:rPr kumimoji="1" lang="en-US" altLang="ja-JP" sz="1200" dirty="0"/>
              <a:t>input</a:t>
            </a:r>
            <a:r>
              <a:rPr kumimoji="1" lang="ja-JP" altLang="en-US" sz="1200"/>
              <a:t>ファイル</a:t>
            </a:r>
            <a:r>
              <a:rPr kumimoji="1" lang="en-US" altLang="ja-JP" sz="1200" dirty="0"/>
              <a:t>)</a:t>
            </a:r>
            <a:endParaRPr kumimoji="1" lang="ja-JP" altLang="en-US" sz="1200"/>
          </a:p>
        </p:txBody>
      </p:sp>
      <p:sp>
        <p:nvSpPr>
          <p:cNvPr id="42" name="テキスト ボックス 41">
            <a:extLst>
              <a:ext uri="{FF2B5EF4-FFF2-40B4-BE49-F238E27FC236}">
                <a16:creationId xmlns:a16="http://schemas.microsoft.com/office/drawing/2014/main" id="{497B3045-4F56-09F5-2ABC-F83449DD04A5}"/>
              </a:ext>
            </a:extLst>
          </p:cNvPr>
          <p:cNvSpPr txBox="1"/>
          <p:nvPr/>
        </p:nvSpPr>
        <p:spPr>
          <a:xfrm>
            <a:off x="3188128" y="3530823"/>
            <a:ext cx="2395207" cy="307777"/>
          </a:xfrm>
          <a:prstGeom prst="rect">
            <a:avLst/>
          </a:prstGeom>
          <a:solidFill>
            <a:schemeClr val="bg1">
              <a:lumMod val="85000"/>
            </a:schemeClr>
          </a:solidFill>
          <a:ln>
            <a:noFill/>
          </a:ln>
        </p:spPr>
        <p:txBody>
          <a:bodyPr wrap="none" rtlCol="0">
            <a:spAutoFit/>
          </a:bodyPr>
          <a:lstStyle/>
          <a:p>
            <a:r>
              <a:rPr kumimoji="1" lang="en-US" altLang="ja-JP" sz="1400" dirty="0">
                <a:solidFill>
                  <a:schemeClr val="bg1"/>
                </a:solidFill>
              </a:rPr>
              <a:t>input_</a:t>
            </a:r>
            <a:r>
              <a:rPr lang="en-US" altLang="ja-JP" sz="1400" dirty="0">
                <a:solidFill>
                  <a:schemeClr val="bg1"/>
                </a:solidFill>
              </a:rPr>
              <a:t>cmesh4_</a:t>
            </a:r>
            <a:r>
              <a:rPr kumimoji="1" lang="en-US" altLang="ja-JP" sz="1400" dirty="0">
                <a:solidFill>
                  <a:schemeClr val="bg1"/>
                </a:solidFill>
              </a:rPr>
              <a:t>[problem1].ini</a:t>
            </a:r>
            <a:endParaRPr kumimoji="1" lang="ja-JP" altLang="en-US" sz="1400">
              <a:solidFill>
                <a:schemeClr val="bg1"/>
              </a:solidFill>
            </a:endParaRPr>
          </a:p>
        </p:txBody>
      </p:sp>
      <p:cxnSp>
        <p:nvCxnSpPr>
          <p:cNvPr id="44" name="直線コネクタ 43">
            <a:extLst>
              <a:ext uri="{FF2B5EF4-FFF2-40B4-BE49-F238E27FC236}">
                <a16:creationId xmlns:a16="http://schemas.microsoft.com/office/drawing/2014/main" id="{56EC9D18-8131-4041-C085-20A822AC43E7}"/>
              </a:ext>
            </a:extLst>
          </p:cNvPr>
          <p:cNvCxnSpPr>
            <a:cxnSpLocks/>
          </p:cNvCxnSpPr>
          <p:nvPr/>
        </p:nvCxnSpPr>
        <p:spPr>
          <a:xfrm flipH="1">
            <a:off x="2814859" y="3697493"/>
            <a:ext cx="373269" cy="0"/>
          </a:xfrm>
          <a:prstGeom prst="line">
            <a:avLst/>
          </a:prstGeom>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27D83A92-9461-1E81-3181-1BD42E2DFAC8}"/>
              </a:ext>
            </a:extLst>
          </p:cNvPr>
          <p:cNvSpPr txBox="1"/>
          <p:nvPr/>
        </p:nvSpPr>
        <p:spPr>
          <a:xfrm>
            <a:off x="5583335" y="3534942"/>
            <a:ext cx="5206913" cy="276999"/>
          </a:xfrm>
          <a:prstGeom prst="rect">
            <a:avLst/>
          </a:prstGeom>
          <a:noFill/>
        </p:spPr>
        <p:txBody>
          <a:bodyPr wrap="square" rtlCol="0">
            <a:spAutoFit/>
          </a:bodyPr>
          <a:lstStyle/>
          <a:p>
            <a:r>
              <a:rPr kumimoji="1" lang="ja-JP" altLang="en-US" sz="1200"/>
              <a:t>未作成</a:t>
            </a:r>
            <a:r>
              <a:rPr kumimoji="1" lang="en-US" altLang="ja-JP" sz="1200" dirty="0"/>
              <a:t>(</a:t>
            </a:r>
            <a:r>
              <a:rPr lang="ja-JP" altLang="en-US" sz="1200"/>
              <a:t>画面</a:t>
            </a:r>
            <a:r>
              <a:rPr lang="en-US" altLang="ja-JP" sz="1200" dirty="0"/>
              <a:t>④</a:t>
            </a:r>
            <a:r>
              <a:rPr lang="ja-JP" altLang="en-US" sz="1200"/>
              <a:t>まで</a:t>
            </a:r>
            <a:r>
              <a:rPr kumimoji="1" lang="ja-JP" altLang="en-US" sz="1200"/>
              <a:t>に作成される</a:t>
            </a:r>
            <a:r>
              <a:rPr kumimoji="1" lang="en-US" altLang="ja-JP" sz="1200" dirty="0"/>
              <a:t>input</a:t>
            </a:r>
            <a:r>
              <a:rPr kumimoji="1" lang="ja-JP" altLang="en-US" sz="1200"/>
              <a:t>ファイル</a:t>
            </a:r>
            <a:r>
              <a:rPr kumimoji="1" lang="en-US" altLang="ja-JP" sz="1200" dirty="0"/>
              <a:t>)</a:t>
            </a:r>
            <a:endParaRPr kumimoji="1" lang="ja-JP" altLang="en-US" sz="1200"/>
          </a:p>
        </p:txBody>
      </p:sp>
    </p:spTree>
    <p:extLst>
      <p:ext uri="{BB962C8B-B14F-4D97-AF65-F5344CB8AC3E}">
        <p14:creationId xmlns:p14="http://schemas.microsoft.com/office/powerpoint/2010/main" val="619468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046EC8-F7AE-7C31-804B-74DBAAF69A88}"/>
              </a:ext>
            </a:extLst>
          </p:cNvPr>
          <p:cNvSpPr>
            <a:spLocks noGrp="1"/>
          </p:cNvSpPr>
          <p:nvPr>
            <p:ph type="title"/>
          </p:nvPr>
        </p:nvSpPr>
        <p:spPr>
          <a:xfrm>
            <a:off x="838200" y="3130299"/>
            <a:ext cx="10515600" cy="597401"/>
          </a:xfrm>
        </p:spPr>
        <p:txBody>
          <a:bodyPr/>
          <a:lstStyle/>
          <a:p>
            <a:pPr algn="ctr"/>
            <a:r>
              <a:rPr lang="ja-JP" altLang="en-US" sz="6600"/>
              <a:t>画面</a:t>
            </a:r>
            <a:r>
              <a:rPr lang="en-US" altLang="ja-JP" sz="6600" dirty="0"/>
              <a:t>③: </a:t>
            </a:r>
            <a:r>
              <a:rPr lang="ja-JP" altLang="en-US" sz="6600"/>
              <a:t>浸透率構造の設定</a:t>
            </a:r>
            <a:endParaRPr kumimoji="1" lang="ja-JP" altLang="en-US" sz="6600"/>
          </a:p>
        </p:txBody>
      </p:sp>
    </p:spTree>
    <p:extLst>
      <p:ext uri="{BB962C8B-B14F-4D97-AF65-F5344CB8AC3E}">
        <p14:creationId xmlns:p14="http://schemas.microsoft.com/office/powerpoint/2010/main" val="545912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角丸四角形 27">
            <a:extLst>
              <a:ext uri="{FF2B5EF4-FFF2-40B4-BE49-F238E27FC236}">
                <a16:creationId xmlns:a16="http://schemas.microsoft.com/office/drawing/2014/main" id="{E944C9AC-74EF-4D2E-EC86-DFC27836CFE1}"/>
              </a:ext>
            </a:extLst>
          </p:cNvPr>
          <p:cNvSpPr/>
          <p:nvPr/>
        </p:nvSpPr>
        <p:spPr>
          <a:xfrm>
            <a:off x="7053644" y="1340845"/>
            <a:ext cx="4474168" cy="1635888"/>
          </a:xfrm>
          <a:prstGeom prst="round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コンテンツ プレースホルダー 4">
            <a:extLst>
              <a:ext uri="{FF2B5EF4-FFF2-40B4-BE49-F238E27FC236}">
                <a16:creationId xmlns:a16="http://schemas.microsoft.com/office/drawing/2014/main" id="{ED7079C2-8E0A-EBB1-306D-937E30A544D0}"/>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15584" y="2142198"/>
            <a:ext cx="2943241" cy="2604675"/>
          </a:xfrm>
          <a:prstGeom prst="rect">
            <a:avLst/>
          </a:prstGeom>
        </p:spPr>
      </p:pic>
      <p:sp>
        <p:nvSpPr>
          <p:cNvPr id="5" name="フローチャート: 処理 4">
            <a:extLst>
              <a:ext uri="{FF2B5EF4-FFF2-40B4-BE49-F238E27FC236}">
                <a16:creationId xmlns:a16="http://schemas.microsoft.com/office/drawing/2014/main" id="{7EA1631A-AA1E-FF94-0B51-8A42B794EC25}"/>
              </a:ext>
            </a:extLst>
          </p:cNvPr>
          <p:cNvSpPr/>
          <p:nvPr/>
        </p:nvSpPr>
        <p:spPr>
          <a:xfrm>
            <a:off x="1012450" y="1379366"/>
            <a:ext cx="1989364" cy="755402"/>
          </a:xfrm>
          <a:prstGeom prst="flowChartProcess">
            <a:avLst/>
          </a:prstGeom>
          <a:solidFill>
            <a:srgbClr val="0070C0">
              <a:alpha val="29847"/>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latin typeface="+mj-lt"/>
              </a:rPr>
              <a:t>layered TOUGH mesh (3D)</a:t>
            </a:r>
            <a:endParaRPr kumimoji="1" lang="ja-JP" altLang="en-US">
              <a:latin typeface="+mj-lt"/>
            </a:endParaRPr>
          </a:p>
        </p:txBody>
      </p:sp>
      <p:pic>
        <p:nvPicPr>
          <p:cNvPr id="6" name="図 5">
            <a:extLst>
              <a:ext uri="{FF2B5EF4-FFF2-40B4-BE49-F238E27FC236}">
                <a16:creationId xmlns:a16="http://schemas.microsoft.com/office/drawing/2014/main" id="{CD77F16A-A1B6-3269-0462-987443EA6256}"/>
              </a:ext>
            </a:extLst>
          </p:cNvPr>
          <p:cNvPicPr>
            <a:picLocks noChangeAspect="1"/>
          </p:cNvPicPr>
          <p:nvPr/>
        </p:nvPicPr>
        <p:blipFill>
          <a:blip r:embed="rId4"/>
          <a:stretch>
            <a:fillRect/>
          </a:stretch>
        </p:blipFill>
        <p:spPr>
          <a:xfrm>
            <a:off x="7582836" y="3330087"/>
            <a:ext cx="3842167" cy="2236879"/>
          </a:xfrm>
          <a:prstGeom prst="rect">
            <a:avLst/>
          </a:prstGeom>
        </p:spPr>
      </p:pic>
      <p:pic>
        <p:nvPicPr>
          <p:cNvPr id="7" name="図 6">
            <a:extLst>
              <a:ext uri="{FF2B5EF4-FFF2-40B4-BE49-F238E27FC236}">
                <a16:creationId xmlns:a16="http://schemas.microsoft.com/office/drawing/2014/main" id="{F20734C6-26F8-94BC-6408-48698F21F4DA}"/>
              </a:ext>
            </a:extLst>
          </p:cNvPr>
          <p:cNvPicPr>
            <a:picLocks noChangeAspect="1"/>
          </p:cNvPicPr>
          <p:nvPr/>
        </p:nvPicPr>
        <p:blipFill>
          <a:blip r:embed="rId5"/>
          <a:stretch>
            <a:fillRect/>
          </a:stretch>
        </p:blipFill>
        <p:spPr>
          <a:xfrm>
            <a:off x="3809663" y="3322731"/>
            <a:ext cx="3618479" cy="1990792"/>
          </a:xfrm>
          <a:prstGeom prst="rect">
            <a:avLst/>
          </a:prstGeom>
        </p:spPr>
      </p:pic>
      <p:sp>
        <p:nvSpPr>
          <p:cNvPr id="9" name="テキスト ボックス 8">
            <a:extLst>
              <a:ext uri="{FF2B5EF4-FFF2-40B4-BE49-F238E27FC236}">
                <a16:creationId xmlns:a16="http://schemas.microsoft.com/office/drawing/2014/main" id="{15890CAE-2A56-CD64-CFD2-9CE157B35769}"/>
              </a:ext>
            </a:extLst>
          </p:cNvPr>
          <p:cNvSpPr txBox="1"/>
          <p:nvPr/>
        </p:nvSpPr>
        <p:spPr>
          <a:xfrm>
            <a:off x="1012450" y="5557580"/>
            <a:ext cx="10742043" cy="646331"/>
          </a:xfrm>
          <a:prstGeom prst="rect">
            <a:avLst/>
          </a:prstGeom>
          <a:noFill/>
        </p:spPr>
        <p:txBody>
          <a:bodyPr wrap="none" rtlCol="0">
            <a:spAutoFit/>
          </a:bodyPr>
          <a:lstStyle/>
          <a:p>
            <a:pPr marL="285750" indent="-285750">
              <a:buFont typeface="Arial" panose="020B0604020202020204" pitchFamily="34" charset="0"/>
              <a:buChar char="•"/>
            </a:pPr>
            <a:r>
              <a:rPr lang="ja-JP" altLang="en-US"/>
              <a:t>いくつかの岩石タイプを定義し</a:t>
            </a:r>
            <a:r>
              <a:rPr lang="en-US" altLang="ja-JP" dirty="0"/>
              <a:t>(</a:t>
            </a:r>
            <a:r>
              <a:rPr lang="ja-JP" altLang="en-US"/>
              <a:t>基盤、粘土層、貯留槽など</a:t>
            </a:r>
            <a:r>
              <a:rPr lang="en-US" altLang="ja-JP" dirty="0"/>
              <a:t>)</a:t>
            </a:r>
            <a:r>
              <a:rPr lang="ja-JP" altLang="en-US"/>
              <a:t>、それぞれメッシュへの割当条件を設定</a:t>
            </a:r>
            <a:endParaRPr lang="en-US" altLang="ja-JP" dirty="0"/>
          </a:p>
          <a:p>
            <a:pPr marL="285750" indent="-285750">
              <a:buFont typeface="Arial" panose="020B0604020202020204" pitchFamily="34" charset="0"/>
              <a:buChar char="•"/>
            </a:pPr>
            <a:r>
              <a:rPr lang="ja-JP" altLang="en-US"/>
              <a:t>割当条件は座標、深度、比抵抗、要素名を使って自由に作ることができる</a:t>
            </a:r>
            <a:endParaRPr lang="en-US" altLang="ja-JP" dirty="0"/>
          </a:p>
        </p:txBody>
      </p:sp>
      <p:sp>
        <p:nvSpPr>
          <p:cNvPr id="12" name="テキスト ボックス 11">
            <a:extLst>
              <a:ext uri="{FF2B5EF4-FFF2-40B4-BE49-F238E27FC236}">
                <a16:creationId xmlns:a16="http://schemas.microsoft.com/office/drawing/2014/main" id="{D975648A-B437-893D-4E14-470181C3B715}"/>
              </a:ext>
            </a:extLst>
          </p:cNvPr>
          <p:cNvSpPr txBox="1"/>
          <p:nvPr/>
        </p:nvSpPr>
        <p:spPr>
          <a:xfrm>
            <a:off x="7214155" y="1489499"/>
            <a:ext cx="4160113" cy="1477328"/>
          </a:xfrm>
          <a:prstGeom prst="rect">
            <a:avLst/>
          </a:prstGeom>
          <a:noFill/>
        </p:spPr>
        <p:txBody>
          <a:bodyPr wrap="none" rtlCol="0">
            <a:spAutoFit/>
          </a:bodyPr>
          <a:lstStyle/>
          <a:p>
            <a:r>
              <a:rPr kumimoji="1" lang="en-US" altLang="ja-JP" dirty="0">
                <a:solidFill>
                  <a:sysClr val="windowText" lastClr="000000"/>
                </a:solidFill>
                <a:latin typeface="+mj-lt"/>
              </a:rPr>
              <a:t>rock type 1</a:t>
            </a:r>
          </a:p>
          <a:p>
            <a:r>
              <a:rPr kumimoji="1" lang="ja-JP" altLang="en-US">
                <a:solidFill>
                  <a:sysClr val="windowText" lastClr="000000"/>
                </a:solidFill>
              </a:rPr>
              <a:t>浸透率</a:t>
            </a:r>
            <a:r>
              <a:rPr kumimoji="1" lang="en-US" altLang="ja-JP" dirty="0">
                <a:solidFill>
                  <a:sysClr val="windowText" lastClr="000000"/>
                </a:solidFill>
              </a:rPr>
              <a:t>, </a:t>
            </a:r>
            <a:r>
              <a:rPr kumimoji="1" lang="ja-JP" altLang="en-US">
                <a:solidFill>
                  <a:sysClr val="windowText" lastClr="000000"/>
                </a:solidFill>
              </a:rPr>
              <a:t>空隙率</a:t>
            </a:r>
            <a:r>
              <a:rPr kumimoji="1" lang="en-US" altLang="ja-JP" dirty="0">
                <a:solidFill>
                  <a:sysClr val="windowText" lastClr="000000"/>
                </a:solidFill>
              </a:rPr>
              <a:t>, </a:t>
            </a:r>
            <a:r>
              <a:rPr kumimoji="1" lang="ja-JP" altLang="en-US">
                <a:solidFill>
                  <a:sysClr val="windowText" lastClr="000000"/>
                </a:solidFill>
              </a:rPr>
              <a:t>熱伝導率</a:t>
            </a:r>
            <a:r>
              <a:rPr kumimoji="1" lang="en-US" altLang="ja-JP" dirty="0">
                <a:solidFill>
                  <a:sysClr val="windowText" lastClr="000000"/>
                </a:solidFill>
              </a:rPr>
              <a:t>, </a:t>
            </a:r>
            <a:r>
              <a:rPr lang="ja-JP" altLang="en-US" b="1">
                <a:solidFill>
                  <a:sysClr val="windowText" lastClr="000000"/>
                </a:solidFill>
                <a:latin typeface="Hiragino Sans W6" panose="020B0400000000000000" pitchFamily="34" charset="-128"/>
                <a:ea typeface="Hiragino Sans W6" panose="020B0400000000000000" pitchFamily="34" charset="-128"/>
              </a:rPr>
              <a:t>割当条件</a:t>
            </a:r>
            <a:r>
              <a:rPr kumimoji="1" lang="en-US" altLang="ja-JP" dirty="0">
                <a:solidFill>
                  <a:sysClr val="windowText" lastClr="000000"/>
                </a:solidFill>
              </a:rPr>
              <a:t>, …</a:t>
            </a:r>
          </a:p>
          <a:p>
            <a:r>
              <a:rPr kumimoji="1" lang="en-US" altLang="ja-JP" dirty="0">
                <a:solidFill>
                  <a:sysClr val="windowText" lastClr="000000"/>
                </a:solidFill>
                <a:latin typeface="+mj-lt"/>
              </a:rPr>
              <a:t>rock type 2</a:t>
            </a:r>
          </a:p>
          <a:p>
            <a:r>
              <a:rPr kumimoji="1" lang="ja-JP" altLang="en-US">
                <a:solidFill>
                  <a:sysClr val="windowText" lastClr="000000"/>
                </a:solidFill>
              </a:rPr>
              <a:t>浸透率</a:t>
            </a:r>
            <a:r>
              <a:rPr kumimoji="1" lang="en-US" altLang="ja-JP" dirty="0">
                <a:solidFill>
                  <a:sysClr val="windowText" lastClr="000000"/>
                </a:solidFill>
              </a:rPr>
              <a:t>, </a:t>
            </a:r>
            <a:r>
              <a:rPr kumimoji="1" lang="ja-JP" altLang="en-US">
                <a:solidFill>
                  <a:sysClr val="windowText" lastClr="000000"/>
                </a:solidFill>
              </a:rPr>
              <a:t>空隙率</a:t>
            </a:r>
            <a:r>
              <a:rPr kumimoji="1" lang="en-US" altLang="ja-JP" dirty="0">
                <a:solidFill>
                  <a:sysClr val="windowText" lastClr="000000"/>
                </a:solidFill>
              </a:rPr>
              <a:t>, </a:t>
            </a:r>
            <a:r>
              <a:rPr kumimoji="1" lang="ja-JP" altLang="en-US">
                <a:solidFill>
                  <a:sysClr val="windowText" lastClr="000000"/>
                </a:solidFill>
              </a:rPr>
              <a:t>熱伝導率</a:t>
            </a:r>
            <a:r>
              <a:rPr kumimoji="1" lang="en-US" altLang="ja-JP" dirty="0">
                <a:solidFill>
                  <a:sysClr val="windowText" lastClr="000000"/>
                </a:solidFill>
              </a:rPr>
              <a:t>, </a:t>
            </a:r>
            <a:r>
              <a:rPr kumimoji="1" lang="ja-JP" altLang="en-US" b="1">
                <a:solidFill>
                  <a:sysClr val="windowText" lastClr="000000"/>
                </a:solidFill>
                <a:latin typeface="Hiragino Sans W6" panose="020B0400000000000000" pitchFamily="34" charset="-128"/>
                <a:ea typeface="Hiragino Sans W6" panose="020B0400000000000000" pitchFamily="34" charset="-128"/>
              </a:rPr>
              <a:t>割当条件</a:t>
            </a:r>
            <a:r>
              <a:rPr kumimoji="1" lang="en-US" altLang="ja-JP" dirty="0">
                <a:solidFill>
                  <a:sysClr val="windowText" lastClr="000000"/>
                </a:solidFill>
              </a:rPr>
              <a:t>, …</a:t>
            </a:r>
          </a:p>
          <a:p>
            <a:r>
              <a:rPr kumimoji="1" lang="en-US" altLang="ja-JP" dirty="0">
                <a:solidFill>
                  <a:sysClr val="windowText" lastClr="000000"/>
                </a:solidFill>
              </a:rPr>
              <a:t>…</a:t>
            </a:r>
            <a:endParaRPr kumimoji="1" lang="ja-JP" altLang="en-US">
              <a:solidFill>
                <a:sysClr val="windowText" lastClr="000000"/>
              </a:solidFill>
            </a:endParaRPr>
          </a:p>
        </p:txBody>
      </p:sp>
      <p:sp>
        <p:nvSpPr>
          <p:cNvPr id="16" name="フリーフォーム 15">
            <a:extLst>
              <a:ext uri="{FF2B5EF4-FFF2-40B4-BE49-F238E27FC236}">
                <a16:creationId xmlns:a16="http://schemas.microsoft.com/office/drawing/2014/main" id="{22F5959E-BF72-2A90-6C98-C9B3697B35A5}"/>
              </a:ext>
            </a:extLst>
          </p:cNvPr>
          <p:cNvSpPr/>
          <p:nvPr/>
        </p:nvSpPr>
        <p:spPr>
          <a:xfrm>
            <a:off x="3388932" y="2776459"/>
            <a:ext cx="711348" cy="1335500"/>
          </a:xfrm>
          <a:custGeom>
            <a:avLst/>
            <a:gdLst>
              <a:gd name="connsiteX0" fmla="*/ 685822 w 685822"/>
              <a:gd name="connsiteY0" fmla="*/ 0 h 1407694"/>
              <a:gd name="connsiteX1" fmla="*/ 22 w 685822"/>
              <a:gd name="connsiteY1" fmla="*/ 830178 h 1407694"/>
              <a:gd name="connsiteX2" fmla="*/ 661758 w 685822"/>
              <a:gd name="connsiteY2" fmla="*/ 1407694 h 1407694"/>
            </a:gdLst>
            <a:ahLst/>
            <a:cxnLst>
              <a:cxn ang="0">
                <a:pos x="connsiteX0" y="connsiteY0"/>
              </a:cxn>
              <a:cxn ang="0">
                <a:pos x="connsiteX1" y="connsiteY1"/>
              </a:cxn>
              <a:cxn ang="0">
                <a:pos x="connsiteX2" y="connsiteY2"/>
              </a:cxn>
            </a:cxnLst>
            <a:rect l="l" t="t" r="r" b="b"/>
            <a:pathLst>
              <a:path w="685822" h="1407694">
                <a:moveTo>
                  <a:pt x="685822" y="0"/>
                </a:moveTo>
                <a:cubicBezTo>
                  <a:pt x="344927" y="297781"/>
                  <a:pt x="4033" y="595562"/>
                  <a:pt x="22" y="830178"/>
                </a:cubicBezTo>
                <a:cubicBezTo>
                  <a:pt x="-3989" y="1064794"/>
                  <a:pt x="519384" y="1341520"/>
                  <a:pt x="661758" y="1407694"/>
                </a:cubicBezTo>
              </a:path>
            </a:pathLst>
          </a:custGeom>
          <a:ln w="28575" cap="flat" cmpd="sng" algn="ctr">
            <a:solidFill>
              <a:srgbClr val="0070C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E08A3F7F-3C3F-C56B-0577-BD8FF9C0DCBA}"/>
              </a:ext>
            </a:extLst>
          </p:cNvPr>
          <p:cNvSpPr txBox="1"/>
          <p:nvPr/>
        </p:nvSpPr>
        <p:spPr>
          <a:xfrm>
            <a:off x="2916089" y="2962386"/>
            <a:ext cx="1444819" cy="338554"/>
          </a:xfrm>
          <a:prstGeom prst="rect">
            <a:avLst/>
          </a:prstGeom>
          <a:solidFill>
            <a:schemeClr val="bg1"/>
          </a:solidFill>
        </p:spPr>
        <p:txBody>
          <a:bodyPr wrap="none" rtlCol="0">
            <a:spAutoFit/>
          </a:bodyPr>
          <a:lstStyle/>
          <a:p>
            <a:r>
              <a:rPr kumimoji="1" lang="en-US" altLang="ja-JP" sz="1600" dirty="0">
                <a:solidFill>
                  <a:srgbClr val="0070C0"/>
                </a:solidFill>
                <a:latin typeface="Arial Rounded MT Bold" panose="020F0704030504030204" pitchFamily="34" charset="0"/>
              </a:rPr>
              <a:t>interpolation</a:t>
            </a:r>
            <a:endParaRPr kumimoji="1" lang="ja-JP" altLang="en-US" sz="1600">
              <a:solidFill>
                <a:srgbClr val="0070C0"/>
              </a:solidFill>
              <a:latin typeface="Arial Rounded MT Bold" panose="020F0704030504030204" pitchFamily="34" charset="0"/>
            </a:endParaRPr>
          </a:p>
        </p:txBody>
      </p:sp>
      <p:sp>
        <p:nvSpPr>
          <p:cNvPr id="18" name="テキスト ボックス 17">
            <a:extLst>
              <a:ext uri="{FF2B5EF4-FFF2-40B4-BE49-F238E27FC236}">
                <a16:creationId xmlns:a16="http://schemas.microsoft.com/office/drawing/2014/main" id="{287FEBCD-4895-D874-8E6C-5B16AAA86BF2}"/>
              </a:ext>
            </a:extLst>
          </p:cNvPr>
          <p:cNvSpPr txBox="1"/>
          <p:nvPr/>
        </p:nvSpPr>
        <p:spPr>
          <a:xfrm>
            <a:off x="4178293" y="3221635"/>
            <a:ext cx="3255699" cy="369332"/>
          </a:xfrm>
          <a:prstGeom prst="rect">
            <a:avLst/>
          </a:prstGeom>
          <a:solidFill>
            <a:schemeClr val="bg1"/>
          </a:solidFill>
        </p:spPr>
        <p:txBody>
          <a:bodyPr wrap="none" rtlCol="0">
            <a:spAutoFit/>
          </a:bodyPr>
          <a:lstStyle/>
          <a:p>
            <a:r>
              <a:rPr kumimoji="1" lang="en-US" altLang="ja-JP" dirty="0"/>
              <a:t>interpolated </a:t>
            </a:r>
            <a:r>
              <a:rPr lang="en-US" altLang="ja-JP" dirty="0"/>
              <a:t>resistivity structure</a:t>
            </a:r>
            <a:endParaRPr kumimoji="1" lang="ja-JP" altLang="en-US"/>
          </a:p>
        </p:txBody>
      </p:sp>
      <p:sp>
        <p:nvSpPr>
          <p:cNvPr id="19" name="右矢印 18">
            <a:extLst>
              <a:ext uri="{FF2B5EF4-FFF2-40B4-BE49-F238E27FC236}">
                <a16:creationId xmlns:a16="http://schemas.microsoft.com/office/drawing/2014/main" id="{BF43E57B-81DB-1CB7-3B10-B7A5556735A5}"/>
              </a:ext>
            </a:extLst>
          </p:cNvPr>
          <p:cNvSpPr/>
          <p:nvPr/>
        </p:nvSpPr>
        <p:spPr>
          <a:xfrm>
            <a:off x="7324684" y="4124753"/>
            <a:ext cx="305575" cy="363196"/>
          </a:xfrm>
          <a:prstGeom prst="rightArrow">
            <a:avLst/>
          </a:prstGeom>
          <a:solidFill>
            <a:srgbClr val="FF0000">
              <a:alpha val="2529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58A19D0D-4458-0B10-3E6C-63270D0B4A34}"/>
              </a:ext>
            </a:extLst>
          </p:cNvPr>
          <p:cNvSpPr txBox="1"/>
          <p:nvPr/>
        </p:nvSpPr>
        <p:spPr>
          <a:xfrm>
            <a:off x="8083733" y="3244468"/>
            <a:ext cx="2322111" cy="369332"/>
          </a:xfrm>
          <a:prstGeom prst="rect">
            <a:avLst/>
          </a:prstGeom>
          <a:solidFill>
            <a:schemeClr val="bg1"/>
          </a:solidFill>
        </p:spPr>
        <p:txBody>
          <a:bodyPr wrap="none" rtlCol="0">
            <a:spAutoFit/>
          </a:bodyPr>
          <a:lstStyle/>
          <a:p>
            <a:r>
              <a:rPr lang="en-US" altLang="ja-JP" dirty="0"/>
              <a:t>permeability </a:t>
            </a:r>
            <a:r>
              <a:rPr kumimoji="1" lang="en-US" altLang="ja-JP" dirty="0"/>
              <a:t>structure</a:t>
            </a:r>
            <a:endParaRPr kumimoji="1" lang="ja-JP" altLang="en-US"/>
          </a:p>
        </p:txBody>
      </p:sp>
      <p:sp>
        <p:nvSpPr>
          <p:cNvPr id="10" name="1 つの角を切り取った四角形 9">
            <a:extLst>
              <a:ext uri="{FF2B5EF4-FFF2-40B4-BE49-F238E27FC236}">
                <a16:creationId xmlns:a16="http://schemas.microsoft.com/office/drawing/2014/main" id="{8AE417C1-5AC9-0822-B658-F342A5BF545F}"/>
              </a:ext>
            </a:extLst>
          </p:cNvPr>
          <p:cNvSpPr/>
          <p:nvPr/>
        </p:nvSpPr>
        <p:spPr>
          <a:xfrm>
            <a:off x="4100280" y="2322276"/>
            <a:ext cx="1901024" cy="640110"/>
          </a:xfrm>
          <a:prstGeom prst="snip1Rect">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1400" dirty="0">
                <a:solidFill>
                  <a:srgbClr val="0070C0"/>
                </a:solidFill>
                <a:latin typeface="+mj-lt"/>
              </a:rPr>
              <a:t>Resistivity structure </a:t>
            </a:r>
            <a:r>
              <a:rPr kumimoji="1" lang="en-US" altLang="ja-JP" sz="2000" dirty="0" err="1">
                <a:solidFill>
                  <a:srgbClr val="0070C0"/>
                </a:solidFill>
                <a:latin typeface="Helvetica Neue" panose="02000503000000020004" pitchFamily="2" charset="0"/>
                <a:ea typeface="Helvetica Neue" panose="02000503000000020004" pitchFamily="2" charset="0"/>
                <a:cs typeface="Helvetica Neue" panose="02000503000000020004" pitchFamily="2" charset="0"/>
              </a:rPr>
              <a:t>ρ</a:t>
            </a:r>
            <a:r>
              <a:rPr kumimoji="1" lang="en-US" altLang="ja-JP" sz="2000" dirty="0">
                <a:solidFill>
                  <a:srgbClr val="0070C0"/>
                </a:solidFill>
                <a:latin typeface="Helvetica Neue" panose="02000503000000020004" pitchFamily="2" charset="0"/>
                <a:ea typeface="Helvetica Neue" panose="02000503000000020004" pitchFamily="2" charset="0"/>
                <a:cs typeface="Helvetica Neue" panose="02000503000000020004" pitchFamily="2" charset="0"/>
              </a:rPr>
              <a:t>(</a:t>
            </a:r>
            <a:r>
              <a:rPr kumimoji="1" lang="en-US" altLang="ja-JP" sz="2000" dirty="0" err="1">
                <a:solidFill>
                  <a:srgbClr val="0070C0"/>
                </a:solidFill>
                <a:latin typeface="Helvetica Neue" panose="02000503000000020004" pitchFamily="2" charset="0"/>
                <a:ea typeface="Helvetica Neue" panose="02000503000000020004" pitchFamily="2" charset="0"/>
                <a:cs typeface="Helvetica Neue" panose="02000503000000020004" pitchFamily="2" charset="0"/>
              </a:rPr>
              <a:t>x,y,z</a:t>
            </a:r>
            <a:r>
              <a:rPr kumimoji="1" lang="en-US" altLang="ja-JP" sz="2000" dirty="0">
                <a:solidFill>
                  <a:srgbClr val="0070C0"/>
                </a:solidFill>
                <a:latin typeface="Helvetica Neue" panose="02000503000000020004" pitchFamily="2" charset="0"/>
                <a:ea typeface="Helvetica Neue" panose="02000503000000020004" pitchFamily="2" charset="0"/>
                <a:cs typeface="Helvetica Neue" panose="02000503000000020004" pitchFamily="2" charset="0"/>
              </a:rPr>
              <a:t>)</a:t>
            </a:r>
            <a:endParaRPr kumimoji="1" lang="ja-JP" altLang="en-US" sz="2000">
              <a:solidFill>
                <a:srgbClr val="0070C0"/>
              </a:solidFill>
              <a:latin typeface="Helvetica Neue" panose="02000503000000020004" pitchFamily="2" charset="0"/>
              <a:cs typeface="Helvetica Neue" panose="02000503000000020004" pitchFamily="2" charset="0"/>
            </a:endParaRPr>
          </a:p>
        </p:txBody>
      </p:sp>
      <p:cxnSp>
        <p:nvCxnSpPr>
          <p:cNvPr id="41" name="直線コネクタ 40">
            <a:extLst>
              <a:ext uri="{FF2B5EF4-FFF2-40B4-BE49-F238E27FC236}">
                <a16:creationId xmlns:a16="http://schemas.microsoft.com/office/drawing/2014/main" id="{EA976D90-B951-1CC8-79A2-A11F7445EACC}"/>
              </a:ext>
            </a:extLst>
          </p:cNvPr>
          <p:cNvCxnSpPr>
            <a:cxnSpLocks/>
          </p:cNvCxnSpPr>
          <p:nvPr/>
        </p:nvCxnSpPr>
        <p:spPr>
          <a:xfrm>
            <a:off x="7419753" y="2962386"/>
            <a:ext cx="0" cy="1071131"/>
          </a:xfrm>
          <a:prstGeom prst="line">
            <a:avLst/>
          </a:prstGeom>
          <a:ln w="12700">
            <a:solidFill>
              <a:srgbClr val="FF0000">
                <a:alpha val="30000"/>
              </a:srgb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タイトル 1">
            <a:extLst>
              <a:ext uri="{FF2B5EF4-FFF2-40B4-BE49-F238E27FC236}">
                <a16:creationId xmlns:a16="http://schemas.microsoft.com/office/drawing/2014/main" id="{608D838E-335C-8B83-DF0C-457E33380EA0}"/>
              </a:ext>
            </a:extLst>
          </p:cNvPr>
          <p:cNvSpPr txBox="1">
            <a:spLocks/>
          </p:cNvSpPr>
          <p:nvPr/>
        </p:nvSpPr>
        <p:spPr>
          <a:xfrm>
            <a:off x="633003" y="169437"/>
            <a:ext cx="11121490" cy="6222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3200" b="1" i="0" kern="1200" baseline="0">
                <a:solidFill>
                  <a:schemeClr val="tx1"/>
                </a:solidFill>
                <a:latin typeface="HELVETICA NEUE MEDIUM" panose="02000503000000020004" pitchFamily="2" charset="0"/>
                <a:ea typeface="ヒラギノ角ゴシック W6" panose="020B0400000000000000" pitchFamily="34" charset="-128"/>
                <a:cs typeface="+mj-cs"/>
              </a:defRPr>
            </a:lvl1pPr>
          </a:lstStyle>
          <a:p>
            <a:r>
              <a:rPr lang="ja-JP" altLang="en-US" sz="2400"/>
              <a:t>画面</a:t>
            </a:r>
            <a:r>
              <a:rPr lang="en-US" altLang="ja-JP" sz="2400" dirty="0"/>
              <a:t>③: </a:t>
            </a:r>
            <a:r>
              <a:rPr lang="ja-JP" altLang="en-US" sz="2400"/>
              <a:t>浸透率構造の設定</a:t>
            </a:r>
            <a:r>
              <a:rPr lang="en-US" altLang="ja-JP" sz="2400" dirty="0"/>
              <a:t> </a:t>
            </a:r>
            <a:r>
              <a:rPr lang="ja-JP" altLang="en-US" sz="2400"/>
              <a:t>処理概要</a:t>
            </a:r>
          </a:p>
        </p:txBody>
      </p:sp>
      <p:sp>
        <p:nvSpPr>
          <p:cNvPr id="13" name="テキスト ボックス 12">
            <a:extLst>
              <a:ext uri="{FF2B5EF4-FFF2-40B4-BE49-F238E27FC236}">
                <a16:creationId xmlns:a16="http://schemas.microsoft.com/office/drawing/2014/main" id="{CF8E73A9-BC42-676F-F567-E188E31434E4}"/>
              </a:ext>
            </a:extLst>
          </p:cNvPr>
          <p:cNvSpPr txBox="1"/>
          <p:nvPr/>
        </p:nvSpPr>
        <p:spPr>
          <a:xfrm>
            <a:off x="633003" y="718613"/>
            <a:ext cx="11121490" cy="353943"/>
          </a:xfrm>
          <a:prstGeom prst="rect">
            <a:avLst/>
          </a:prstGeom>
          <a:noFill/>
          <a:ln>
            <a:solidFill>
              <a:schemeClr val="tx1"/>
            </a:solidFill>
          </a:ln>
        </p:spPr>
        <p:txBody>
          <a:bodyPr wrap="square" rtlCol="0">
            <a:spAutoFit/>
          </a:bodyPr>
          <a:lstStyle/>
          <a:p>
            <a:pPr marL="0" indent="0">
              <a:buNone/>
            </a:pPr>
            <a:r>
              <a:rPr lang="ja-JP" altLang="en-US" sz="1700">
                <a:latin typeface="+mn-ea"/>
              </a:rPr>
              <a:t>画面</a:t>
            </a:r>
            <a:r>
              <a:rPr lang="en-US" altLang="ja-JP" sz="1700" dirty="0">
                <a:latin typeface="+mn-ea"/>
              </a:rPr>
              <a:t>②</a:t>
            </a:r>
            <a:r>
              <a:rPr lang="ja-JP" altLang="en-US" sz="1700">
                <a:latin typeface="+mn-ea"/>
              </a:rPr>
              <a:t>で作成されたグリッド上に比抵抗構造の情報を参照しながら岩石を割り当てて浸透率構造を作成する</a:t>
            </a:r>
            <a:endParaRPr lang="en-US" altLang="ja-JP" sz="1700" dirty="0">
              <a:latin typeface="+mn-ea"/>
            </a:endParaRPr>
          </a:p>
        </p:txBody>
      </p:sp>
    </p:spTree>
    <p:extLst>
      <p:ext uri="{BB962C8B-B14F-4D97-AF65-F5344CB8AC3E}">
        <p14:creationId xmlns:p14="http://schemas.microsoft.com/office/powerpoint/2010/main" val="2000874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28D181-7A24-476A-10DB-B04BB58730BF}"/>
              </a:ext>
            </a:extLst>
          </p:cNvPr>
          <p:cNvSpPr>
            <a:spLocks noGrp="1"/>
          </p:cNvSpPr>
          <p:nvPr>
            <p:ph type="title"/>
          </p:nvPr>
        </p:nvSpPr>
        <p:spPr>
          <a:xfrm>
            <a:off x="2157451" y="86788"/>
            <a:ext cx="5658493" cy="622232"/>
          </a:xfrm>
        </p:spPr>
        <p:txBody>
          <a:bodyPr/>
          <a:lstStyle/>
          <a:p>
            <a:r>
              <a:rPr lang="ja-JP" altLang="en-US" sz="2400"/>
              <a:t>画面</a:t>
            </a:r>
            <a:r>
              <a:rPr lang="en-US" altLang="ja-JP" sz="2400" dirty="0"/>
              <a:t>③: </a:t>
            </a:r>
            <a:r>
              <a:rPr lang="ja-JP" altLang="en-US" sz="2400"/>
              <a:t>浸透率構造の設定</a:t>
            </a:r>
            <a:r>
              <a:rPr lang="en-US" altLang="ja-JP" sz="2400" dirty="0"/>
              <a:t> </a:t>
            </a:r>
            <a:endParaRPr lang="ja-JP" altLang="en-US" sz="2400"/>
          </a:p>
        </p:txBody>
      </p:sp>
      <p:pic>
        <p:nvPicPr>
          <p:cNvPr id="3" name="図 2">
            <a:extLst>
              <a:ext uri="{FF2B5EF4-FFF2-40B4-BE49-F238E27FC236}">
                <a16:creationId xmlns:a16="http://schemas.microsoft.com/office/drawing/2014/main" id="{ED648776-B2E7-84C4-8A77-848DBE6F3F6A}"/>
              </a:ext>
            </a:extLst>
          </p:cNvPr>
          <p:cNvPicPr>
            <a:picLocks noChangeAspect="1"/>
          </p:cNvPicPr>
          <p:nvPr/>
        </p:nvPicPr>
        <p:blipFill>
          <a:blip r:embed="rId2"/>
          <a:stretch>
            <a:fillRect/>
          </a:stretch>
        </p:blipFill>
        <p:spPr>
          <a:xfrm>
            <a:off x="2157451" y="856899"/>
            <a:ext cx="7435277" cy="5770233"/>
          </a:xfrm>
          <a:prstGeom prst="rect">
            <a:avLst/>
          </a:prstGeom>
          <a:ln>
            <a:solidFill>
              <a:schemeClr val="bg1">
                <a:lumMod val="85000"/>
              </a:schemeClr>
            </a:solidFill>
          </a:ln>
        </p:spPr>
      </p:pic>
      <p:sp>
        <p:nvSpPr>
          <p:cNvPr id="4" name="テキスト ボックス 3">
            <a:extLst>
              <a:ext uri="{FF2B5EF4-FFF2-40B4-BE49-F238E27FC236}">
                <a16:creationId xmlns:a16="http://schemas.microsoft.com/office/drawing/2014/main" id="{C591BC49-F5F9-F18F-13F8-0631ADB795CB}"/>
              </a:ext>
            </a:extLst>
          </p:cNvPr>
          <p:cNvSpPr txBox="1"/>
          <p:nvPr/>
        </p:nvSpPr>
        <p:spPr>
          <a:xfrm>
            <a:off x="3100579" y="1021660"/>
            <a:ext cx="2800767" cy="276999"/>
          </a:xfrm>
          <a:prstGeom prst="rect">
            <a:avLst/>
          </a:prstGeom>
          <a:noFill/>
        </p:spPr>
        <p:txBody>
          <a:bodyPr wrap="none" rtlCol="0">
            <a:spAutoFit/>
          </a:bodyPr>
          <a:lstStyle/>
          <a:p>
            <a:r>
              <a:rPr kumimoji="1" lang="ja-JP" altLang="en-US" sz="1200">
                <a:solidFill>
                  <a:srgbClr val="FF0000"/>
                </a:solidFill>
              </a:rPr>
              <a:t>画面</a:t>
            </a:r>
            <a:r>
              <a:rPr lang="en-US" altLang="ja-JP" sz="1200" dirty="0">
                <a:solidFill>
                  <a:srgbClr val="FF0000"/>
                </a:solidFill>
              </a:rPr>
              <a:t>②</a:t>
            </a:r>
            <a:r>
              <a:rPr kumimoji="1" lang="ja-JP" altLang="en-US" sz="1200">
                <a:solidFill>
                  <a:srgbClr val="FF0000"/>
                </a:solidFill>
              </a:rPr>
              <a:t>で作成されたグリッドファイル</a:t>
            </a:r>
          </a:p>
        </p:txBody>
      </p:sp>
      <p:sp>
        <p:nvSpPr>
          <p:cNvPr id="9" name="テキスト ボックス 8">
            <a:extLst>
              <a:ext uri="{FF2B5EF4-FFF2-40B4-BE49-F238E27FC236}">
                <a16:creationId xmlns:a16="http://schemas.microsoft.com/office/drawing/2014/main" id="{D9FF9C46-6478-DF5E-490E-E13FD0C03B7D}"/>
              </a:ext>
            </a:extLst>
          </p:cNvPr>
          <p:cNvSpPr txBox="1"/>
          <p:nvPr/>
        </p:nvSpPr>
        <p:spPr>
          <a:xfrm>
            <a:off x="3390746" y="1913810"/>
            <a:ext cx="1993890" cy="461665"/>
          </a:xfrm>
          <a:prstGeom prst="rect">
            <a:avLst/>
          </a:prstGeom>
          <a:noFill/>
        </p:spPr>
        <p:txBody>
          <a:bodyPr wrap="square" rtlCol="0">
            <a:spAutoFit/>
          </a:bodyPr>
          <a:lstStyle/>
          <a:p>
            <a:r>
              <a:rPr kumimoji="1" lang="ja-JP" altLang="en-US" sz="1200">
                <a:solidFill>
                  <a:srgbClr val="FF0000"/>
                </a:solidFill>
              </a:rPr>
              <a:t>画面</a:t>
            </a:r>
            <a:r>
              <a:rPr lang="en-US" altLang="ja-JP" sz="1200" dirty="0">
                <a:solidFill>
                  <a:srgbClr val="FF0000"/>
                </a:solidFill>
              </a:rPr>
              <a:t>②</a:t>
            </a:r>
            <a:r>
              <a:rPr kumimoji="1" lang="ja-JP" altLang="en-US" sz="1200">
                <a:solidFill>
                  <a:srgbClr val="FF0000"/>
                </a:solidFill>
              </a:rPr>
              <a:t>で指定した</a:t>
            </a:r>
            <a:r>
              <a:rPr kumimoji="1" lang="en-US" altLang="ja-JP" sz="1200" dirty="0">
                <a:solidFill>
                  <a:srgbClr val="FF0000"/>
                </a:solidFill>
              </a:rPr>
              <a:t>base directory</a:t>
            </a:r>
            <a:r>
              <a:rPr kumimoji="1" lang="ja-JP" altLang="en-US" sz="1200">
                <a:solidFill>
                  <a:srgbClr val="FF0000"/>
                </a:solidFill>
              </a:rPr>
              <a:t>が表示されている</a:t>
            </a:r>
          </a:p>
        </p:txBody>
      </p:sp>
      <p:sp>
        <p:nvSpPr>
          <p:cNvPr id="13" name="テキスト ボックス 12">
            <a:extLst>
              <a:ext uri="{FF2B5EF4-FFF2-40B4-BE49-F238E27FC236}">
                <a16:creationId xmlns:a16="http://schemas.microsoft.com/office/drawing/2014/main" id="{1CFF2D93-E577-A3FA-A076-EEF2630F09D0}"/>
              </a:ext>
            </a:extLst>
          </p:cNvPr>
          <p:cNvSpPr txBox="1"/>
          <p:nvPr/>
        </p:nvSpPr>
        <p:spPr>
          <a:xfrm>
            <a:off x="5564678" y="2381499"/>
            <a:ext cx="1693058" cy="276999"/>
          </a:xfrm>
          <a:prstGeom prst="rect">
            <a:avLst/>
          </a:prstGeom>
          <a:noFill/>
        </p:spPr>
        <p:txBody>
          <a:bodyPr wrap="square" rtlCol="0">
            <a:spAutoFit/>
          </a:bodyPr>
          <a:lstStyle/>
          <a:p>
            <a:r>
              <a:rPr lang="ja-JP" altLang="en-US" sz="1200">
                <a:solidFill>
                  <a:srgbClr val="FF0000"/>
                </a:solidFill>
              </a:rPr>
              <a:t>好きな名前</a:t>
            </a:r>
            <a:endParaRPr kumimoji="1" lang="ja-JP" altLang="en-US" sz="1200">
              <a:solidFill>
                <a:srgbClr val="FF0000"/>
              </a:solidFill>
            </a:endParaRPr>
          </a:p>
        </p:txBody>
      </p:sp>
      <p:sp>
        <p:nvSpPr>
          <p:cNvPr id="15" name="テキスト ボックス 14">
            <a:extLst>
              <a:ext uri="{FF2B5EF4-FFF2-40B4-BE49-F238E27FC236}">
                <a16:creationId xmlns:a16="http://schemas.microsoft.com/office/drawing/2014/main" id="{F27BDC43-81CE-6843-1A41-74AC4E335CA1}"/>
              </a:ext>
            </a:extLst>
          </p:cNvPr>
          <p:cNvSpPr txBox="1"/>
          <p:nvPr/>
        </p:nvSpPr>
        <p:spPr>
          <a:xfrm>
            <a:off x="7944510" y="2107106"/>
            <a:ext cx="1501577" cy="264984"/>
          </a:xfrm>
          <a:prstGeom prst="rect">
            <a:avLst/>
          </a:prstGeom>
          <a:noFill/>
        </p:spPr>
        <p:txBody>
          <a:bodyPr wrap="none" rtlCol="0">
            <a:spAutoFit/>
          </a:bodyPr>
          <a:lstStyle/>
          <a:p>
            <a:r>
              <a:rPr kumimoji="1" lang="ja-JP" altLang="en-US" sz="1200">
                <a:solidFill>
                  <a:srgbClr val="FF0000"/>
                </a:solidFill>
              </a:rPr>
              <a:t>とりあえずチェック</a:t>
            </a:r>
          </a:p>
        </p:txBody>
      </p:sp>
      <p:sp>
        <p:nvSpPr>
          <p:cNvPr id="17" name="テキスト ボックス 16">
            <a:extLst>
              <a:ext uri="{FF2B5EF4-FFF2-40B4-BE49-F238E27FC236}">
                <a16:creationId xmlns:a16="http://schemas.microsoft.com/office/drawing/2014/main" id="{71657002-C2ED-2544-5C22-EAA340C1E832}"/>
              </a:ext>
            </a:extLst>
          </p:cNvPr>
          <p:cNvSpPr txBox="1"/>
          <p:nvPr/>
        </p:nvSpPr>
        <p:spPr>
          <a:xfrm>
            <a:off x="5145909" y="2942301"/>
            <a:ext cx="5049780" cy="276999"/>
          </a:xfrm>
          <a:prstGeom prst="rect">
            <a:avLst/>
          </a:prstGeom>
          <a:noFill/>
        </p:spPr>
        <p:txBody>
          <a:bodyPr wrap="none" rtlCol="0">
            <a:spAutoFit/>
          </a:bodyPr>
          <a:lstStyle/>
          <a:p>
            <a:r>
              <a:rPr kumimoji="1" lang="ja-JP" altLang="en-US" sz="1200">
                <a:solidFill>
                  <a:srgbClr val="FF0000"/>
                </a:solidFill>
              </a:rPr>
              <a:t>比抵抗構造データのパスを書く。フォーマットに関しては</a:t>
            </a:r>
            <a:r>
              <a:rPr kumimoji="1" lang="en-US" altLang="ja-JP" sz="1200" dirty="0">
                <a:solidFill>
                  <a:srgbClr val="FF0000"/>
                </a:solidFill>
                <a:hlinkClick r:id="rId3"/>
              </a:rPr>
              <a:t>usage</a:t>
            </a:r>
            <a:r>
              <a:rPr kumimoji="1" lang="ja-JP" altLang="en-US" sz="1200">
                <a:solidFill>
                  <a:srgbClr val="FF0000"/>
                </a:solidFill>
              </a:rPr>
              <a:t>を参照</a:t>
            </a:r>
          </a:p>
        </p:txBody>
      </p:sp>
      <p:sp>
        <p:nvSpPr>
          <p:cNvPr id="20" name="テキスト ボックス 19">
            <a:extLst>
              <a:ext uri="{FF2B5EF4-FFF2-40B4-BE49-F238E27FC236}">
                <a16:creationId xmlns:a16="http://schemas.microsoft.com/office/drawing/2014/main" id="{C6D16680-99FE-32FB-FCEF-434B5323EAED}"/>
              </a:ext>
            </a:extLst>
          </p:cNvPr>
          <p:cNvSpPr txBox="1"/>
          <p:nvPr/>
        </p:nvSpPr>
        <p:spPr>
          <a:xfrm>
            <a:off x="2962344" y="3524770"/>
            <a:ext cx="1207151" cy="264984"/>
          </a:xfrm>
          <a:prstGeom prst="rect">
            <a:avLst/>
          </a:prstGeom>
          <a:noFill/>
        </p:spPr>
        <p:txBody>
          <a:bodyPr wrap="none" rtlCol="0">
            <a:spAutoFit/>
          </a:bodyPr>
          <a:lstStyle/>
          <a:p>
            <a:r>
              <a:rPr kumimoji="1" lang="ja-JP" altLang="en-US" sz="1200">
                <a:solidFill>
                  <a:srgbClr val="FF0000"/>
                </a:solidFill>
              </a:rPr>
              <a:t>チェックしない</a:t>
            </a:r>
          </a:p>
        </p:txBody>
      </p:sp>
      <p:sp>
        <p:nvSpPr>
          <p:cNvPr id="21" name="テキスト ボックス 20">
            <a:extLst>
              <a:ext uri="{FF2B5EF4-FFF2-40B4-BE49-F238E27FC236}">
                <a16:creationId xmlns:a16="http://schemas.microsoft.com/office/drawing/2014/main" id="{EEFE3F1A-B91E-A897-8CEA-2206B20C1943}"/>
              </a:ext>
            </a:extLst>
          </p:cNvPr>
          <p:cNvSpPr txBox="1"/>
          <p:nvPr/>
        </p:nvSpPr>
        <p:spPr>
          <a:xfrm>
            <a:off x="7616866" y="3481340"/>
            <a:ext cx="3490058" cy="461665"/>
          </a:xfrm>
          <a:prstGeom prst="rect">
            <a:avLst/>
          </a:prstGeom>
          <a:noFill/>
        </p:spPr>
        <p:txBody>
          <a:bodyPr wrap="none" rtlCol="0">
            <a:spAutoFit/>
          </a:bodyPr>
          <a:lstStyle/>
          <a:p>
            <a:r>
              <a:rPr lang="ja-JP" altLang="en-US" sz="1200">
                <a:solidFill>
                  <a:srgbClr val="FF0000"/>
                </a:solidFill>
              </a:rPr>
              <a:t>計算領域側面を透水境界にする</a:t>
            </a:r>
            <a:endParaRPr lang="en-US" altLang="ja-JP" sz="1200" dirty="0">
              <a:solidFill>
                <a:srgbClr val="FF0000"/>
              </a:solidFill>
            </a:endParaRPr>
          </a:p>
          <a:p>
            <a:r>
              <a:rPr kumimoji="1" lang="en-US" altLang="ja-JP" sz="1200" dirty="0">
                <a:solidFill>
                  <a:srgbClr val="FF0000"/>
                </a:solidFill>
              </a:rPr>
              <a:t>(</a:t>
            </a:r>
            <a:r>
              <a:rPr lang="ja-JP" altLang="en-US" sz="1200">
                <a:solidFill>
                  <a:srgbClr val="FF0000"/>
                </a:solidFill>
              </a:rPr>
              <a:t>側面に接した要素のみ体積が巨大に設定される</a:t>
            </a:r>
            <a:r>
              <a:rPr lang="en-US" altLang="ja-JP" sz="1200" dirty="0">
                <a:solidFill>
                  <a:srgbClr val="FF0000"/>
                </a:solidFill>
              </a:rPr>
              <a:t>)</a:t>
            </a:r>
            <a:endParaRPr kumimoji="1" lang="ja-JP" altLang="en-US" sz="1200">
              <a:solidFill>
                <a:srgbClr val="FF0000"/>
              </a:solidFill>
            </a:endParaRPr>
          </a:p>
        </p:txBody>
      </p:sp>
      <p:sp>
        <p:nvSpPr>
          <p:cNvPr id="27" name="テキスト ボックス 26">
            <a:extLst>
              <a:ext uri="{FF2B5EF4-FFF2-40B4-BE49-F238E27FC236}">
                <a16:creationId xmlns:a16="http://schemas.microsoft.com/office/drawing/2014/main" id="{1978B0E0-36B8-3119-BFD7-DB6420608855}"/>
              </a:ext>
            </a:extLst>
          </p:cNvPr>
          <p:cNvSpPr txBox="1"/>
          <p:nvPr/>
        </p:nvSpPr>
        <p:spPr>
          <a:xfrm>
            <a:off x="6681896" y="4108069"/>
            <a:ext cx="2237645" cy="441641"/>
          </a:xfrm>
          <a:prstGeom prst="rect">
            <a:avLst/>
          </a:prstGeom>
          <a:noFill/>
        </p:spPr>
        <p:txBody>
          <a:bodyPr wrap="none" rtlCol="0">
            <a:spAutoFit/>
          </a:bodyPr>
          <a:lstStyle/>
          <a:p>
            <a:r>
              <a:rPr lang="ja-JP" altLang="en-US" sz="1200">
                <a:solidFill>
                  <a:srgbClr val="FF0000"/>
                </a:solidFill>
              </a:rPr>
              <a:t>ここをクリックすれば</a:t>
            </a:r>
            <a:r>
              <a:rPr lang="en-US" altLang="ja-JP" sz="1200" dirty="0">
                <a:solidFill>
                  <a:srgbClr val="FF0000"/>
                </a:solidFill>
              </a:rPr>
              <a:t>OK</a:t>
            </a:r>
          </a:p>
          <a:p>
            <a:r>
              <a:rPr lang="ja-JP" altLang="en-US" sz="1200">
                <a:solidFill>
                  <a:srgbClr val="FF0000"/>
                </a:solidFill>
              </a:rPr>
              <a:t>おすすめの値が自動入力される</a:t>
            </a:r>
            <a:endParaRPr kumimoji="1" lang="ja-JP" altLang="en-US" sz="1200">
              <a:solidFill>
                <a:srgbClr val="FF0000"/>
              </a:solidFill>
            </a:endParaRPr>
          </a:p>
        </p:txBody>
      </p:sp>
      <p:sp>
        <p:nvSpPr>
          <p:cNvPr id="28" name="テキスト ボックス 27">
            <a:extLst>
              <a:ext uri="{FF2B5EF4-FFF2-40B4-BE49-F238E27FC236}">
                <a16:creationId xmlns:a16="http://schemas.microsoft.com/office/drawing/2014/main" id="{A574A6BA-35A3-75AD-E1D9-056CDB9931D4}"/>
              </a:ext>
            </a:extLst>
          </p:cNvPr>
          <p:cNvSpPr txBox="1"/>
          <p:nvPr/>
        </p:nvSpPr>
        <p:spPr>
          <a:xfrm>
            <a:off x="5875089" y="6376071"/>
            <a:ext cx="4700761" cy="250263"/>
          </a:xfrm>
          <a:prstGeom prst="rect">
            <a:avLst/>
          </a:prstGeom>
          <a:noFill/>
        </p:spPr>
        <p:txBody>
          <a:bodyPr wrap="square" rtlCol="0">
            <a:spAutoFit/>
          </a:bodyPr>
          <a:lstStyle/>
          <a:p>
            <a:r>
              <a:rPr kumimoji="1" lang="ja-JP" altLang="en-US" sz="1100">
                <a:solidFill>
                  <a:srgbClr val="FF0000"/>
                </a:solidFill>
              </a:rPr>
              <a:t>詳細は</a:t>
            </a:r>
            <a:r>
              <a:rPr kumimoji="1" lang="en-US" altLang="ja-JP" sz="1100" dirty="0">
                <a:solidFill>
                  <a:srgbClr val="FF0000"/>
                </a:solidFill>
              </a:rPr>
              <a:t>TOUGH3</a:t>
            </a:r>
            <a:r>
              <a:rPr kumimoji="1" lang="ja-JP" altLang="en-US" sz="1100">
                <a:solidFill>
                  <a:srgbClr val="FF0000"/>
                </a:solidFill>
              </a:rPr>
              <a:t>マニュアルの</a:t>
            </a:r>
            <a:r>
              <a:rPr lang="en-US" altLang="ja-JP" sz="1100" b="1" dirty="0">
                <a:solidFill>
                  <a:srgbClr val="FF0000"/>
                </a:solidFill>
                <a:effectLst/>
                <a:latin typeface="TimesNewRomanPS"/>
              </a:rPr>
              <a:t>Appendix B. </a:t>
            </a:r>
            <a:r>
              <a:rPr kumimoji="1" lang="ja-JP" altLang="en-US" sz="1100">
                <a:solidFill>
                  <a:srgbClr val="FF0000"/>
                </a:solidFill>
              </a:rPr>
              <a:t>参照</a:t>
            </a:r>
          </a:p>
        </p:txBody>
      </p:sp>
      <p:sp>
        <p:nvSpPr>
          <p:cNvPr id="29" name="テキスト ボックス 28">
            <a:extLst>
              <a:ext uri="{FF2B5EF4-FFF2-40B4-BE49-F238E27FC236}">
                <a16:creationId xmlns:a16="http://schemas.microsoft.com/office/drawing/2014/main" id="{990AAEFC-44B8-7FA4-B18B-88A6F32FC715}"/>
              </a:ext>
            </a:extLst>
          </p:cNvPr>
          <p:cNvSpPr txBox="1"/>
          <p:nvPr/>
        </p:nvSpPr>
        <p:spPr>
          <a:xfrm>
            <a:off x="2376933" y="6373070"/>
            <a:ext cx="4700761" cy="250263"/>
          </a:xfrm>
          <a:prstGeom prst="rect">
            <a:avLst/>
          </a:prstGeom>
          <a:noFill/>
        </p:spPr>
        <p:txBody>
          <a:bodyPr wrap="square" rtlCol="0">
            <a:spAutoFit/>
          </a:bodyPr>
          <a:lstStyle/>
          <a:p>
            <a:r>
              <a:rPr kumimoji="1" lang="ja-JP" altLang="en-US" sz="1100">
                <a:solidFill>
                  <a:srgbClr val="FF0000"/>
                </a:solidFill>
              </a:rPr>
              <a:t>詳細は</a:t>
            </a:r>
            <a:r>
              <a:rPr kumimoji="1" lang="en-US" altLang="ja-JP" sz="1100" dirty="0">
                <a:solidFill>
                  <a:srgbClr val="FF0000"/>
                </a:solidFill>
              </a:rPr>
              <a:t>TOUGH3</a:t>
            </a:r>
            <a:r>
              <a:rPr kumimoji="1" lang="ja-JP" altLang="en-US" sz="1100">
                <a:solidFill>
                  <a:srgbClr val="FF0000"/>
                </a:solidFill>
              </a:rPr>
              <a:t>マニュアルの</a:t>
            </a:r>
            <a:r>
              <a:rPr lang="en-US" altLang="ja-JP" sz="1100" b="1" dirty="0">
                <a:solidFill>
                  <a:srgbClr val="FF0000"/>
                </a:solidFill>
                <a:effectLst/>
                <a:latin typeface="TimesNewRomanPS"/>
              </a:rPr>
              <a:t>Appendix A.</a:t>
            </a:r>
            <a:r>
              <a:rPr lang="ja-JP" altLang="en-US" sz="1100">
                <a:solidFill>
                  <a:srgbClr val="FF0000"/>
                </a:solidFill>
                <a:effectLst/>
                <a:latin typeface="TimesNewRomanPS"/>
              </a:rPr>
              <a:t>参照</a:t>
            </a:r>
            <a:endParaRPr kumimoji="1" lang="ja-JP" altLang="en-US" sz="1100">
              <a:solidFill>
                <a:srgbClr val="FF0000"/>
              </a:solidFill>
            </a:endParaRPr>
          </a:p>
        </p:txBody>
      </p:sp>
      <p:sp>
        <p:nvSpPr>
          <p:cNvPr id="33" name="正方形/長方形 32">
            <a:extLst>
              <a:ext uri="{FF2B5EF4-FFF2-40B4-BE49-F238E27FC236}">
                <a16:creationId xmlns:a16="http://schemas.microsoft.com/office/drawing/2014/main" id="{EF727BC7-7AEA-05C2-9187-330B6D53A048}"/>
              </a:ext>
            </a:extLst>
          </p:cNvPr>
          <p:cNvSpPr/>
          <p:nvPr/>
        </p:nvSpPr>
        <p:spPr>
          <a:xfrm>
            <a:off x="5418103" y="2359740"/>
            <a:ext cx="1501576" cy="32051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D4087163-EF51-B5CD-9B6A-D91C6814D903}"/>
              </a:ext>
            </a:extLst>
          </p:cNvPr>
          <p:cNvSpPr/>
          <p:nvPr/>
        </p:nvSpPr>
        <p:spPr>
          <a:xfrm>
            <a:off x="7061613" y="2359738"/>
            <a:ext cx="2237834" cy="41078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1A34C358-6B4F-DEC8-734C-C8107302FDC5}"/>
              </a:ext>
            </a:extLst>
          </p:cNvPr>
          <p:cNvSpPr/>
          <p:nvPr/>
        </p:nvSpPr>
        <p:spPr>
          <a:xfrm>
            <a:off x="5145908" y="2920540"/>
            <a:ext cx="4153539" cy="32051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FFB436E9-9EB1-924E-E53E-16350B96E901}"/>
              </a:ext>
            </a:extLst>
          </p:cNvPr>
          <p:cNvSpPr/>
          <p:nvPr/>
        </p:nvSpPr>
        <p:spPr>
          <a:xfrm>
            <a:off x="5889451" y="3542327"/>
            <a:ext cx="1747867" cy="22683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18AAF7FB-1BAA-1406-BEF8-357E392A9BE8}"/>
              </a:ext>
            </a:extLst>
          </p:cNvPr>
          <p:cNvSpPr/>
          <p:nvPr/>
        </p:nvSpPr>
        <p:spPr>
          <a:xfrm>
            <a:off x="5875089" y="4173600"/>
            <a:ext cx="806807" cy="32051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1A367BD9-99D1-41EA-2114-1E451C4C621A}"/>
              </a:ext>
            </a:extLst>
          </p:cNvPr>
          <p:cNvSpPr txBox="1"/>
          <p:nvPr/>
        </p:nvSpPr>
        <p:spPr>
          <a:xfrm>
            <a:off x="5931107" y="3769160"/>
            <a:ext cx="1501577" cy="264984"/>
          </a:xfrm>
          <a:prstGeom prst="rect">
            <a:avLst/>
          </a:prstGeom>
          <a:noFill/>
        </p:spPr>
        <p:txBody>
          <a:bodyPr wrap="none" rtlCol="0">
            <a:spAutoFit/>
          </a:bodyPr>
          <a:lstStyle/>
          <a:p>
            <a:r>
              <a:rPr kumimoji="1" lang="ja-JP" altLang="en-US" sz="1200">
                <a:solidFill>
                  <a:srgbClr val="FF0000"/>
                </a:solidFill>
              </a:rPr>
              <a:t>とりあえずチェック</a:t>
            </a:r>
          </a:p>
        </p:txBody>
      </p:sp>
      <p:sp>
        <p:nvSpPr>
          <p:cNvPr id="46" name="正方形/長方形 45">
            <a:extLst>
              <a:ext uri="{FF2B5EF4-FFF2-40B4-BE49-F238E27FC236}">
                <a16:creationId xmlns:a16="http://schemas.microsoft.com/office/drawing/2014/main" id="{E66E5C17-E7A3-42A2-DA62-55FAE47D3A7D}"/>
              </a:ext>
            </a:extLst>
          </p:cNvPr>
          <p:cNvSpPr/>
          <p:nvPr/>
        </p:nvSpPr>
        <p:spPr>
          <a:xfrm>
            <a:off x="7244842" y="327214"/>
            <a:ext cx="667604" cy="16026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ボックス 46">
            <a:extLst>
              <a:ext uri="{FF2B5EF4-FFF2-40B4-BE49-F238E27FC236}">
                <a16:creationId xmlns:a16="http://schemas.microsoft.com/office/drawing/2014/main" id="{BA4819D5-8352-E186-3EF2-5431E6EBF389}"/>
              </a:ext>
            </a:extLst>
          </p:cNvPr>
          <p:cNvSpPr txBox="1"/>
          <p:nvPr/>
        </p:nvSpPr>
        <p:spPr>
          <a:xfrm>
            <a:off x="7944510" y="226471"/>
            <a:ext cx="2582758" cy="369332"/>
          </a:xfrm>
          <a:prstGeom prst="rect">
            <a:avLst/>
          </a:prstGeom>
          <a:noFill/>
        </p:spPr>
        <p:txBody>
          <a:bodyPr wrap="none" rtlCol="0">
            <a:spAutoFit/>
          </a:bodyPr>
          <a:lstStyle/>
          <a:p>
            <a:r>
              <a:rPr lang="ja-JP" altLang="en-US">
                <a:solidFill>
                  <a:srgbClr val="FF0000"/>
                </a:solidFill>
              </a:rPr>
              <a:t>ここだけ対応すれば</a:t>
            </a:r>
            <a:r>
              <a:rPr lang="en-US" altLang="ja-JP" dirty="0">
                <a:solidFill>
                  <a:srgbClr val="FF0000"/>
                </a:solidFill>
              </a:rPr>
              <a:t>OK</a:t>
            </a:r>
            <a:endParaRPr kumimoji="1" lang="ja-JP" altLang="en-US">
              <a:solidFill>
                <a:srgbClr val="FF0000"/>
              </a:solidFill>
            </a:endParaRPr>
          </a:p>
        </p:txBody>
      </p:sp>
    </p:spTree>
    <p:extLst>
      <p:ext uri="{BB962C8B-B14F-4D97-AF65-F5344CB8AC3E}">
        <p14:creationId xmlns:p14="http://schemas.microsoft.com/office/powerpoint/2010/main" val="16657083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0F087BD-FDC3-001F-1F66-7306B7B4735C}"/>
              </a:ext>
            </a:extLst>
          </p:cNvPr>
          <p:cNvPicPr>
            <a:picLocks noChangeAspect="1"/>
          </p:cNvPicPr>
          <p:nvPr/>
        </p:nvPicPr>
        <p:blipFill>
          <a:blip r:embed="rId2"/>
          <a:stretch>
            <a:fillRect/>
          </a:stretch>
        </p:blipFill>
        <p:spPr>
          <a:xfrm>
            <a:off x="497869" y="402577"/>
            <a:ext cx="5874152" cy="5798357"/>
          </a:xfrm>
          <a:prstGeom prst="rect">
            <a:avLst/>
          </a:prstGeom>
          <a:ln>
            <a:solidFill>
              <a:schemeClr val="bg1">
                <a:lumMod val="85000"/>
              </a:schemeClr>
            </a:solidFill>
          </a:ln>
        </p:spPr>
      </p:pic>
      <p:sp>
        <p:nvSpPr>
          <p:cNvPr id="4" name="テキスト ボックス 3">
            <a:extLst>
              <a:ext uri="{FF2B5EF4-FFF2-40B4-BE49-F238E27FC236}">
                <a16:creationId xmlns:a16="http://schemas.microsoft.com/office/drawing/2014/main" id="{C591BC49-F5F9-F18F-13F8-0631ADB795CB}"/>
              </a:ext>
            </a:extLst>
          </p:cNvPr>
          <p:cNvSpPr txBox="1"/>
          <p:nvPr/>
        </p:nvSpPr>
        <p:spPr>
          <a:xfrm>
            <a:off x="4178330" y="439719"/>
            <a:ext cx="1784463" cy="400110"/>
          </a:xfrm>
          <a:prstGeom prst="rect">
            <a:avLst/>
          </a:prstGeom>
          <a:noFill/>
        </p:spPr>
        <p:txBody>
          <a:bodyPr wrap="none" rtlCol="0">
            <a:spAutoFit/>
          </a:bodyPr>
          <a:lstStyle/>
          <a:p>
            <a:r>
              <a:rPr kumimoji="1" lang="ja-JP" altLang="en-US" sz="1000">
                <a:solidFill>
                  <a:srgbClr val="FF0000"/>
                </a:solidFill>
                <a:latin typeface="+mj-ea"/>
                <a:ea typeface="+mj-ea"/>
              </a:rPr>
              <a:t>とりあえずここを押下</a:t>
            </a:r>
            <a:endParaRPr kumimoji="1" lang="en-US" altLang="ja-JP" sz="1000" dirty="0">
              <a:solidFill>
                <a:srgbClr val="FF0000"/>
              </a:solidFill>
              <a:latin typeface="+mj-ea"/>
              <a:ea typeface="+mj-ea"/>
            </a:endParaRPr>
          </a:p>
          <a:p>
            <a:r>
              <a:rPr kumimoji="1" lang="en-US" altLang="ja-JP" sz="1000" dirty="0">
                <a:solidFill>
                  <a:srgbClr val="FF0000"/>
                </a:solidFill>
              </a:rPr>
              <a:t>(</a:t>
            </a:r>
            <a:r>
              <a:rPr kumimoji="1" lang="ja-JP" altLang="en-US" sz="1000">
                <a:solidFill>
                  <a:srgbClr val="FF0000"/>
                </a:solidFill>
              </a:rPr>
              <a:t>デフォルト値が入力される</a:t>
            </a:r>
            <a:r>
              <a:rPr kumimoji="1" lang="en-US" altLang="ja-JP" sz="1000" dirty="0">
                <a:solidFill>
                  <a:srgbClr val="FF0000"/>
                </a:solidFill>
              </a:rPr>
              <a:t>)</a:t>
            </a:r>
            <a:endParaRPr kumimoji="1" lang="ja-JP" altLang="en-US" sz="1000">
              <a:solidFill>
                <a:srgbClr val="FF0000"/>
              </a:solidFill>
            </a:endParaRPr>
          </a:p>
        </p:txBody>
      </p:sp>
      <p:sp>
        <p:nvSpPr>
          <p:cNvPr id="28" name="テキスト ボックス 27">
            <a:extLst>
              <a:ext uri="{FF2B5EF4-FFF2-40B4-BE49-F238E27FC236}">
                <a16:creationId xmlns:a16="http://schemas.microsoft.com/office/drawing/2014/main" id="{A574A6BA-35A3-75AD-E1D9-056CDB9931D4}"/>
              </a:ext>
            </a:extLst>
          </p:cNvPr>
          <p:cNvSpPr txBox="1"/>
          <p:nvPr/>
        </p:nvSpPr>
        <p:spPr>
          <a:xfrm>
            <a:off x="3434945" y="2294468"/>
            <a:ext cx="4700761" cy="253916"/>
          </a:xfrm>
          <a:prstGeom prst="rect">
            <a:avLst/>
          </a:prstGeom>
          <a:noFill/>
        </p:spPr>
        <p:txBody>
          <a:bodyPr wrap="square" rtlCol="0">
            <a:spAutoFit/>
          </a:bodyPr>
          <a:lstStyle/>
          <a:p>
            <a:r>
              <a:rPr kumimoji="1" lang="ja-JP" altLang="en-US" sz="1000">
                <a:solidFill>
                  <a:srgbClr val="FF0000"/>
                </a:solidFill>
              </a:rPr>
              <a:t>詳細は</a:t>
            </a:r>
            <a:r>
              <a:rPr kumimoji="1" lang="en-US" altLang="ja-JP" sz="1000" dirty="0">
                <a:solidFill>
                  <a:srgbClr val="FF0000"/>
                </a:solidFill>
              </a:rPr>
              <a:t>TOUGH3</a:t>
            </a:r>
            <a:r>
              <a:rPr kumimoji="1" lang="ja-JP" altLang="en-US" sz="1000">
                <a:solidFill>
                  <a:srgbClr val="FF0000"/>
                </a:solidFill>
              </a:rPr>
              <a:t>マニュアルの</a:t>
            </a:r>
            <a:r>
              <a:rPr lang="en-US" altLang="ja-JP" sz="1000" b="1" dirty="0">
                <a:solidFill>
                  <a:srgbClr val="FF0000"/>
                </a:solidFill>
                <a:effectLst/>
                <a:latin typeface="TimesNewRomanPS"/>
              </a:rPr>
              <a:t>Appendix B. </a:t>
            </a:r>
            <a:r>
              <a:rPr kumimoji="1" lang="ja-JP" altLang="en-US" sz="1000">
                <a:solidFill>
                  <a:srgbClr val="FF0000"/>
                </a:solidFill>
              </a:rPr>
              <a:t>参照</a:t>
            </a:r>
          </a:p>
        </p:txBody>
      </p:sp>
      <p:sp>
        <p:nvSpPr>
          <p:cNvPr id="29" name="テキスト ボックス 28">
            <a:extLst>
              <a:ext uri="{FF2B5EF4-FFF2-40B4-BE49-F238E27FC236}">
                <a16:creationId xmlns:a16="http://schemas.microsoft.com/office/drawing/2014/main" id="{990AAEFC-44B8-7FA4-B18B-88A6F32FC715}"/>
              </a:ext>
            </a:extLst>
          </p:cNvPr>
          <p:cNvSpPr txBox="1"/>
          <p:nvPr/>
        </p:nvSpPr>
        <p:spPr>
          <a:xfrm>
            <a:off x="497869" y="2281643"/>
            <a:ext cx="4700761" cy="253916"/>
          </a:xfrm>
          <a:prstGeom prst="rect">
            <a:avLst/>
          </a:prstGeom>
          <a:noFill/>
        </p:spPr>
        <p:txBody>
          <a:bodyPr wrap="square" rtlCol="0">
            <a:spAutoFit/>
          </a:bodyPr>
          <a:lstStyle/>
          <a:p>
            <a:r>
              <a:rPr kumimoji="1" lang="ja-JP" altLang="en-US" sz="1000">
                <a:solidFill>
                  <a:srgbClr val="FF0000"/>
                </a:solidFill>
              </a:rPr>
              <a:t>詳細は</a:t>
            </a:r>
            <a:r>
              <a:rPr kumimoji="1" lang="en-US" altLang="ja-JP" sz="1000" dirty="0">
                <a:solidFill>
                  <a:srgbClr val="FF0000"/>
                </a:solidFill>
              </a:rPr>
              <a:t>TOUGH3</a:t>
            </a:r>
            <a:r>
              <a:rPr kumimoji="1" lang="ja-JP" altLang="en-US" sz="1000">
                <a:solidFill>
                  <a:srgbClr val="FF0000"/>
                </a:solidFill>
              </a:rPr>
              <a:t>マニュアルの</a:t>
            </a:r>
            <a:r>
              <a:rPr lang="en-US" altLang="ja-JP" sz="1000" b="1" dirty="0">
                <a:solidFill>
                  <a:srgbClr val="FF0000"/>
                </a:solidFill>
                <a:effectLst/>
                <a:latin typeface="TimesNewRomanPS"/>
              </a:rPr>
              <a:t>Appendix A.</a:t>
            </a:r>
            <a:r>
              <a:rPr lang="ja-JP" altLang="en-US" sz="1000">
                <a:solidFill>
                  <a:srgbClr val="FF0000"/>
                </a:solidFill>
                <a:effectLst/>
                <a:latin typeface="TimesNewRomanPS"/>
              </a:rPr>
              <a:t>参照</a:t>
            </a:r>
            <a:endParaRPr kumimoji="1" lang="ja-JP" altLang="en-US" sz="1000">
              <a:solidFill>
                <a:srgbClr val="FF0000"/>
              </a:solidFill>
            </a:endParaRPr>
          </a:p>
        </p:txBody>
      </p:sp>
      <p:sp>
        <p:nvSpPr>
          <p:cNvPr id="8" name="テキスト ボックス 7">
            <a:extLst>
              <a:ext uri="{FF2B5EF4-FFF2-40B4-BE49-F238E27FC236}">
                <a16:creationId xmlns:a16="http://schemas.microsoft.com/office/drawing/2014/main" id="{FA7EEF10-F179-042A-D9B3-8167D12C580E}"/>
              </a:ext>
            </a:extLst>
          </p:cNvPr>
          <p:cNvSpPr txBox="1"/>
          <p:nvPr/>
        </p:nvSpPr>
        <p:spPr>
          <a:xfrm>
            <a:off x="736716" y="990555"/>
            <a:ext cx="1120820" cy="400110"/>
          </a:xfrm>
          <a:prstGeom prst="rect">
            <a:avLst/>
          </a:prstGeom>
          <a:noFill/>
        </p:spPr>
        <p:txBody>
          <a:bodyPr wrap="none" rtlCol="0">
            <a:spAutoFit/>
          </a:bodyPr>
          <a:lstStyle/>
          <a:p>
            <a:r>
              <a:rPr kumimoji="1" lang="ja-JP" altLang="en-US" sz="1000">
                <a:solidFill>
                  <a:srgbClr val="FF0000"/>
                </a:solidFill>
              </a:rPr>
              <a:t>好きな名前</a:t>
            </a:r>
            <a:endParaRPr kumimoji="1" lang="en-US" altLang="ja-JP" sz="1000" dirty="0">
              <a:solidFill>
                <a:srgbClr val="FF0000"/>
              </a:solidFill>
            </a:endParaRPr>
          </a:p>
          <a:p>
            <a:r>
              <a:rPr kumimoji="1" lang="en-US" altLang="ja-JP" sz="1000" dirty="0">
                <a:solidFill>
                  <a:srgbClr val="FF0000"/>
                </a:solidFill>
              </a:rPr>
              <a:t> (</a:t>
            </a:r>
            <a:r>
              <a:rPr kumimoji="1" lang="ja-JP" altLang="en-US" sz="1000">
                <a:solidFill>
                  <a:srgbClr val="FF0000"/>
                </a:solidFill>
              </a:rPr>
              <a:t>英数</a:t>
            </a:r>
            <a:r>
              <a:rPr kumimoji="1" lang="en-US" altLang="ja-JP" sz="1000" dirty="0">
                <a:solidFill>
                  <a:srgbClr val="FF0000"/>
                </a:solidFill>
              </a:rPr>
              <a:t>5</a:t>
            </a:r>
            <a:r>
              <a:rPr kumimoji="1" lang="ja-JP" altLang="en-US" sz="1000">
                <a:solidFill>
                  <a:srgbClr val="FF0000"/>
                </a:solidFill>
              </a:rPr>
              <a:t>文字以内</a:t>
            </a:r>
            <a:r>
              <a:rPr kumimoji="1" lang="en-US" altLang="ja-JP" sz="1000" dirty="0">
                <a:solidFill>
                  <a:srgbClr val="FF0000"/>
                </a:solidFill>
              </a:rPr>
              <a:t>)</a:t>
            </a:r>
            <a:endParaRPr kumimoji="1" lang="ja-JP" altLang="en-US" sz="1000">
              <a:solidFill>
                <a:srgbClr val="FF0000"/>
              </a:solidFill>
            </a:endParaRPr>
          </a:p>
        </p:txBody>
      </p:sp>
      <p:sp>
        <p:nvSpPr>
          <p:cNvPr id="12" name="テキスト ボックス 11">
            <a:extLst>
              <a:ext uri="{FF2B5EF4-FFF2-40B4-BE49-F238E27FC236}">
                <a16:creationId xmlns:a16="http://schemas.microsoft.com/office/drawing/2014/main" id="{1D0EAD68-0BA6-19EA-7BAC-19F7E5929A08}"/>
              </a:ext>
            </a:extLst>
          </p:cNvPr>
          <p:cNvSpPr txBox="1"/>
          <p:nvPr/>
        </p:nvSpPr>
        <p:spPr>
          <a:xfrm>
            <a:off x="6429171" y="1158605"/>
            <a:ext cx="3570208" cy="646331"/>
          </a:xfrm>
          <a:prstGeom prst="rect">
            <a:avLst/>
          </a:prstGeom>
          <a:noFill/>
        </p:spPr>
        <p:txBody>
          <a:bodyPr wrap="none" rtlCol="0">
            <a:spAutoFit/>
          </a:bodyPr>
          <a:lstStyle/>
          <a:p>
            <a:r>
              <a:rPr kumimoji="1" lang="ja-JP" altLang="en-US" sz="1200">
                <a:highlight>
                  <a:srgbClr val="FFFF00"/>
                </a:highlight>
              </a:rPr>
              <a:t>まずは浸透率だけ調整すれば良い。</a:t>
            </a:r>
            <a:endParaRPr kumimoji="1" lang="en-US" altLang="ja-JP" sz="1200" dirty="0">
              <a:highlight>
                <a:srgbClr val="FFFF00"/>
              </a:highlight>
            </a:endParaRPr>
          </a:p>
          <a:p>
            <a:r>
              <a:rPr kumimoji="1" lang="ja-JP" altLang="en-US" sz="1200"/>
              <a:t>その他のパラメータはそこまで結果に影響しない</a:t>
            </a:r>
            <a:endParaRPr kumimoji="1" lang="en-US" altLang="ja-JP" sz="1200" dirty="0"/>
          </a:p>
          <a:p>
            <a:endParaRPr kumimoji="1" lang="ja-JP" altLang="en-US" sz="1200"/>
          </a:p>
        </p:txBody>
      </p:sp>
      <p:sp>
        <p:nvSpPr>
          <p:cNvPr id="14" name="テキスト ボックス 13">
            <a:extLst>
              <a:ext uri="{FF2B5EF4-FFF2-40B4-BE49-F238E27FC236}">
                <a16:creationId xmlns:a16="http://schemas.microsoft.com/office/drawing/2014/main" id="{96502EFD-58E6-D2C7-6818-C00E6ED3D937}"/>
              </a:ext>
            </a:extLst>
          </p:cNvPr>
          <p:cNvSpPr txBox="1"/>
          <p:nvPr/>
        </p:nvSpPr>
        <p:spPr>
          <a:xfrm>
            <a:off x="4877397" y="1075193"/>
            <a:ext cx="1124026" cy="246221"/>
          </a:xfrm>
          <a:prstGeom prst="rect">
            <a:avLst/>
          </a:prstGeom>
          <a:noFill/>
        </p:spPr>
        <p:txBody>
          <a:bodyPr wrap="none" rtlCol="0">
            <a:spAutoFit/>
          </a:bodyPr>
          <a:lstStyle/>
          <a:p>
            <a:r>
              <a:rPr kumimoji="1" lang="en-US" altLang="ja-JP" sz="1000" dirty="0">
                <a:solidFill>
                  <a:srgbClr val="FF0000"/>
                </a:solidFill>
              </a:rPr>
              <a:t>NS</a:t>
            </a:r>
            <a:r>
              <a:rPr kumimoji="1" lang="ja-JP" altLang="en-US" sz="1000">
                <a:solidFill>
                  <a:srgbClr val="FF0000"/>
                </a:solidFill>
              </a:rPr>
              <a:t>方向の浸透率</a:t>
            </a:r>
          </a:p>
        </p:txBody>
      </p:sp>
      <p:sp>
        <p:nvSpPr>
          <p:cNvPr id="16" name="テキスト ボックス 15">
            <a:extLst>
              <a:ext uri="{FF2B5EF4-FFF2-40B4-BE49-F238E27FC236}">
                <a16:creationId xmlns:a16="http://schemas.microsoft.com/office/drawing/2014/main" id="{6BC198D2-9665-5895-F236-19708DDDF9AF}"/>
              </a:ext>
            </a:extLst>
          </p:cNvPr>
          <p:cNvSpPr txBox="1"/>
          <p:nvPr/>
        </p:nvSpPr>
        <p:spPr>
          <a:xfrm>
            <a:off x="662978" y="1551217"/>
            <a:ext cx="1146468" cy="246221"/>
          </a:xfrm>
          <a:prstGeom prst="rect">
            <a:avLst/>
          </a:prstGeom>
          <a:noFill/>
        </p:spPr>
        <p:txBody>
          <a:bodyPr wrap="none" rtlCol="0">
            <a:spAutoFit/>
          </a:bodyPr>
          <a:lstStyle/>
          <a:p>
            <a:r>
              <a:rPr lang="en-US" altLang="ja-JP" sz="1000" dirty="0">
                <a:solidFill>
                  <a:srgbClr val="FF0000"/>
                </a:solidFill>
              </a:rPr>
              <a:t>EW</a:t>
            </a:r>
            <a:r>
              <a:rPr kumimoji="1" lang="ja-JP" altLang="en-US" sz="1000">
                <a:solidFill>
                  <a:srgbClr val="FF0000"/>
                </a:solidFill>
              </a:rPr>
              <a:t>方向の浸透率</a:t>
            </a:r>
          </a:p>
        </p:txBody>
      </p:sp>
      <p:sp>
        <p:nvSpPr>
          <p:cNvPr id="18" name="テキスト ボックス 17">
            <a:extLst>
              <a:ext uri="{FF2B5EF4-FFF2-40B4-BE49-F238E27FC236}">
                <a16:creationId xmlns:a16="http://schemas.microsoft.com/office/drawing/2014/main" id="{68452996-77C2-E427-877E-C8611E29991A}"/>
              </a:ext>
            </a:extLst>
          </p:cNvPr>
          <p:cNvSpPr txBox="1"/>
          <p:nvPr/>
        </p:nvSpPr>
        <p:spPr>
          <a:xfrm>
            <a:off x="2070735" y="1528430"/>
            <a:ext cx="1210588" cy="246221"/>
          </a:xfrm>
          <a:prstGeom prst="rect">
            <a:avLst/>
          </a:prstGeom>
          <a:noFill/>
        </p:spPr>
        <p:txBody>
          <a:bodyPr wrap="none" rtlCol="0">
            <a:spAutoFit/>
          </a:bodyPr>
          <a:lstStyle/>
          <a:p>
            <a:r>
              <a:rPr kumimoji="1" lang="ja-JP" altLang="en-US" sz="1000">
                <a:solidFill>
                  <a:srgbClr val="FF0000"/>
                </a:solidFill>
              </a:rPr>
              <a:t>鉛直方向の浸透率</a:t>
            </a:r>
          </a:p>
        </p:txBody>
      </p:sp>
      <p:sp>
        <p:nvSpPr>
          <p:cNvPr id="19" name="テキスト ボックス 18">
            <a:extLst>
              <a:ext uri="{FF2B5EF4-FFF2-40B4-BE49-F238E27FC236}">
                <a16:creationId xmlns:a16="http://schemas.microsoft.com/office/drawing/2014/main" id="{C53D47DE-999D-F8BA-6209-CE2C7D9A770E}"/>
              </a:ext>
            </a:extLst>
          </p:cNvPr>
          <p:cNvSpPr txBox="1"/>
          <p:nvPr/>
        </p:nvSpPr>
        <p:spPr>
          <a:xfrm>
            <a:off x="3492483" y="1548978"/>
            <a:ext cx="697627" cy="246221"/>
          </a:xfrm>
          <a:prstGeom prst="rect">
            <a:avLst/>
          </a:prstGeom>
          <a:noFill/>
        </p:spPr>
        <p:txBody>
          <a:bodyPr wrap="none" rtlCol="0">
            <a:spAutoFit/>
          </a:bodyPr>
          <a:lstStyle/>
          <a:p>
            <a:r>
              <a:rPr kumimoji="1" lang="ja-JP" altLang="en-US" sz="1000">
                <a:solidFill>
                  <a:srgbClr val="FF0000"/>
                </a:solidFill>
              </a:rPr>
              <a:t>熱伝導率</a:t>
            </a:r>
          </a:p>
        </p:txBody>
      </p:sp>
      <p:sp>
        <p:nvSpPr>
          <p:cNvPr id="22" name="テキスト ボックス 21">
            <a:extLst>
              <a:ext uri="{FF2B5EF4-FFF2-40B4-BE49-F238E27FC236}">
                <a16:creationId xmlns:a16="http://schemas.microsoft.com/office/drawing/2014/main" id="{832FB8FC-3533-5B2E-29AE-BC424916D2D4}"/>
              </a:ext>
            </a:extLst>
          </p:cNvPr>
          <p:cNvSpPr txBox="1"/>
          <p:nvPr/>
        </p:nvSpPr>
        <p:spPr>
          <a:xfrm>
            <a:off x="4893732" y="1528430"/>
            <a:ext cx="441146" cy="246221"/>
          </a:xfrm>
          <a:prstGeom prst="rect">
            <a:avLst/>
          </a:prstGeom>
          <a:noFill/>
        </p:spPr>
        <p:txBody>
          <a:bodyPr wrap="none" rtlCol="0">
            <a:spAutoFit/>
          </a:bodyPr>
          <a:lstStyle/>
          <a:p>
            <a:r>
              <a:rPr kumimoji="1" lang="ja-JP" altLang="en-US" sz="1000">
                <a:solidFill>
                  <a:srgbClr val="FF0000"/>
                </a:solidFill>
              </a:rPr>
              <a:t>比熱</a:t>
            </a:r>
          </a:p>
        </p:txBody>
      </p:sp>
      <p:sp>
        <p:nvSpPr>
          <p:cNvPr id="23" name="テキスト ボックス 22">
            <a:extLst>
              <a:ext uri="{FF2B5EF4-FFF2-40B4-BE49-F238E27FC236}">
                <a16:creationId xmlns:a16="http://schemas.microsoft.com/office/drawing/2014/main" id="{029F80E4-F55B-F9EE-7693-1FBF7EEC8C34}"/>
              </a:ext>
            </a:extLst>
          </p:cNvPr>
          <p:cNvSpPr txBox="1"/>
          <p:nvPr/>
        </p:nvSpPr>
        <p:spPr>
          <a:xfrm>
            <a:off x="3451711" y="1067499"/>
            <a:ext cx="819455" cy="246221"/>
          </a:xfrm>
          <a:prstGeom prst="rect">
            <a:avLst/>
          </a:prstGeom>
          <a:noFill/>
        </p:spPr>
        <p:txBody>
          <a:bodyPr wrap="none" rtlCol="0">
            <a:spAutoFit/>
          </a:bodyPr>
          <a:lstStyle/>
          <a:p>
            <a:r>
              <a:rPr kumimoji="1" lang="ja-JP" altLang="en-US" sz="1000">
                <a:solidFill>
                  <a:srgbClr val="FF0000"/>
                </a:solidFill>
              </a:rPr>
              <a:t>空隙率</a:t>
            </a:r>
            <a:r>
              <a:rPr kumimoji="1" lang="en-US" altLang="ja-JP" sz="1000" dirty="0">
                <a:solidFill>
                  <a:srgbClr val="FF0000"/>
                </a:solidFill>
              </a:rPr>
              <a:t>(0-1)</a:t>
            </a:r>
            <a:endParaRPr kumimoji="1" lang="ja-JP" altLang="en-US" sz="1000">
              <a:solidFill>
                <a:srgbClr val="FF0000"/>
              </a:solidFill>
            </a:endParaRPr>
          </a:p>
        </p:txBody>
      </p:sp>
      <p:sp>
        <p:nvSpPr>
          <p:cNvPr id="24" name="テキスト ボックス 23">
            <a:extLst>
              <a:ext uri="{FF2B5EF4-FFF2-40B4-BE49-F238E27FC236}">
                <a16:creationId xmlns:a16="http://schemas.microsoft.com/office/drawing/2014/main" id="{A2BF2729-193F-6C00-42C1-0B418B74E7BD}"/>
              </a:ext>
            </a:extLst>
          </p:cNvPr>
          <p:cNvSpPr txBox="1"/>
          <p:nvPr/>
        </p:nvSpPr>
        <p:spPr>
          <a:xfrm>
            <a:off x="2026025" y="1075193"/>
            <a:ext cx="441146" cy="246221"/>
          </a:xfrm>
          <a:prstGeom prst="rect">
            <a:avLst/>
          </a:prstGeom>
          <a:noFill/>
        </p:spPr>
        <p:txBody>
          <a:bodyPr wrap="none" rtlCol="0">
            <a:spAutoFit/>
          </a:bodyPr>
          <a:lstStyle/>
          <a:p>
            <a:r>
              <a:rPr kumimoji="1" lang="ja-JP" altLang="en-US" sz="1000">
                <a:solidFill>
                  <a:srgbClr val="FF0000"/>
                </a:solidFill>
              </a:rPr>
              <a:t>密度</a:t>
            </a:r>
          </a:p>
        </p:txBody>
      </p:sp>
      <p:sp>
        <p:nvSpPr>
          <p:cNvPr id="30" name="テキスト ボックス 29">
            <a:extLst>
              <a:ext uri="{FF2B5EF4-FFF2-40B4-BE49-F238E27FC236}">
                <a16:creationId xmlns:a16="http://schemas.microsoft.com/office/drawing/2014/main" id="{5B1743C2-5E82-36B1-DA77-7FD547031C9C}"/>
              </a:ext>
            </a:extLst>
          </p:cNvPr>
          <p:cNvSpPr txBox="1"/>
          <p:nvPr/>
        </p:nvSpPr>
        <p:spPr>
          <a:xfrm>
            <a:off x="6429170" y="1804936"/>
            <a:ext cx="5642887" cy="646331"/>
          </a:xfrm>
          <a:prstGeom prst="rect">
            <a:avLst/>
          </a:prstGeom>
          <a:noFill/>
        </p:spPr>
        <p:txBody>
          <a:bodyPr wrap="square" rtlCol="0">
            <a:spAutoFit/>
          </a:bodyPr>
          <a:lstStyle/>
          <a:p>
            <a:r>
              <a:rPr kumimoji="1" lang="en-US" altLang="ja-JP" sz="1200" dirty="0"/>
              <a:t>** relative permeability</a:t>
            </a:r>
            <a:r>
              <a:rPr kumimoji="1" lang="ja-JP" altLang="en-US" sz="1200"/>
              <a:t>とは二相領域において一方の相の存在により他方の</a:t>
            </a:r>
            <a:r>
              <a:rPr lang="ja-JP" altLang="en-US" sz="1200"/>
              <a:t>相の</a:t>
            </a:r>
            <a:r>
              <a:rPr kumimoji="1" lang="ja-JP" altLang="en-US" sz="1200"/>
              <a:t>浸透率が低下する効果を表現するパラメータ。ひとまずはおすすめ設定で良い。</a:t>
            </a:r>
            <a:br>
              <a:rPr kumimoji="1" lang="en-US" altLang="ja-JP" sz="1200" dirty="0"/>
            </a:br>
            <a:r>
              <a:rPr kumimoji="1" lang="en-US" altLang="ja-JP" sz="1200" dirty="0"/>
              <a:t>(</a:t>
            </a:r>
            <a:r>
              <a:rPr kumimoji="1" lang="ja-JP" altLang="en-US" sz="1200"/>
              <a:t>例</a:t>
            </a:r>
            <a:r>
              <a:rPr lang="en-US" altLang="ja-JP" sz="1200" dirty="0"/>
              <a:t>: </a:t>
            </a:r>
            <a:r>
              <a:rPr kumimoji="1" lang="ja-JP" altLang="en-US" sz="1200"/>
              <a:t>空隙の一部が気相で満たされると、液相の流れが邪魔される</a:t>
            </a:r>
            <a:r>
              <a:rPr kumimoji="1" lang="en-US" altLang="ja-JP" sz="1200" dirty="0"/>
              <a:t>)</a:t>
            </a:r>
            <a:endParaRPr kumimoji="1" lang="ja-JP" altLang="en-US" sz="1200"/>
          </a:p>
        </p:txBody>
      </p:sp>
      <p:grpSp>
        <p:nvGrpSpPr>
          <p:cNvPr id="97" name="グループ化 96">
            <a:extLst>
              <a:ext uri="{FF2B5EF4-FFF2-40B4-BE49-F238E27FC236}">
                <a16:creationId xmlns:a16="http://schemas.microsoft.com/office/drawing/2014/main" id="{EFE16FDB-1234-9D89-B965-31E2C6EF0328}"/>
              </a:ext>
            </a:extLst>
          </p:cNvPr>
          <p:cNvGrpSpPr/>
          <p:nvPr/>
        </p:nvGrpSpPr>
        <p:grpSpPr>
          <a:xfrm>
            <a:off x="7775450" y="3135857"/>
            <a:ext cx="2785701" cy="2832286"/>
            <a:chOff x="6882740" y="3751990"/>
            <a:chExt cx="2785701" cy="2832286"/>
          </a:xfrm>
          <a:noFill/>
        </p:grpSpPr>
        <p:sp>
          <p:nvSpPr>
            <p:cNvPr id="35" name="片側の 2 つの角を切り取った四角形 34">
              <a:extLst>
                <a:ext uri="{FF2B5EF4-FFF2-40B4-BE49-F238E27FC236}">
                  <a16:creationId xmlns:a16="http://schemas.microsoft.com/office/drawing/2014/main" id="{5CCE8EE1-20CE-B0BA-F2C5-21023EB34F7C}"/>
                </a:ext>
              </a:extLst>
            </p:cNvPr>
            <p:cNvSpPr/>
            <p:nvPr/>
          </p:nvSpPr>
          <p:spPr>
            <a:xfrm>
              <a:off x="7212198" y="3751990"/>
              <a:ext cx="2075491" cy="302746"/>
            </a:xfrm>
            <a:prstGeom prst="snip2Same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800">
                  <a:solidFill>
                    <a:schemeClr val="tx1"/>
                  </a:solidFill>
                  <a:latin typeface="Helvetica Neue Medium" panose="02000503000000020004" pitchFamily="2" charset="0"/>
                  <a:ea typeface="Hiragino Sans W6" panose="020B0400000000000000" pitchFamily="34" charset="-128"/>
                </a:rPr>
                <a:t>全要素について</a:t>
              </a:r>
              <a:endParaRPr kumimoji="1" lang="en-US" altLang="ja-JP" sz="800" dirty="0">
                <a:solidFill>
                  <a:schemeClr val="tx1"/>
                </a:solidFill>
                <a:latin typeface="Helvetica Neue Medium" panose="02000503000000020004" pitchFamily="2" charset="0"/>
                <a:ea typeface="Hiragino Sans W6" panose="020B0400000000000000" pitchFamily="34" charset="-128"/>
              </a:endParaRPr>
            </a:p>
            <a:p>
              <a:pPr algn="ctr"/>
              <a:r>
                <a:rPr kumimoji="1" lang="ja-JP" altLang="en-US" sz="800">
                  <a:solidFill>
                    <a:schemeClr val="tx1"/>
                  </a:solidFill>
                  <a:latin typeface="Helvetica Neue Medium" panose="02000503000000020004" pitchFamily="2" charset="0"/>
                  <a:ea typeface="Hiragino Sans W6" panose="020B0400000000000000" pitchFamily="34" charset="-128"/>
                </a:rPr>
                <a:t>ループ開始</a:t>
              </a:r>
              <a:endParaRPr kumimoji="1" lang="en-US" altLang="ja-JP" sz="800" dirty="0">
                <a:solidFill>
                  <a:schemeClr val="tx1"/>
                </a:solidFill>
                <a:latin typeface="Helvetica Neue Medium" panose="02000503000000020004" pitchFamily="2" charset="0"/>
                <a:ea typeface="Hiragino Sans W6" panose="020B0400000000000000" pitchFamily="34" charset="-128"/>
              </a:endParaRPr>
            </a:p>
          </p:txBody>
        </p:sp>
        <p:sp>
          <p:nvSpPr>
            <p:cNvPr id="36" name="片側の 2 つの角を切り取った四角形 35">
              <a:extLst>
                <a:ext uri="{FF2B5EF4-FFF2-40B4-BE49-F238E27FC236}">
                  <a16:creationId xmlns:a16="http://schemas.microsoft.com/office/drawing/2014/main" id="{B83258B1-B08A-7A4A-DBC1-823B682A2F42}"/>
                </a:ext>
              </a:extLst>
            </p:cNvPr>
            <p:cNvSpPr/>
            <p:nvPr/>
          </p:nvSpPr>
          <p:spPr>
            <a:xfrm>
              <a:off x="7213464" y="6281530"/>
              <a:ext cx="2072960" cy="302746"/>
            </a:xfrm>
            <a:prstGeom prst="snip2SameRect">
              <a:avLst>
                <a:gd name="adj1" fmla="val 0"/>
                <a:gd name="adj2" fmla="val 2386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800">
                  <a:solidFill>
                    <a:schemeClr val="tx1"/>
                  </a:solidFill>
                  <a:latin typeface="Helvetica Neue Medium" panose="02000503000000020004" pitchFamily="2" charset="0"/>
                  <a:ea typeface="Hiragino Sans W6" panose="020B0400000000000000" pitchFamily="34" charset="-128"/>
                </a:rPr>
                <a:t>ループ終了</a:t>
              </a:r>
            </a:p>
          </p:txBody>
        </p:sp>
        <p:sp>
          <p:nvSpPr>
            <p:cNvPr id="37" name="フローチャート: 準備 36">
              <a:extLst>
                <a:ext uri="{FF2B5EF4-FFF2-40B4-BE49-F238E27FC236}">
                  <a16:creationId xmlns:a16="http://schemas.microsoft.com/office/drawing/2014/main" id="{5678A4A5-E373-EDA9-86C7-3CEC4CFCDA15}"/>
                </a:ext>
              </a:extLst>
            </p:cNvPr>
            <p:cNvSpPr/>
            <p:nvPr/>
          </p:nvSpPr>
          <p:spPr>
            <a:xfrm>
              <a:off x="7179618" y="4718555"/>
              <a:ext cx="2140651" cy="302746"/>
            </a:xfrm>
            <a:prstGeom prst="flowChartPreparati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800" dirty="0">
                  <a:solidFill>
                    <a:schemeClr val="tx1"/>
                  </a:solidFill>
                  <a:latin typeface="Helvetica Neue Medium" panose="02000503000000020004" pitchFamily="2" charset="0"/>
                  <a:ea typeface="Hiragino Sans W6" panose="020B0400000000000000" pitchFamily="34" charset="-128"/>
                </a:rPr>
                <a:t>rectangular region</a:t>
              </a:r>
              <a:r>
                <a:rPr kumimoji="1" lang="ja-JP" altLang="en-US" sz="800">
                  <a:solidFill>
                    <a:schemeClr val="tx1"/>
                  </a:solidFill>
                  <a:latin typeface="Helvetica Neue Medium" panose="02000503000000020004" pitchFamily="2" charset="0"/>
                  <a:ea typeface="Hiragino Sans W6" panose="020B0400000000000000" pitchFamily="34" charset="-128"/>
                </a:rPr>
                <a:t>の</a:t>
              </a:r>
              <a:endParaRPr kumimoji="1" lang="en-US" altLang="ja-JP" sz="800" dirty="0">
                <a:solidFill>
                  <a:schemeClr val="tx1"/>
                </a:solidFill>
                <a:latin typeface="Helvetica Neue Medium" panose="02000503000000020004" pitchFamily="2" charset="0"/>
                <a:ea typeface="Hiragino Sans W6" panose="020B0400000000000000" pitchFamily="34" charset="-128"/>
              </a:endParaRPr>
            </a:p>
            <a:p>
              <a:pPr algn="ctr"/>
              <a:r>
                <a:rPr kumimoji="1" lang="ja-JP" altLang="en-US" sz="800">
                  <a:solidFill>
                    <a:schemeClr val="tx1"/>
                  </a:solidFill>
                  <a:latin typeface="Helvetica Neue Medium" panose="02000503000000020004" pitchFamily="2" charset="0"/>
                  <a:ea typeface="Hiragino Sans W6" panose="020B0400000000000000" pitchFamily="34" charset="-128"/>
                </a:rPr>
                <a:t>いずれかに含まれる</a:t>
              </a:r>
            </a:p>
          </p:txBody>
        </p:sp>
        <p:sp>
          <p:nvSpPr>
            <p:cNvPr id="38" name="フローチャート: 準備 37">
              <a:extLst>
                <a:ext uri="{FF2B5EF4-FFF2-40B4-BE49-F238E27FC236}">
                  <a16:creationId xmlns:a16="http://schemas.microsoft.com/office/drawing/2014/main" id="{78173A2D-72F8-A877-A6F7-2FF579DC272D}"/>
                </a:ext>
              </a:extLst>
            </p:cNvPr>
            <p:cNvSpPr/>
            <p:nvPr/>
          </p:nvSpPr>
          <p:spPr>
            <a:xfrm>
              <a:off x="7179618" y="4235273"/>
              <a:ext cx="2140651" cy="302746"/>
            </a:xfrm>
            <a:prstGeom prst="flowChartPreparati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800" dirty="0">
                  <a:solidFill>
                    <a:schemeClr val="tx1"/>
                  </a:solidFill>
                  <a:latin typeface="Helvetica Neue Medium" panose="02000503000000020004" pitchFamily="2" charset="0"/>
                  <a:ea typeface="Hiragino Sans W6" panose="020B0400000000000000" pitchFamily="34" charset="-128"/>
                </a:rPr>
                <a:t>block list</a:t>
              </a:r>
            </a:p>
            <a:p>
              <a:pPr algn="ctr"/>
              <a:r>
                <a:rPr kumimoji="1" lang="ja-JP" altLang="en-US" sz="800">
                  <a:solidFill>
                    <a:schemeClr val="tx1"/>
                  </a:solidFill>
                  <a:latin typeface="Helvetica Neue Medium" panose="02000503000000020004" pitchFamily="2" charset="0"/>
                  <a:ea typeface="Hiragino Sans W6" panose="020B0400000000000000" pitchFamily="34" charset="-128"/>
                </a:rPr>
                <a:t>に指定されている</a:t>
              </a:r>
            </a:p>
          </p:txBody>
        </p:sp>
        <p:cxnSp>
          <p:nvCxnSpPr>
            <p:cNvPr id="40" name="カギ線コネクタ 39">
              <a:extLst>
                <a:ext uri="{FF2B5EF4-FFF2-40B4-BE49-F238E27FC236}">
                  <a16:creationId xmlns:a16="http://schemas.microsoft.com/office/drawing/2014/main" id="{AE13FD1F-A00E-0E58-ABE1-EB14B49C6C08}"/>
                </a:ext>
              </a:extLst>
            </p:cNvPr>
            <p:cNvCxnSpPr>
              <a:cxnSpLocks/>
              <a:stCxn id="38" idx="3"/>
              <a:endCxn id="41" idx="3"/>
            </p:cNvCxnSpPr>
            <p:nvPr/>
          </p:nvCxnSpPr>
          <p:spPr>
            <a:xfrm flipH="1">
              <a:off x="9174088" y="4386646"/>
              <a:ext cx="146181" cy="1430724"/>
            </a:xfrm>
            <a:prstGeom prst="bentConnector3">
              <a:avLst>
                <a:gd name="adj1" fmla="val -228811"/>
              </a:avLst>
            </a:prstGeom>
            <a:grp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正方形/長方形 40">
              <a:extLst>
                <a:ext uri="{FF2B5EF4-FFF2-40B4-BE49-F238E27FC236}">
                  <a16:creationId xmlns:a16="http://schemas.microsoft.com/office/drawing/2014/main" id="{D95694A7-2D90-BDF5-3201-CC74A5537FCC}"/>
                </a:ext>
              </a:extLst>
            </p:cNvPr>
            <p:cNvSpPr/>
            <p:nvPr/>
          </p:nvSpPr>
          <p:spPr>
            <a:xfrm>
              <a:off x="7325802" y="5655013"/>
              <a:ext cx="1848287" cy="324714"/>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800">
                  <a:solidFill>
                    <a:schemeClr val="tx1"/>
                  </a:solidFill>
                  <a:latin typeface="Helvetica Neue Medium" panose="02000503000000020004" pitchFamily="2" charset="0"/>
                  <a:ea typeface="Hiragino Sans W6" panose="020B0400000000000000" pitchFamily="34" charset="-128"/>
                </a:rPr>
                <a:t>この</a:t>
              </a:r>
              <a:r>
                <a:rPr lang="en-US" altLang="ja-JP" sz="800" dirty="0" err="1">
                  <a:solidFill>
                    <a:schemeClr val="tx1"/>
                  </a:solidFill>
                  <a:latin typeface="Helvetica Neue Medium" panose="02000503000000020004" pitchFamily="2" charset="0"/>
                  <a:ea typeface="Hiragino Sans W6" panose="020B0400000000000000" pitchFamily="34" charset="-128"/>
                </a:rPr>
                <a:t>r</a:t>
              </a:r>
              <a:r>
                <a:rPr kumimoji="1" lang="en-US" altLang="ja-JP" sz="800" dirty="0" err="1">
                  <a:solidFill>
                    <a:schemeClr val="tx1"/>
                  </a:solidFill>
                  <a:latin typeface="Helvetica Neue Medium" panose="02000503000000020004" pitchFamily="2" charset="0"/>
                  <a:ea typeface="Hiragino Sans W6" panose="020B0400000000000000" pitchFamily="34" charset="-128"/>
                </a:rPr>
                <a:t>ocktype</a:t>
              </a:r>
              <a:r>
                <a:rPr lang="ja-JP" altLang="en-US" sz="800">
                  <a:solidFill>
                    <a:schemeClr val="tx1"/>
                  </a:solidFill>
                  <a:latin typeface="Helvetica Neue Medium" panose="02000503000000020004" pitchFamily="2" charset="0"/>
                  <a:ea typeface="Hiragino Sans W6" panose="020B0400000000000000" pitchFamily="34" charset="-128"/>
                </a:rPr>
                <a:t>を現在の要素に</a:t>
              </a:r>
              <a:endParaRPr lang="en-US" altLang="ja-JP" sz="800" dirty="0">
                <a:solidFill>
                  <a:schemeClr val="tx1"/>
                </a:solidFill>
                <a:latin typeface="Helvetica Neue Medium" panose="02000503000000020004" pitchFamily="2" charset="0"/>
                <a:ea typeface="Hiragino Sans W6" panose="020B0400000000000000" pitchFamily="34" charset="-128"/>
              </a:endParaRPr>
            </a:p>
            <a:p>
              <a:pPr algn="ctr"/>
              <a:r>
                <a:rPr lang="ja-JP" altLang="en-US" sz="800">
                  <a:solidFill>
                    <a:schemeClr val="tx1"/>
                  </a:solidFill>
                  <a:latin typeface="Helvetica Neue Medium" panose="02000503000000020004" pitchFamily="2" charset="0"/>
                  <a:ea typeface="Hiragino Sans W6" panose="020B0400000000000000" pitchFamily="34" charset="-128"/>
                </a:rPr>
                <a:t>割り当て</a:t>
              </a:r>
              <a:endParaRPr kumimoji="1" lang="en-US" altLang="ja-JP" sz="800" dirty="0">
                <a:solidFill>
                  <a:schemeClr val="tx1"/>
                </a:solidFill>
                <a:latin typeface="Helvetica Neue Medium" panose="02000503000000020004" pitchFamily="2" charset="0"/>
                <a:ea typeface="Hiragino Sans W6" panose="020B0400000000000000" pitchFamily="34" charset="-128"/>
              </a:endParaRPr>
            </a:p>
          </p:txBody>
        </p:sp>
        <p:cxnSp>
          <p:nvCxnSpPr>
            <p:cNvPr id="44" name="カギ線コネクタ 43">
              <a:extLst>
                <a:ext uri="{FF2B5EF4-FFF2-40B4-BE49-F238E27FC236}">
                  <a16:creationId xmlns:a16="http://schemas.microsoft.com/office/drawing/2014/main" id="{54F76A89-09B2-D391-1C9A-E5C6194E1006}"/>
                </a:ext>
              </a:extLst>
            </p:cNvPr>
            <p:cNvCxnSpPr>
              <a:cxnSpLocks/>
              <a:stCxn id="37" idx="1"/>
              <a:endCxn id="36" idx="3"/>
            </p:cNvCxnSpPr>
            <p:nvPr/>
          </p:nvCxnSpPr>
          <p:spPr>
            <a:xfrm rot="10800000" flipH="1" flipV="1">
              <a:off x="7179618" y="4869928"/>
              <a:ext cx="1070326" cy="1411601"/>
            </a:xfrm>
            <a:prstGeom prst="bentConnector4">
              <a:avLst>
                <a:gd name="adj1" fmla="val -31250"/>
                <a:gd name="adj2" fmla="val 87991"/>
              </a:avLst>
            </a:prstGeom>
            <a:grp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フローチャート: 準備 52">
              <a:extLst>
                <a:ext uri="{FF2B5EF4-FFF2-40B4-BE49-F238E27FC236}">
                  <a16:creationId xmlns:a16="http://schemas.microsoft.com/office/drawing/2014/main" id="{68D1ACB3-0AD4-65D7-EE13-BB3C00F7FD76}"/>
                </a:ext>
              </a:extLst>
            </p:cNvPr>
            <p:cNvSpPr/>
            <p:nvPr/>
          </p:nvSpPr>
          <p:spPr>
            <a:xfrm>
              <a:off x="7179618" y="5201838"/>
              <a:ext cx="2140651" cy="302746"/>
            </a:xfrm>
            <a:prstGeom prst="flowChartPreparati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800" dirty="0" err="1">
                  <a:solidFill>
                    <a:schemeClr val="tx1"/>
                  </a:solidFill>
                  <a:latin typeface="Helvetica Neue Medium" panose="02000503000000020004" pitchFamily="2" charset="0"/>
                  <a:ea typeface="Hiragino Sans W6" panose="020B0400000000000000" pitchFamily="34" charset="-128"/>
                </a:rPr>
                <a:t>rock_assigin_condition</a:t>
              </a:r>
              <a:endParaRPr kumimoji="1" lang="en-US" altLang="ja-JP" sz="800" dirty="0">
                <a:solidFill>
                  <a:schemeClr val="tx1"/>
                </a:solidFill>
                <a:latin typeface="Helvetica Neue Medium" panose="02000503000000020004" pitchFamily="2" charset="0"/>
                <a:ea typeface="Hiragino Sans W6" panose="020B0400000000000000" pitchFamily="34" charset="-128"/>
              </a:endParaRPr>
            </a:p>
            <a:p>
              <a:pPr algn="ctr"/>
              <a:r>
                <a:rPr kumimoji="1" lang="ja-JP" altLang="en-US" sz="800">
                  <a:solidFill>
                    <a:schemeClr val="tx1"/>
                  </a:solidFill>
                  <a:latin typeface="Helvetica Neue Medium" panose="02000503000000020004" pitchFamily="2" charset="0"/>
                  <a:ea typeface="Hiragino Sans W6" panose="020B0400000000000000" pitchFamily="34" charset="-128"/>
                </a:rPr>
                <a:t>が</a:t>
              </a:r>
              <a:r>
                <a:rPr kumimoji="1" lang="en-US" altLang="ja-JP" sz="800" dirty="0">
                  <a:solidFill>
                    <a:schemeClr val="tx1"/>
                  </a:solidFill>
                  <a:latin typeface="Helvetica Neue Medium" panose="02000503000000020004" pitchFamily="2" charset="0"/>
                  <a:ea typeface="Hiragino Sans W6" panose="020B0400000000000000" pitchFamily="34" charset="-128"/>
                </a:rPr>
                <a:t>True</a:t>
              </a:r>
              <a:r>
                <a:rPr kumimoji="1" lang="ja-JP" altLang="en-US" sz="800">
                  <a:solidFill>
                    <a:schemeClr val="tx1"/>
                  </a:solidFill>
                  <a:latin typeface="Helvetica Neue Medium" panose="02000503000000020004" pitchFamily="2" charset="0"/>
                  <a:ea typeface="Hiragino Sans W6" panose="020B0400000000000000" pitchFamily="34" charset="-128"/>
                </a:rPr>
                <a:t>と判定される</a:t>
              </a:r>
            </a:p>
          </p:txBody>
        </p:sp>
        <p:cxnSp>
          <p:nvCxnSpPr>
            <p:cNvPr id="59" name="カギ線コネクタ 58">
              <a:extLst>
                <a:ext uri="{FF2B5EF4-FFF2-40B4-BE49-F238E27FC236}">
                  <a16:creationId xmlns:a16="http://schemas.microsoft.com/office/drawing/2014/main" id="{8EDE8900-D580-EA35-BCF6-98C462F431AE}"/>
                </a:ext>
              </a:extLst>
            </p:cNvPr>
            <p:cNvCxnSpPr>
              <a:cxnSpLocks/>
              <a:stCxn id="53" idx="1"/>
              <a:endCxn id="36" idx="3"/>
            </p:cNvCxnSpPr>
            <p:nvPr/>
          </p:nvCxnSpPr>
          <p:spPr>
            <a:xfrm rot="10800000" flipH="1" flipV="1">
              <a:off x="7179618" y="5353211"/>
              <a:ext cx="1070326" cy="928318"/>
            </a:xfrm>
            <a:prstGeom prst="bentConnector4">
              <a:avLst>
                <a:gd name="adj1" fmla="val -23438"/>
                <a:gd name="adj2" fmla="val 76242"/>
              </a:avLst>
            </a:prstGeom>
            <a:grp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E11A60A1-A16C-34C5-7D83-4C3363E5BA1C}"/>
                </a:ext>
              </a:extLst>
            </p:cNvPr>
            <p:cNvCxnSpPr>
              <a:cxnSpLocks/>
              <a:stCxn id="35" idx="1"/>
              <a:endCxn id="38" idx="0"/>
            </p:cNvCxnSpPr>
            <p:nvPr/>
          </p:nvCxnSpPr>
          <p:spPr>
            <a:xfrm>
              <a:off x="8249944" y="4054736"/>
              <a:ext cx="0" cy="180536"/>
            </a:xfrm>
            <a:prstGeom prst="straightConnector1">
              <a:avLst/>
            </a:prstGeom>
            <a:grp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矢印コネクタ 78">
              <a:extLst>
                <a:ext uri="{FF2B5EF4-FFF2-40B4-BE49-F238E27FC236}">
                  <a16:creationId xmlns:a16="http://schemas.microsoft.com/office/drawing/2014/main" id="{259E04FA-1A80-BF08-62C1-7430ABFBB7C4}"/>
                </a:ext>
              </a:extLst>
            </p:cNvPr>
            <p:cNvCxnSpPr>
              <a:cxnSpLocks/>
              <a:stCxn id="38" idx="2"/>
              <a:endCxn id="37" idx="0"/>
            </p:cNvCxnSpPr>
            <p:nvPr/>
          </p:nvCxnSpPr>
          <p:spPr>
            <a:xfrm>
              <a:off x="8249945" y="4538019"/>
              <a:ext cx="0" cy="180536"/>
            </a:xfrm>
            <a:prstGeom prst="straightConnector1">
              <a:avLst/>
            </a:prstGeom>
            <a:grp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矢印コネクタ 80">
              <a:extLst>
                <a:ext uri="{FF2B5EF4-FFF2-40B4-BE49-F238E27FC236}">
                  <a16:creationId xmlns:a16="http://schemas.microsoft.com/office/drawing/2014/main" id="{0FE6E3B8-87C8-8A39-7404-1CFBA942FE50}"/>
                </a:ext>
              </a:extLst>
            </p:cNvPr>
            <p:cNvCxnSpPr>
              <a:cxnSpLocks/>
              <a:stCxn id="37" idx="2"/>
              <a:endCxn id="53" idx="0"/>
            </p:cNvCxnSpPr>
            <p:nvPr/>
          </p:nvCxnSpPr>
          <p:spPr>
            <a:xfrm>
              <a:off x="8249944" y="5021302"/>
              <a:ext cx="0" cy="180536"/>
            </a:xfrm>
            <a:prstGeom prst="straightConnector1">
              <a:avLst/>
            </a:prstGeom>
            <a:grp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A046154A-E95C-9FAB-E51B-DB31F6422B39}"/>
                </a:ext>
              </a:extLst>
            </p:cNvPr>
            <p:cNvCxnSpPr>
              <a:stCxn id="53" idx="2"/>
              <a:endCxn id="41" idx="0"/>
            </p:cNvCxnSpPr>
            <p:nvPr/>
          </p:nvCxnSpPr>
          <p:spPr>
            <a:xfrm>
              <a:off x="8249944" y="5504584"/>
              <a:ext cx="1" cy="150429"/>
            </a:xfrm>
            <a:prstGeom prst="straightConnector1">
              <a:avLst/>
            </a:prstGeom>
            <a:grp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矢印コネクタ 84">
              <a:extLst>
                <a:ext uri="{FF2B5EF4-FFF2-40B4-BE49-F238E27FC236}">
                  <a16:creationId xmlns:a16="http://schemas.microsoft.com/office/drawing/2014/main" id="{ED7CAD05-65CC-8DBF-6920-1C468911485B}"/>
                </a:ext>
              </a:extLst>
            </p:cNvPr>
            <p:cNvCxnSpPr>
              <a:stCxn id="41" idx="2"/>
              <a:endCxn id="36" idx="3"/>
            </p:cNvCxnSpPr>
            <p:nvPr/>
          </p:nvCxnSpPr>
          <p:spPr>
            <a:xfrm flipH="1">
              <a:off x="8249944" y="5979727"/>
              <a:ext cx="1" cy="301803"/>
            </a:xfrm>
            <a:prstGeom prst="straightConnector1">
              <a:avLst/>
            </a:prstGeom>
            <a:grp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テキスト ボックス 87">
              <a:extLst>
                <a:ext uri="{FF2B5EF4-FFF2-40B4-BE49-F238E27FC236}">
                  <a16:creationId xmlns:a16="http://schemas.microsoft.com/office/drawing/2014/main" id="{E6810B9C-D20C-63FD-149D-4A68C3EC31E2}"/>
                </a:ext>
              </a:extLst>
            </p:cNvPr>
            <p:cNvSpPr txBox="1"/>
            <p:nvPr/>
          </p:nvSpPr>
          <p:spPr>
            <a:xfrm>
              <a:off x="9320269" y="4190325"/>
              <a:ext cx="348172" cy="215444"/>
            </a:xfrm>
            <a:prstGeom prst="rect">
              <a:avLst/>
            </a:prstGeom>
            <a:grpFill/>
          </p:spPr>
          <p:txBody>
            <a:bodyPr wrap="none" rtlCol="0">
              <a:spAutoFit/>
            </a:bodyPr>
            <a:lstStyle/>
            <a:p>
              <a:r>
                <a:rPr kumimoji="1" lang="en-US" altLang="ja-JP" sz="800" dirty="0">
                  <a:latin typeface="Helvetica Neue Medium" panose="02000503000000020004" pitchFamily="2" charset="0"/>
                  <a:ea typeface="Hiragino Sans W6" panose="020B0400000000000000" pitchFamily="34" charset="-128"/>
                </a:rPr>
                <a:t>yes</a:t>
              </a:r>
              <a:endParaRPr kumimoji="1" lang="ja-JP" altLang="en-US" sz="800">
                <a:latin typeface="Helvetica Neue Medium" panose="02000503000000020004" pitchFamily="2" charset="0"/>
                <a:ea typeface="Hiragino Sans W6" panose="020B0400000000000000" pitchFamily="34" charset="-128"/>
              </a:endParaRPr>
            </a:p>
          </p:txBody>
        </p:sp>
        <p:sp>
          <p:nvSpPr>
            <p:cNvPr id="89" name="テキスト ボックス 88">
              <a:extLst>
                <a:ext uri="{FF2B5EF4-FFF2-40B4-BE49-F238E27FC236}">
                  <a16:creationId xmlns:a16="http://schemas.microsoft.com/office/drawing/2014/main" id="{7DF8395A-2DC3-EFF6-8D87-E05F18A3DA51}"/>
                </a:ext>
              </a:extLst>
            </p:cNvPr>
            <p:cNvSpPr txBox="1"/>
            <p:nvPr/>
          </p:nvSpPr>
          <p:spPr>
            <a:xfrm>
              <a:off x="8312587" y="4988794"/>
              <a:ext cx="348172" cy="215444"/>
            </a:xfrm>
            <a:prstGeom prst="rect">
              <a:avLst/>
            </a:prstGeom>
            <a:grpFill/>
          </p:spPr>
          <p:txBody>
            <a:bodyPr wrap="none" rtlCol="0">
              <a:spAutoFit/>
            </a:bodyPr>
            <a:lstStyle/>
            <a:p>
              <a:r>
                <a:rPr kumimoji="1" lang="en-US" altLang="ja-JP" sz="800" dirty="0">
                  <a:latin typeface="Helvetica Neue Medium" panose="02000503000000020004" pitchFamily="2" charset="0"/>
                  <a:ea typeface="Hiragino Sans W6" panose="020B0400000000000000" pitchFamily="34" charset="-128"/>
                </a:rPr>
                <a:t>yes</a:t>
              </a:r>
              <a:endParaRPr kumimoji="1" lang="ja-JP" altLang="en-US" sz="800">
                <a:latin typeface="Helvetica Neue Medium" panose="02000503000000020004" pitchFamily="2" charset="0"/>
                <a:ea typeface="Hiragino Sans W6" panose="020B0400000000000000" pitchFamily="34" charset="-128"/>
              </a:endParaRPr>
            </a:p>
          </p:txBody>
        </p:sp>
        <p:sp>
          <p:nvSpPr>
            <p:cNvPr id="90" name="テキスト ボックス 89">
              <a:extLst>
                <a:ext uri="{FF2B5EF4-FFF2-40B4-BE49-F238E27FC236}">
                  <a16:creationId xmlns:a16="http://schemas.microsoft.com/office/drawing/2014/main" id="{ABE35990-0CE3-9029-12B0-D7B9D1069F52}"/>
                </a:ext>
              </a:extLst>
            </p:cNvPr>
            <p:cNvSpPr txBox="1"/>
            <p:nvPr/>
          </p:nvSpPr>
          <p:spPr>
            <a:xfrm>
              <a:off x="8284162" y="5460669"/>
              <a:ext cx="348172" cy="215444"/>
            </a:xfrm>
            <a:prstGeom prst="rect">
              <a:avLst/>
            </a:prstGeom>
            <a:grpFill/>
          </p:spPr>
          <p:txBody>
            <a:bodyPr wrap="none" rtlCol="0">
              <a:spAutoFit/>
            </a:bodyPr>
            <a:lstStyle/>
            <a:p>
              <a:r>
                <a:rPr kumimoji="1" lang="en-US" altLang="ja-JP" sz="800" dirty="0">
                  <a:latin typeface="Helvetica Neue Medium" panose="02000503000000020004" pitchFamily="2" charset="0"/>
                  <a:ea typeface="Hiragino Sans W6" panose="020B0400000000000000" pitchFamily="34" charset="-128"/>
                </a:rPr>
                <a:t>yes</a:t>
              </a:r>
              <a:endParaRPr kumimoji="1" lang="ja-JP" altLang="en-US" sz="800">
                <a:latin typeface="Helvetica Neue Medium" panose="02000503000000020004" pitchFamily="2" charset="0"/>
                <a:ea typeface="Hiragino Sans W6" panose="020B0400000000000000" pitchFamily="34" charset="-128"/>
              </a:endParaRPr>
            </a:p>
          </p:txBody>
        </p:sp>
        <p:sp>
          <p:nvSpPr>
            <p:cNvPr id="91" name="テキスト ボックス 90">
              <a:extLst>
                <a:ext uri="{FF2B5EF4-FFF2-40B4-BE49-F238E27FC236}">
                  <a16:creationId xmlns:a16="http://schemas.microsoft.com/office/drawing/2014/main" id="{B2E6D430-F80F-012C-6239-729E06A78C8D}"/>
                </a:ext>
              </a:extLst>
            </p:cNvPr>
            <p:cNvSpPr txBox="1"/>
            <p:nvPr/>
          </p:nvSpPr>
          <p:spPr>
            <a:xfrm>
              <a:off x="8249943" y="4511250"/>
              <a:ext cx="304892" cy="215444"/>
            </a:xfrm>
            <a:prstGeom prst="rect">
              <a:avLst/>
            </a:prstGeom>
            <a:grpFill/>
          </p:spPr>
          <p:txBody>
            <a:bodyPr wrap="none" rtlCol="0">
              <a:spAutoFit/>
            </a:bodyPr>
            <a:lstStyle/>
            <a:p>
              <a:r>
                <a:rPr lang="en-US" altLang="ja-JP" sz="800" dirty="0">
                  <a:latin typeface="Helvetica Neue Medium" panose="02000503000000020004" pitchFamily="2" charset="0"/>
                  <a:ea typeface="Hiragino Sans W6" panose="020B0400000000000000" pitchFamily="34" charset="-128"/>
                </a:rPr>
                <a:t>no</a:t>
              </a:r>
              <a:endParaRPr kumimoji="1" lang="ja-JP" altLang="en-US" sz="800">
                <a:latin typeface="Helvetica Neue Medium" panose="02000503000000020004" pitchFamily="2" charset="0"/>
                <a:ea typeface="Hiragino Sans W6" panose="020B0400000000000000" pitchFamily="34" charset="-128"/>
              </a:endParaRPr>
            </a:p>
          </p:txBody>
        </p:sp>
        <p:sp>
          <p:nvSpPr>
            <p:cNvPr id="95" name="テキスト ボックス 94">
              <a:extLst>
                <a:ext uri="{FF2B5EF4-FFF2-40B4-BE49-F238E27FC236}">
                  <a16:creationId xmlns:a16="http://schemas.microsoft.com/office/drawing/2014/main" id="{422A7BE1-F183-64E5-97A8-AAB72EDAA2EF}"/>
                </a:ext>
              </a:extLst>
            </p:cNvPr>
            <p:cNvSpPr txBox="1"/>
            <p:nvPr/>
          </p:nvSpPr>
          <p:spPr>
            <a:xfrm>
              <a:off x="6882740" y="4673608"/>
              <a:ext cx="304892" cy="215444"/>
            </a:xfrm>
            <a:prstGeom prst="rect">
              <a:avLst/>
            </a:prstGeom>
            <a:grpFill/>
          </p:spPr>
          <p:txBody>
            <a:bodyPr wrap="none" rtlCol="0">
              <a:spAutoFit/>
            </a:bodyPr>
            <a:lstStyle/>
            <a:p>
              <a:r>
                <a:rPr lang="en-US" altLang="ja-JP" sz="800" dirty="0">
                  <a:latin typeface="Helvetica Neue Medium" panose="02000503000000020004" pitchFamily="2" charset="0"/>
                  <a:ea typeface="Hiragino Sans W6" panose="020B0400000000000000" pitchFamily="34" charset="-128"/>
                </a:rPr>
                <a:t>no</a:t>
              </a:r>
              <a:endParaRPr kumimoji="1" lang="ja-JP" altLang="en-US" sz="800">
                <a:latin typeface="Helvetica Neue Medium" panose="02000503000000020004" pitchFamily="2" charset="0"/>
                <a:ea typeface="Hiragino Sans W6" panose="020B0400000000000000" pitchFamily="34" charset="-128"/>
              </a:endParaRPr>
            </a:p>
          </p:txBody>
        </p:sp>
        <p:sp>
          <p:nvSpPr>
            <p:cNvPr id="96" name="テキスト ボックス 95">
              <a:extLst>
                <a:ext uri="{FF2B5EF4-FFF2-40B4-BE49-F238E27FC236}">
                  <a16:creationId xmlns:a16="http://schemas.microsoft.com/office/drawing/2014/main" id="{8EC4636E-ED18-4358-E875-23C30984CE10}"/>
                </a:ext>
              </a:extLst>
            </p:cNvPr>
            <p:cNvSpPr txBox="1"/>
            <p:nvPr/>
          </p:nvSpPr>
          <p:spPr>
            <a:xfrm>
              <a:off x="6882740" y="5156891"/>
              <a:ext cx="304892" cy="215444"/>
            </a:xfrm>
            <a:prstGeom prst="rect">
              <a:avLst/>
            </a:prstGeom>
            <a:grpFill/>
          </p:spPr>
          <p:txBody>
            <a:bodyPr wrap="none" rtlCol="0">
              <a:spAutoFit/>
            </a:bodyPr>
            <a:lstStyle/>
            <a:p>
              <a:r>
                <a:rPr lang="en-US" altLang="ja-JP" sz="800" dirty="0">
                  <a:latin typeface="Helvetica Neue Medium" panose="02000503000000020004" pitchFamily="2" charset="0"/>
                  <a:ea typeface="Hiragino Sans W6" panose="020B0400000000000000" pitchFamily="34" charset="-128"/>
                </a:rPr>
                <a:t>no</a:t>
              </a:r>
              <a:endParaRPr kumimoji="1" lang="ja-JP" altLang="en-US" sz="800">
                <a:latin typeface="Helvetica Neue Medium" panose="02000503000000020004" pitchFamily="2" charset="0"/>
                <a:ea typeface="Hiragino Sans W6" panose="020B0400000000000000" pitchFamily="34" charset="-128"/>
              </a:endParaRPr>
            </a:p>
          </p:txBody>
        </p:sp>
      </p:grpSp>
      <p:sp>
        <p:nvSpPr>
          <p:cNvPr id="98" name="テキスト ボックス 97">
            <a:extLst>
              <a:ext uri="{FF2B5EF4-FFF2-40B4-BE49-F238E27FC236}">
                <a16:creationId xmlns:a16="http://schemas.microsoft.com/office/drawing/2014/main" id="{94969FC2-FDD1-30E3-A729-0838DA3A598D}"/>
              </a:ext>
            </a:extLst>
          </p:cNvPr>
          <p:cNvSpPr txBox="1"/>
          <p:nvPr/>
        </p:nvSpPr>
        <p:spPr>
          <a:xfrm>
            <a:off x="339127" y="88233"/>
            <a:ext cx="6468437" cy="276999"/>
          </a:xfrm>
          <a:prstGeom prst="rect">
            <a:avLst/>
          </a:prstGeom>
          <a:noFill/>
        </p:spPr>
        <p:txBody>
          <a:bodyPr wrap="none" rtlCol="0">
            <a:spAutoFit/>
          </a:bodyPr>
          <a:lstStyle/>
          <a:p>
            <a:r>
              <a:rPr lang="en-US" altLang="ja-JP" sz="1200" dirty="0">
                <a:solidFill>
                  <a:srgbClr val="FF0000"/>
                </a:solidFill>
                <a:latin typeface="Helvetica Neue Medium" panose="02000503000000020004" pitchFamily="2" charset="0"/>
                <a:ea typeface="Hiragino Sans W6" panose="020B0400000000000000" pitchFamily="34" charset="-128"/>
              </a:rPr>
              <a:t>6</a:t>
            </a:r>
            <a:r>
              <a:rPr kumimoji="1" lang="ja-JP" altLang="en-US" sz="1200">
                <a:solidFill>
                  <a:srgbClr val="FF0000"/>
                </a:solidFill>
                <a:latin typeface="Helvetica Neue Medium" panose="02000503000000020004" pitchFamily="2" charset="0"/>
                <a:ea typeface="Hiragino Sans W6" panose="020B0400000000000000" pitchFamily="34" charset="-128"/>
              </a:rPr>
              <a:t>つ</a:t>
            </a:r>
            <a:r>
              <a:rPr kumimoji="1" lang="en-US" altLang="ja-JP" sz="1200" dirty="0">
                <a:solidFill>
                  <a:srgbClr val="FF0000"/>
                </a:solidFill>
                <a:latin typeface="Helvetica Neue Medium" panose="02000503000000020004" pitchFamily="2" charset="0"/>
                <a:ea typeface="Hiragino Sans W6" panose="020B0400000000000000" pitchFamily="34" charset="-128"/>
              </a:rPr>
              <a:t>*</a:t>
            </a:r>
            <a:r>
              <a:rPr kumimoji="1" lang="ja-JP" altLang="en-US" sz="1200">
                <a:solidFill>
                  <a:srgbClr val="FF0000"/>
                </a:solidFill>
                <a:latin typeface="Helvetica Neue Medium" panose="02000503000000020004" pitchFamily="2" charset="0"/>
                <a:ea typeface="Hiragino Sans W6" panose="020B0400000000000000" pitchFamily="34" charset="-128"/>
              </a:rPr>
              <a:t>の岩石タイプ</a:t>
            </a:r>
            <a:r>
              <a:rPr kumimoji="1" lang="en-US" altLang="ja-JP" sz="1200" dirty="0">
                <a:solidFill>
                  <a:srgbClr val="FF0000"/>
                </a:solidFill>
                <a:latin typeface="Helvetica Neue Medium" panose="02000503000000020004" pitchFamily="2" charset="0"/>
                <a:ea typeface="Hiragino Sans W6" panose="020B0400000000000000" pitchFamily="34" charset="-128"/>
              </a:rPr>
              <a:t>(#0-#5)</a:t>
            </a:r>
            <a:r>
              <a:rPr kumimoji="1" lang="ja-JP" altLang="en-US" sz="1200">
                <a:solidFill>
                  <a:srgbClr val="FF0000"/>
                </a:solidFill>
                <a:latin typeface="Helvetica Neue Medium" panose="02000503000000020004" pitchFamily="2" charset="0"/>
                <a:ea typeface="Hiragino Sans W6" panose="020B0400000000000000" pitchFamily="34" charset="-128"/>
              </a:rPr>
              <a:t>を設定可能</a:t>
            </a:r>
            <a:r>
              <a:rPr kumimoji="1" lang="ja-JP" altLang="en-US" sz="1200">
                <a:solidFill>
                  <a:srgbClr val="FF0000"/>
                </a:solidFill>
                <a:latin typeface="Helvetica Neue Medium" panose="02000503000000020004" pitchFamily="2" charset="0"/>
                <a:ea typeface="Hiragino Sans W6" panose="020B0400000000000000" pitchFamily="34" charset="-128"/>
              </a:rPr>
              <a:t>。岩石タイプごとに次のようなの</a:t>
            </a:r>
            <a:r>
              <a:rPr kumimoji="1" lang="en-US" altLang="ja-JP" sz="1200" dirty="0">
                <a:solidFill>
                  <a:srgbClr val="FF0000"/>
                </a:solidFill>
                <a:latin typeface="Helvetica Neue Medium" panose="02000503000000020004" pitchFamily="2" charset="0"/>
                <a:ea typeface="Hiragino Sans W6" panose="020B0400000000000000" pitchFamily="34" charset="-128"/>
              </a:rPr>
              <a:t>box</a:t>
            </a:r>
            <a:r>
              <a:rPr kumimoji="1" lang="ja-JP" altLang="en-US" sz="1200">
                <a:solidFill>
                  <a:srgbClr val="FF0000"/>
                </a:solidFill>
                <a:latin typeface="Helvetica Neue Medium" panose="02000503000000020004" pitchFamily="2" charset="0"/>
                <a:ea typeface="Hiragino Sans W6" panose="020B0400000000000000" pitchFamily="34" charset="-128"/>
              </a:rPr>
              <a:t>が用意されている</a:t>
            </a:r>
          </a:p>
        </p:txBody>
      </p:sp>
      <p:sp>
        <p:nvSpPr>
          <p:cNvPr id="99" name="テキスト ボックス 98">
            <a:extLst>
              <a:ext uri="{FF2B5EF4-FFF2-40B4-BE49-F238E27FC236}">
                <a16:creationId xmlns:a16="http://schemas.microsoft.com/office/drawing/2014/main" id="{8AD962B4-177B-91BF-432B-273F069FDCFE}"/>
              </a:ext>
            </a:extLst>
          </p:cNvPr>
          <p:cNvSpPr txBox="1"/>
          <p:nvPr/>
        </p:nvSpPr>
        <p:spPr>
          <a:xfrm>
            <a:off x="6537126" y="440129"/>
            <a:ext cx="5415265" cy="276999"/>
          </a:xfrm>
          <a:prstGeom prst="rect">
            <a:avLst/>
          </a:prstGeom>
          <a:noFill/>
        </p:spPr>
        <p:txBody>
          <a:bodyPr wrap="none" rtlCol="0">
            <a:spAutoFit/>
          </a:bodyPr>
          <a:lstStyle/>
          <a:p>
            <a:r>
              <a:rPr lang="en-US" altLang="ja-JP" sz="1200" dirty="0"/>
              <a:t>*</a:t>
            </a:r>
            <a:r>
              <a:rPr lang="ja-JP" altLang="en-US" sz="1200"/>
              <a:t>岩石タイプの数を増やしたければ</a:t>
            </a:r>
            <a:r>
              <a:rPr kumimoji="1" lang="en-US" altLang="ja-JP" sz="1200" dirty="0" err="1"/>
              <a:t>gui</a:t>
            </a:r>
            <a:r>
              <a:rPr kumimoji="1" lang="en-US" altLang="ja-JP" sz="1200" dirty="0"/>
              <a:t>/</a:t>
            </a:r>
            <a:r>
              <a:rPr kumimoji="1" lang="en-US" altLang="ja-JP" sz="1200" dirty="0" err="1"/>
              <a:t>constants.py</a:t>
            </a:r>
            <a:r>
              <a:rPr kumimoji="1" lang="ja-JP" altLang="en-US" sz="1200"/>
              <a:t>の</a:t>
            </a:r>
            <a:r>
              <a:rPr kumimoji="1" lang="en-US" altLang="ja-JP" sz="1200" dirty="0"/>
              <a:t>ROCKTYPE_LEN</a:t>
            </a:r>
            <a:r>
              <a:rPr kumimoji="1" lang="ja-JP" altLang="en-US" sz="1200"/>
              <a:t>を変更</a:t>
            </a:r>
          </a:p>
        </p:txBody>
      </p:sp>
      <p:sp>
        <p:nvSpPr>
          <p:cNvPr id="100" name="テキスト ボックス 99">
            <a:extLst>
              <a:ext uri="{FF2B5EF4-FFF2-40B4-BE49-F238E27FC236}">
                <a16:creationId xmlns:a16="http://schemas.microsoft.com/office/drawing/2014/main" id="{8E0B81E5-E616-2086-2E1D-E7170DF495F9}"/>
              </a:ext>
            </a:extLst>
          </p:cNvPr>
          <p:cNvSpPr txBox="1"/>
          <p:nvPr/>
        </p:nvSpPr>
        <p:spPr>
          <a:xfrm>
            <a:off x="1435582" y="2734880"/>
            <a:ext cx="4275529" cy="276999"/>
          </a:xfrm>
          <a:prstGeom prst="rect">
            <a:avLst/>
          </a:prstGeom>
          <a:noFill/>
        </p:spPr>
        <p:txBody>
          <a:bodyPr wrap="none" rtlCol="0">
            <a:spAutoFit/>
          </a:bodyPr>
          <a:lstStyle/>
          <a:p>
            <a:r>
              <a:rPr lang="ja-JP" altLang="en-US" sz="1200">
                <a:solidFill>
                  <a:srgbClr val="FF0000"/>
                </a:solidFill>
                <a:latin typeface="Helvetica Neue Medium" panose="02000503000000020004" pitchFamily="2" charset="0"/>
                <a:ea typeface="Hiragino Sans W6" panose="020B0400000000000000" pitchFamily="34" charset="-128"/>
              </a:rPr>
              <a:t>ここでは</a:t>
            </a:r>
            <a:r>
              <a:rPr lang="en-US" altLang="ja-JP" sz="1200" dirty="0">
                <a:solidFill>
                  <a:srgbClr val="FF0000"/>
                </a:solidFill>
                <a:latin typeface="Helvetica Neue Medium" panose="02000503000000020004" pitchFamily="2" charset="0"/>
                <a:ea typeface="Hiragino Sans W6" panose="020B0400000000000000" pitchFamily="34" charset="-128"/>
              </a:rPr>
              <a:t>Rocktype#0</a:t>
            </a:r>
            <a:r>
              <a:rPr lang="ja-JP" altLang="en-US" sz="1200">
                <a:solidFill>
                  <a:srgbClr val="FF0000"/>
                </a:solidFill>
                <a:latin typeface="Helvetica Neue Medium" panose="02000503000000020004" pitchFamily="2" charset="0"/>
                <a:ea typeface="Hiragino Sans W6" panose="020B0400000000000000" pitchFamily="34" charset="-128"/>
              </a:rPr>
              <a:t>が割り当てられる条件を指定する</a:t>
            </a:r>
            <a:r>
              <a:rPr lang="en-US" altLang="ja-JP" sz="1200" dirty="0">
                <a:solidFill>
                  <a:srgbClr val="FF0000"/>
                </a:solidFill>
                <a:latin typeface="Helvetica Neue Medium" panose="02000503000000020004" pitchFamily="2" charset="0"/>
                <a:ea typeface="Hiragino Sans W6" panose="020B0400000000000000" pitchFamily="34" charset="-128"/>
              </a:rPr>
              <a:t>***</a:t>
            </a:r>
            <a:endParaRPr kumimoji="1" lang="ja-JP" altLang="en-US" sz="1200">
              <a:solidFill>
                <a:srgbClr val="FF0000"/>
              </a:solidFill>
              <a:latin typeface="Helvetica Neue Medium" panose="02000503000000020004" pitchFamily="2" charset="0"/>
              <a:ea typeface="Hiragino Sans W6" panose="020B0400000000000000" pitchFamily="34" charset="-128"/>
            </a:endParaRPr>
          </a:p>
        </p:txBody>
      </p:sp>
      <p:sp>
        <p:nvSpPr>
          <p:cNvPr id="101" name="テキスト ボックス 100">
            <a:extLst>
              <a:ext uri="{FF2B5EF4-FFF2-40B4-BE49-F238E27FC236}">
                <a16:creationId xmlns:a16="http://schemas.microsoft.com/office/drawing/2014/main" id="{E5AD1665-1D1A-511C-743A-5B4A974F1608}"/>
              </a:ext>
            </a:extLst>
          </p:cNvPr>
          <p:cNvSpPr txBox="1"/>
          <p:nvPr/>
        </p:nvSpPr>
        <p:spPr>
          <a:xfrm>
            <a:off x="6416509" y="2744112"/>
            <a:ext cx="4503156" cy="276999"/>
          </a:xfrm>
          <a:prstGeom prst="rect">
            <a:avLst/>
          </a:prstGeom>
          <a:noFill/>
        </p:spPr>
        <p:txBody>
          <a:bodyPr wrap="none" rtlCol="0">
            <a:spAutoFit/>
          </a:bodyPr>
          <a:lstStyle/>
          <a:p>
            <a:r>
              <a:rPr lang="en-US" altLang="ja-JP" sz="1200" dirty="0"/>
              <a:t>***</a:t>
            </a:r>
            <a:r>
              <a:rPr lang="ja-JP" altLang="en-US" sz="1200"/>
              <a:t>以下のフローチャートに従って岩石タイプが割り当てられる</a:t>
            </a:r>
            <a:endParaRPr kumimoji="1" lang="ja-JP" altLang="en-US" sz="1200"/>
          </a:p>
        </p:txBody>
      </p:sp>
      <p:sp>
        <p:nvSpPr>
          <p:cNvPr id="105" name="テキスト ボックス 104">
            <a:extLst>
              <a:ext uri="{FF2B5EF4-FFF2-40B4-BE49-F238E27FC236}">
                <a16:creationId xmlns:a16="http://schemas.microsoft.com/office/drawing/2014/main" id="{0029DAE6-3BD8-92B8-7492-1726DAB385C6}"/>
              </a:ext>
            </a:extLst>
          </p:cNvPr>
          <p:cNvSpPr txBox="1"/>
          <p:nvPr/>
        </p:nvSpPr>
        <p:spPr>
          <a:xfrm>
            <a:off x="2070735" y="1861748"/>
            <a:ext cx="915635" cy="246221"/>
          </a:xfrm>
          <a:prstGeom prst="rect">
            <a:avLst/>
          </a:prstGeom>
          <a:noFill/>
        </p:spPr>
        <p:txBody>
          <a:bodyPr wrap="none" rtlCol="0">
            <a:spAutoFit/>
          </a:bodyPr>
          <a:lstStyle/>
          <a:p>
            <a:r>
              <a:rPr kumimoji="1" lang="ja-JP" altLang="en-US" sz="1000">
                <a:solidFill>
                  <a:srgbClr val="FF0000"/>
                </a:solidFill>
              </a:rPr>
              <a:t>相対浸透率</a:t>
            </a:r>
            <a:r>
              <a:rPr kumimoji="1" lang="en-US" altLang="ja-JP" sz="1000" dirty="0">
                <a:solidFill>
                  <a:srgbClr val="FF0000"/>
                </a:solidFill>
              </a:rPr>
              <a:t>**</a:t>
            </a:r>
            <a:endParaRPr kumimoji="1" lang="ja-JP" altLang="en-US" sz="1000">
              <a:solidFill>
                <a:srgbClr val="FF0000"/>
              </a:solidFill>
            </a:endParaRPr>
          </a:p>
        </p:txBody>
      </p:sp>
      <p:sp>
        <p:nvSpPr>
          <p:cNvPr id="106" name="テキスト ボックス 105">
            <a:extLst>
              <a:ext uri="{FF2B5EF4-FFF2-40B4-BE49-F238E27FC236}">
                <a16:creationId xmlns:a16="http://schemas.microsoft.com/office/drawing/2014/main" id="{036C4009-8872-FE25-4B4E-1FCA68072DCD}"/>
              </a:ext>
            </a:extLst>
          </p:cNvPr>
          <p:cNvSpPr txBox="1"/>
          <p:nvPr/>
        </p:nvSpPr>
        <p:spPr>
          <a:xfrm>
            <a:off x="4380445" y="3060760"/>
            <a:ext cx="2051674" cy="400110"/>
          </a:xfrm>
          <a:prstGeom prst="rect">
            <a:avLst/>
          </a:prstGeom>
          <a:noFill/>
        </p:spPr>
        <p:txBody>
          <a:bodyPr wrap="square" rtlCol="0">
            <a:spAutoFit/>
          </a:bodyPr>
          <a:lstStyle/>
          <a:p>
            <a:r>
              <a:rPr kumimoji="1" lang="en-US" altLang="ja-JP" sz="1000" dirty="0">
                <a:solidFill>
                  <a:srgbClr val="FF0000"/>
                </a:solidFill>
              </a:rPr>
              <a:t>rectangular region</a:t>
            </a:r>
            <a:r>
              <a:rPr lang="ja-JP" altLang="en-US" sz="1000">
                <a:solidFill>
                  <a:srgbClr val="FF0000"/>
                </a:solidFill>
              </a:rPr>
              <a:t>を増やしたいときにクリック</a:t>
            </a:r>
            <a:r>
              <a:rPr lang="en-US" altLang="ja-JP" sz="1000" dirty="0">
                <a:solidFill>
                  <a:srgbClr val="FF0000"/>
                </a:solidFill>
              </a:rPr>
              <a:t> </a:t>
            </a:r>
            <a:endParaRPr kumimoji="1" lang="ja-JP" altLang="en-US" sz="1000">
              <a:solidFill>
                <a:srgbClr val="FF0000"/>
              </a:solidFill>
            </a:endParaRPr>
          </a:p>
        </p:txBody>
      </p:sp>
      <p:sp>
        <p:nvSpPr>
          <p:cNvPr id="108" name="テキスト ボックス 107">
            <a:extLst>
              <a:ext uri="{FF2B5EF4-FFF2-40B4-BE49-F238E27FC236}">
                <a16:creationId xmlns:a16="http://schemas.microsoft.com/office/drawing/2014/main" id="{73437A7A-8D0D-4264-62A7-20CDDC36C69F}"/>
              </a:ext>
            </a:extLst>
          </p:cNvPr>
          <p:cNvSpPr txBox="1"/>
          <p:nvPr/>
        </p:nvSpPr>
        <p:spPr>
          <a:xfrm>
            <a:off x="1038295" y="3634492"/>
            <a:ext cx="4371710" cy="400110"/>
          </a:xfrm>
          <a:prstGeom prst="rect">
            <a:avLst/>
          </a:prstGeom>
          <a:noFill/>
        </p:spPr>
        <p:txBody>
          <a:bodyPr wrap="none" rtlCol="0">
            <a:spAutoFit/>
          </a:bodyPr>
          <a:lstStyle/>
          <a:p>
            <a:r>
              <a:rPr lang="ja-JP" altLang="en-US" sz="1000">
                <a:solidFill>
                  <a:srgbClr val="FF0000"/>
                </a:solidFill>
              </a:rPr>
              <a:t>割当範囲を直方体で定義する。各ボックスには</a:t>
            </a:r>
            <a:r>
              <a:rPr lang="en-US" altLang="ja-JP" sz="1000" dirty="0" err="1">
                <a:solidFill>
                  <a:srgbClr val="FF0000"/>
                </a:solidFill>
              </a:rPr>
              <a:t>xyz</a:t>
            </a:r>
            <a:r>
              <a:rPr lang="ja-JP" altLang="en-US" sz="1000">
                <a:solidFill>
                  <a:srgbClr val="FF0000"/>
                </a:solidFill>
              </a:rPr>
              <a:t>座標を書く。</a:t>
            </a:r>
            <a:endParaRPr lang="en-US" altLang="ja-JP" sz="1000" dirty="0">
              <a:solidFill>
                <a:srgbClr val="FF0000"/>
              </a:solidFill>
            </a:endParaRPr>
          </a:p>
          <a:p>
            <a:r>
              <a:rPr lang="ja-JP" altLang="en-US" sz="1000">
                <a:solidFill>
                  <a:srgbClr val="FF0000"/>
                </a:solidFill>
                <a:latin typeface="+mj-ea"/>
                <a:ea typeface="+mj-ea"/>
              </a:rPr>
              <a:t>空白は</a:t>
            </a:r>
            <a:r>
              <a:rPr lang="en-US" altLang="ja-JP" sz="1000" dirty="0">
                <a:solidFill>
                  <a:srgbClr val="FF0000"/>
                </a:solidFill>
                <a:latin typeface="+mj-ea"/>
                <a:ea typeface="+mj-ea"/>
              </a:rPr>
              <a:t>NG</a:t>
            </a:r>
            <a:r>
              <a:rPr lang="ja-JP" altLang="en-US" sz="1000">
                <a:solidFill>
                  <a:srgbClr val="FF0000"/>
                </a:solidFill>
              </a:rPr>
              <a:t>。ただし、</a:t>
            </a:r>
            <a:r>
              <a:rPr lang="en-US" altLang="ja-JP" sz="1000" dirty="0">
                <a:solidFill>
                  <a:srgbClr val="FF0000"/>
                </a:solidFill>
              </a:rPr>
              <a:t>2</a:t>
            </a:r>
            <a:r>
              <a:rPr lang="ja-JP" altLang="en-US" sz="1000">
                <a:solidFill>
                  <a:srgbClr val="FF0000"/>
                </a:solidFill>
              </a:rPr>
              <a:t>つ目以降の場合、空白がある</a:t>
            </a:r>
            <a:r>
              <a:rPr lang="en-US" altLang="ja-JP" sz="1000" dirty="0">
                <a:solidFill>
                  <a:srgbClr val="FF0000"/>
                </a:solidFill>
              </a:rPr>
              <a:t>region</a:t>
            </a:r>
            <a:r>
              <a:rPr lang="ja-JP" altLang="en-US" sz="1000">
                <a:solidFill>
                  <a:srgbClr val="FF0000"/>
                </a:solidFill>
              </a:rPr>
              <a:t>は無視される。</a:t>
            </a:r>
            <a:endParaRPr lang="en-US" altLang="ja-JP" sz="1000" dirty="0">
              <a:solidFill>
                <a:srgbClr val="FF0000"/>
              </a:solidFill>
            </a:endParaRPr>
          </a:p>
        </p:txBody>
      </p:sp>
      <p:sp>
        <p:nvSpPr>
          <p:cNvPr id="109" name="テキスト ボックス 108">
            <a:extLst>
              <a:ext uri="{FF2B5EF4-FFF2-40B4-BE49-F238E27FC236}">
                <a16:creationId xmlns:a16="http://schemas.microsoft.com/office/drawing/2014/main" id="{8B1A9CDB-9EA1-4B38-5566-65477CF857FB}"/>
              </a:ext>
            </a:extLst>
          </p:cNvPr>
          <p:cNvSpPr txBox="1"/>
          <p:nvPr/>
        </p:nvSpPr>
        <p:spPr>
          <a:xfrm>
            <a:off x="742432" y="4519137"/>
            <a:ext cx="4778872" cy="246221"/>
          </a:xfrm>
          <a:prstGeom prst="rect">
            <a:avLst/>
          </a:prstGeom>
          <a:noFill/>
        </p:spPr>
        <p:txBody>
          <a:bodyPr wrap="none" rtlCol="0">
            <a:spAutoFit/>
          </a:bodyPr>
          <a:lstStyle/>
          <a:p>
            <a:r>
              <a:rPr lang="ja-JP" altLang="en-US" sz="1000">
                <a:solidFill>
                  <a:srgbClr val="FF0000"/>
                </a:solidFill>
              </a:rPr>
              <a:t>割当要素名を直接指定することもできる。この場合</a:t>
            </a:r>
            <a:r>
              <a:rPr lang="en-US" altLang="ja-JP" sz="1000" dirty="0">
                <a:solidFill>
                  <a:srgbClr val="FF0000"/>
                </a:solidFill>
              </a:rPr>
              <a:t>rectangular region</a:t>
            </a:r>
            <a:r>
              <a:rPr lang="ja-JP" altLang="en-US" sz="1000">
                <a:solidFill>
                  <a:srgbClr val="FF0000"/>
                </a:solidFill>
              </a:rPr>
              <a:t>外でも可</a:t>
            </a:r>
            <a:r>
              <a:rPr lang="en-US" altLang="ja-JP" sz="1000" dirty="0">
                <a:solidFill>
                  <a:srgbClr val="FF0000"/>
                </a:solidFill>
              </a:rPr>
              <a:t>***</a:t>
            </a:r>
          </a:p>
        </p:txBody>
      </p:sp>
      <p:sp>
        <p:nvSpPr>
          <p:cNvPr id="110" name="テキスト ボックス 109">
            <a:extLst>
              <a:ext uri="{FF2B5EF4-FFF2-40B4-BE49-F238E27FC236}">
                <a16:creationId xmlns:a16="http://schemas.microsoft.com/office/drawing/2014/main" id="{CB3E8D40-0FAA-CCD3-1F54-6A8FFB887CEE}"/>
              </a:ext>
            </a:extLst>
          </p:cNvPr>
          <p:cNvSpPr txBox="1"/>
          <p:nvPr/>
        </p:nvSpPr>
        <p:spPr>
          <a:xfrm>
            <a:off x="723473" y="5853404"/>
            <a:ext cx="3837286" cy="861774"/>
          </a:xfrm>
          <a:prstGeom prst="rect">
            <a:avLst/>
          </a:prstGeom>
          <a:noFill/>
        </p:spPr>
        <p:txBody>
          <a:bodyPr wrap="square" rtlCol="0">
            <a:spAutoFit/>
          </a:bodyPr>
          <a:lstStyle/>
          <a:p>
            <a:r>
              <a:rPr lang="ja-JP" altLang="en-US" sz="1000">
                <a:solidFill>
                  <a:srgbClr val="FF0000"/>
                </a:solidFill>
                <a:latin typeface="+mj-ea"/>
                <a:ea typeface="+mj-ea"/>
              </a:rPr>
              <a:t>割当条件を</a:t>
            </a:r>
            <a:r>
              <a:rPr lang="en-US" altLang="ja-JP" sz="1000" dirty="0">
                <a:solidFill>
                  <a:srgbClr val="FF0000"/>
                </a:solidFill>
                <a:latin typeface="+mj-ea"/>
                <a:ea typeface="+mj-ea"/>
              </a:rPr>
              <a:t>python</a:t>
            </a:r>
            <a:r>
              <a:rPr lang="ja-JP" altLang="en-US" sz="1000">
                <a:solidFill>
                  <a:srgbClr val="FF0000"/>
                </a:solidFill>
                <a:latin typeface="+mj-ea"/>
                <a:ea typeface="+mj-ea"/>
              </a:rPr>
              <a:t>の条件式で書く</a:t>
            </a:r>
            <a:r>
              <a:rPr lang="ja-JP" altLang="en-US" sz="1000">
                <a:solidFill>
                  <a:srgbClr val="FF0000"/>
                </a:solidFill>
              </a:rPr>
              <a:t>。式が</a:t>
            </a:r>
            <a:r>
              <a:rPr lang="en-US" altLang="ja-JP" sz="1000" dirty="0">
                <a:solidFill>
                  <a:srgbClr val="FF0000"/>
                </a:solidFill>
              </a:rPr>
              <a:t>True</a:t>
            </a:r>
            <a:r>
              <a:rPr lang="ja-JP" altLang="en-US" sz="1000">
                <a:solidFill>
                  <a:srgbClr val="FF0000"/>
                </a:solidFill>
              </a:rPr>
              <a:t>と判定される要素にこの岩石タイプが割り当てられる。使用しないときは</a:t>
            </a:r>
            <a:r>
              <a:rPr lang="en-US" altLang="ja-JP" sz="1000" dirty="0">
                <a:solidFill>
                  <a:srgbClr val="FF0000"/>
                </a:solidFill>
              </a:rPr>
              <a:t>True</a:t>
            </a:r>
            <a:r>
              <a:rPr lang="ja-JP" altLang="en-US" sz="1000">
                <a:solidFill>
                  <a:srgbClr val="FF0000"/>
                </a:solidFill>
              </a:rPr>
              <a:t>を入力。使用可能なパラメータについては直下の</a:t>
            </a:r>
            <a:r>
              <a:rPr lang="en-US" altLang="ja-JP" sz="1000" dirty="0">
                <a:solidFill>
                  <a:srgbClr val="FF0000"/>
                </a:solidFill>
              </a:rPr>
              <a:t>Available parameter &amp; function</a:t>
            </a:r>
            <a:r>
              <a:rPr lang="ja-JP" altLang="en-US" sz="1000">
                <a:solidFill>
                  <a:srgbClr val="FF0000"/>
                </a:solidFill>
              </a:rPr>
              <a:t>を参照</a:t>
            </a:r>
            <a:endParaRPr lang="en-US" altLang="ja-JP" sz="1000" dirty="0">
              <a:solidFill>
                <a:srgbClr val="FF0000"/>
              </a:solidFill>
            </a:endParaRPr>
          </a:p>
          <a:p>
            <a:endParaRPr lang="en-US" altLang="ja-JP" sz="1000" dirty="0">
              <a:solidFill>
                <a:srgbClr val="FF0000"/>
              </a:solidFill>
            </a:endParaRPr>
          </a:p>
        </p:txBody>
      </p:sp>
      <p:sp>
        <p:nvSpPr>
          <p:cNvPr id="111" name="右中かっこ 110">
            <a:extLst>
              <a:ext uri="{FF2B5EF4-FFF2-40B4-BE49-F238E27FC236}">
                <a16:creationId xmlns:a16="http://schemas.microsoft.com/office/drawing/2014/main" id="{CEF6658D-9485-8963-265D-6E4C81364719}"/>
              </a:ext>
            </a:extLst>
          </p:cNvPr>
          <p:cNvSpPr/>
          <p:nvPr/>
        </p:nvSpPr>
        <p:spPr>
          <a:xfrm>
            <a:off x="6286600" y="511721"/>
            <a:ext cx="250530" cy="2053365"/>
          </a:xfrm>
          <a:prstGeom prst="rightBrace">
            <a:avLst>
              <a:gd name="adj1" fmla="val 8333"/>
              <a:gd name="adj2" fmla="val 43447"/>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2" name="右中かっこ 111">
            <a:extLst>
              <a:ext uri="{FF2B5EF4-FFF2-40B4-BE49-F238E27FC236}">
                <a16:creationId xmlns:a16="http://schemas.microsoft.com/office/drawing/2014/main" id="{3325179F-67E8-A035-96EE-272EB4CDA15A}"/>
              </a:ext>
            </a:extLst>
          </p:cNvPr>
          <p:cNvSpPr/>
          <p:nvPr/>
        </p:nvSpPr>
        <p:spPr>
          <a:xfrm>
            <a:off x="6281106" y="3082585"/>
            <a:ext cx="256020" cy="3227493"/>
          </a:xfrm>
          <a:prstGeom prst="rightBrace">
            <a:avLst>
              <a:gd name="adj1" fmla="val 8333"/>
              <a:gd name="adj2" fmla="val 43447"/>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3" name="正方形/長方形 112">
            <a:extLst>
              <a:ext uri="{FF2B5EF4-FFF2-40B4-BE49-F238E27FC236}">
                <a16:creationId xmlns:a16="http://schemas.microsoft.com/office/drawing/2014/main" id="{CE72841B-94F6-B764-18C5-F34419C8B626}"/>
              </a:ext>
            </a:extLst>
          </p:cNvPr>
          <p:cNvSpPr/>
          <p:nvPr/>
        </p:nvSpPr>
        <p:spPr>
          <a:xfrm>
            <a:off x="3451711" y="511722"/>
            <a:ext cx="736858" cy="32051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正方形/長方形 113">
            <a:extLst>
              <a:ext uri="{FF2B5EF4-FFF2-40B4-BE49-F238E27FC236}">
                <a16:creationId xmlns:a16="http://schemas.microsoft.com/office/drawing/2014/main" id="{5CE1EC0F-A132-F6D9-E7F6-699027F812D3}"/>
              </a:ext>
            </a:extLst>
          </p:cNvPr>
          <p:cNvSpPr/>
          <p:nvPr/>
        </p:nvSpPr>
        <p:spPr>
          <a:xfrm>
            <a:off x="4864035" y="1075194"/>
            <a:ext cx="1326544" cy="25391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正方形/長方形 114">
            <a:extLst>
              <a:ext uri="{FF2B5EF4-FFF2-40B4-BE49-F238E27FC236}">
                <a16:creationId xmlns:a16="http://schemas.microsoft.com/office/drawing/2014/main" id="{DCDEA2D3-C1A7-A9AD-498A-5127B85C82C7}"/>
              </a:ext>
            </a:extLst>
          </p:cNvPr>
          <p:cNvSpPr/>
          <p:nvPr/>
        </p:nvSpPr>
        <p:spPr>
          <a:xfrm>
            <a:off x="684093" y="1538392"/>
            <a:ext cx="1326544" cy="25391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正方形/長方形 115">
            <a:extLst>
              <a:ext uri="{FF2B5EF4-FFF2-40B4-BE49-F238E27FC236}">
                <a16:creationId xmlns:a16="http://schemas.microsoft.com/office/drawing/2014/main" id="{A8500099-3366-ED5B-7DDA-09B6AFF579CF}"/>
              </a:ext>
            </a:extLst>
          </p:cNvPr>
          <p:cNvSpPr/>
          <p:nvPr/>
        </p:nvSpPr>
        <p:spPr>
          <a:xfrm>
            <a:off x="2080537" y="1543766"/>
            <a:ext cx="1326544" cy="25391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正方形/長方形 116">
            <a:extLst>
              <a:ext uri="{FF2B5EF4-FFF2-40B4-BE49-F238E27FC236}">
                <a16:creationId xmlns:a16="http://schemas.microsoft.com/office/drawing/2014/main" id="{42768FD0-A95A-299F-267A-20FD04D56663}"/>
              </a:ext>
            </a:extLst>
          </p:cNvPr>
          <p:cNvSpPr/>
          <p:nvPr/>
        </p:nvSpPr>
        <p:spPr>
          <a:xfrm>
            <a:off x="633134" y="5047616"/>
            <a:ext cx="5590821" cy="154793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テキスト ボックス 119">
            <a:extLst>
              <a:ext uri="{FF2B5EF4-FFF2-40B4-BE49-F238E27FC236}">
                <a16:creationId xmlns:a16="http://schemas.microsoft.com/office/drawing/2014/main" id="{5ACD85B3-E60B-308A-7992-16DA53C8A5C0}"/>
              </a:ext>
            </a:extLst>
          </p:cNvPr>
          <p:cNvSpPr txBox="1"/>
          <p:nvPr/>
        </p:nvSpPr>
        <p:spPr>
          <a:xfrm>
            <a:off x="4675357" y="5264188"/>
            <a:ext cx="2497578" cy="1454244"/>
          </a:xfrm>
          <a:prstGeom prst="rect">
            <a:avLst/>
          </a:prstGeom>
          <a:solidFill>
            <a:schemeClr val="bg1"/>
          </a:solidFill>
          <a:ln>
            <a:solidFill>
              <a:schemeClr val="tx1"/>
            </a:solidFill>
          </a:ln>
        </p:spPr>
        <p:txBody>
          <a:bodyPr wrap="square" rtlCol="0">
            <a:spAutoFit/>
          </a:bodyPr>
          <a:lstStyle/>
          <a:p>
            <a:pPr>
              <a:spcBef>
                <a:spcPts val="600"/>
              </a:spcBef>
            </a:pPr>
            <a:r>
              <a:rPr lang="ja-JP" altLang="en-US" sz="1050">
                <a:latin typeface="+mj-ea"/>
                <a:ea typeface="+mj-ea"/>
              </a:rPr>
              <a:t>割当条件の例</a:t>
            </a:r>
          </a:p>
          <a:p>
            <a:pPr>
              <a:spcBef>
                <a:spcPts val="600"/>
              </a:spcBef>
            </a:pPr>
            <a:r>
              <a:rPr lang="ja-JP" altLang="en-US" sz="1050"/>
              <a:t>地表から深さ500m以上の全ての要素</a:t>
            </a:r>
            <a:br>
              <a:rPr lang="en-US" altLang="ja-JP" sz="1050" dirty="0"/>
            </a:br>
            <a:r>
              <a:rPr lang="ja-JP" altLang="en-US" sz="1050">
                <a:latin typeface="Menlo" panose="020B0609030804020204" pitchFamily="49" charset="0"/>
                <a:cs typeface="Menlo" panose="020B0609030804020204" pitchFamily="49" charset="0"/>
              </a:rPr>
              <a:t>depth &gt;= 500</a:t>
            </a:r>
          </a:p>
          <a:p>
            <a:pPr>
              <a:spcBef>
                <a:spcPts val="600"/>
              </a:spcBef>
            </a:pPr>
            <a:r>
              <a:rPr lang="ja-JP" altLang="en-US" sz="1050"/>
              <a:t>かつ、比抵抗が5Ωm以下の全ての要素</a:t>
            </a:r>
            <a:br>
              <a:rPr lang="en-US" altLang="ja-JP" sz="1050" dirty="0"/>
            </a:br>
            <a:r>
              <a:rPr lang="ja-JP" altLang="en-US" sz="1050">
                <a:latin typeface="Menlo" panose="020B0609030804020204" pitchFamily="49" charset="0"/>
                <a:cs typeface="Menlo" panose="020B0609030804020204" pitchFamily="49" charset="0"/>
              </a:rPr>
              <a:t>depth &gt;= 500 and rho &lt;=5</a:t>
            </a:r>
          </a:p>
          <a:p>
            <a:pPr>
              <a:spcBef>
                <a:spcPts val="600"/>
              </a:spcBef>
            </a:pPr>
            <a:r>
              <a:rPr lang="ja-JP" altLang="en-US" sz="1050"/>
              <a:t>座標中心から2km以内の全ての要素</a:t>
            </a:r>
            <a:br>
              <a:rPr lang="en-US" altLang="ja-JP" sz="1050" dirty="0"/>
            </a:br>
            <a:r>
              <a:rPr lang="ja-JP" altLang="en-US" sz="1050">
                <a:latin typeface="Menlo" panose="020B0609030804020204" pitchFamily="49" charset="0"/>
                <a:cs typeface="Menlo" panose="020B0609030804020204" pitchFamily="49" charset="0"/>
              </a:rPr>
              <a:t>(x**2 + y**2)**0.5 &lt;= 2000</a:t>
            </a:r>
          </a:p>
        </p:txBody>
      </p:sp>
      <p:sp>
        <p:nvSpPr>
          <p:cNvPr id="122" name="テキスト ボックス 121">
            <a:extLst>
              <a:ext uri="{FF2B5EF4-FFF2-40B4-BE49-F238E27FC236}">
                <a16:creationId xmlns:a16="http://schemas.microsoft.com/office/drawing/2014/main" id="{572A43CA-C73A-C7E4-4F9E-A7305FF3DCB8}"/>
              </a:ext>
            </a:extLst>
          </p:cNvPr>
          <p:cNvSpPr txBox="1"/>
          <p:nvPr/>
        </p:nvSpPr>
        <p:spPr>
          <a:xfrm>
            <a:off x="7230085" y="6125448"/>
            <a:ext cx="4944646" cy="461665"/>
          </a:xfrm>
          <a:prstGeom prst="rect">
            <a:avLst/>
          </a:prstGeom>
          <a:noFill/>
        </p:spPr>
        <p:txBody>
          <a:bodyPr wrap="square">
            <a:spAutoFit/>
          </a:bodyPr>
          <a:lstStyle/>
          <a:p>
            <a:r>
              <a:rPr lang="ja-JP" altLang="en-US" sz="1200" b="0" i="0">
                <a:solidFill>
                  <a:srgbClr val="FF0000"/>
                </a:solidFill>
                <a:effectLst/>
                <a:latin typeface="system-ui"/>
              </a:rPr>
              <a:t>注</a:t>
            </a:r>
            <a:r>
              <a:rPr lang="en-US" altLang="ja-JP" sz="1200" b="0" i="0" dirty="0">
                <a:solidFill>
                  <a:srgbClr val="FF0000"/>
                </a:solidFill>
                <a:effectLst/>
                <a:latin typeface="system-ui"/>
              </a:rPr>
              <a:t>) </a:t>
            </a:r>
            <a:r>
              <a:rPr lang="ja-JP" altLang="en-US" sz="1200" b="0" i="0">
                <a:solidFill>
                  <a:srgbClr val="FF0000"/>
                </a:solidFill>
                <a:effectLst/>
                <a:latin typeface="system-ui"/>
              </a:rPr>
              <a:t>ある要素について、複数の岩石タイプの割り当て条件に合致してしまう場合、番号</a:t>
            </a:r>
            <a:r>
              <a:rPr lang="en-US" altLang="ja-JP" sz="1200" b="0" i="0" dirty="0">
                <a:solidFill>
                  <a:srgbClr val="FF0000"/>
                </a:solidFill>
                <a:effectLst/>
                <a:latin typeface="system-ui"/>
              </a:rPr>
              <a:t>(#)</a:t>
            </a:r>
            <a:r>
              <a:rPr lang="ja-JP" altLang="en-US" sz="1200" b="0" i="0">
                <a:solidFill>
                  <a:srgbClr val="FF0000"/>
                </a:solidFill>
                <a:effectLst/>
                <a:latin typeface="system-ui"/>
              </a:rPr>
              <a:t>が大きい岩石タイプが優先的に割り当てられる。</a:t>
            </a:r>
            <a:endParaRPr lang="ja-JP" altLang="en-US" sz="1200"/>
          </a:p>
        </p:txBody>
      </p:sp>
    </p:spTree>
    <p:extLst>
      <p:ext uri="{BB962C8B-B14F-4D97-AF65-F5344CB8AC3E}">
        <p14:creationId xmlns:p14="http://schemas.microsoft.com/office/powerpoint/2010/main" val="3264396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046EC8-F7AE-7C31-804B-74DBAAF69A88}"/>
              </a:ext>
            </a:extLst>
          </p:cNvPr>
          <p:cNvSpPr>
            <a:spLocks noGrp="1"/>
          </p:cNvSpPr>
          <p:nvPr>
            <p:ph type="title"/>
          </p:nvPr>
        </p:nvSpPr>
        <p:spPr>
          <a:xfrm>
            <a:off x="838200" y="3130299"/>
            <a:ext cx="10515600" cy="597401"/>
          </a:xfrm>
        </p:spPr>
        <p:txBody>
          <a:bodyPr/>
          <a:lstStyle/>
          <a:p>
            <a:pPr algn="ctr"/>
            <a:r>
              <a:rPr lang="ja-JP" altLang="en-US" sz="6600"/>
              <a:t>画面</a:t>
            </a:r>
            <a:r>
              <a:rPr lang="en-US" altLang="ja-JP" sz="6600" dirty="0"/>
              <a:t>④: </a:t>
            </a:r>
            <a:r>
              <a:rPr lang="ja-JP" altLang="en-US" sz="6600"/>
              <a:t>浸透率構造確認</a:t>
            </a:r>
            <a:endParaRPr kumimoji="1" lang="ja-JP" altLang="en-US" sz="6600"/>
          </a:p>
        </p:txBody>
      </p:sp>
    </p:spTree>
    <p:extLst>
      <p:ext uri="{BB962C8B-B14F-4D97-AF65-F5344CB8AC3E}">
        <p14:creationId xmlns:p14="http://schemas.microsoft.com/office/powerpoint/2010/main" val="2162716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図 42">
            <a:extLst>
              <a:ext uri="{FF2B5EF4-FFF2-40B4-BE49-F238E27FC236}">
                <a16:creationId xmlns:a16="http://schemas.microsoft.com/office/drawing/2014/main" id="{5921C8FF-F831-1866-E07F-FD1C6C057E7F}"/>
              </a:ext>
            </a:extLst>
          </p:cNvPr>
          <p:cNvPicPr>
            <a:picLocks noChangeAspect="1"/>
          </p:cNvPicPr>
          <p:nvPr/>
        </p:nvPicPr>
        <p:blipFill>
          <a:blip r:embed="rId2"/>
          <a:stretch>
            <a:fillRect/>
          </a:stretch>
        </p:blipFill>
        <p:spPr>
          <a:xfrm>
            <a:off x="511108" y="941665"/>
            <a:ext cx="5419039" cy="5528931"/>
          </a:xfrm>
          <a:prstGeom prst="rect">
            <a:avLst/>
          </a:prstGeom>
          <a:ln>
            <a:solidFill>
              <a:schemeClr val="bg1">
                <a:lumMod val="85000"/>
              </a:schemeClr>
            </a:solidFill>
          </a:ln>
        </p:spPr>
      </p:pic>
      <p:sp>
        <p:nvSpPr>
          <p:cNvPr id="2" name="タイトル 1">
            <a:extLst>
              <a:ext uri="{FF2B5EF4-FFF2-40B4-BE49-F238E27FC236}">
                <a16:creationId xmlns:a16="http://schemas.microsoft.com/office/drawing/2014/main" id="{E228D181-7A24-476A-10DB-B04BB58730BF}"/>
              </a:ext>
            </a:extLst>
          </p:cNvPr>
          <p:cNvSpPr>
            <a:spLocks noGrp="1"/>
          </p:cNvSpPr>
          <p:nvPr>
            <p:ph type="title"/>
          </p:nvPr>
        </p:nvSpPr>
        <p:spPr>
          <a:xfrm>
            <a:off x="437507" y="234667"/>
            <a:ext cx="7435277" cy="622232"/>
          </a:xfrm>
        </p:spPr>
        <p:txBody>
          <a:bodyPr/>
          <a:lstStyle/>
          <a:p>
            <a:r>
              <a:rPr lang="ja-JP" altLang="en-US" sz="2400"/>
              <a:t>画面</a:t>
            </a:r>
            <a:r>
              <a:rPr lang="en-US" altLang="ja-JP" sz="2400" dirty="0"/>
              <a:t>④: </a:t>
            </a:r>
            <a:r>
              <a:rPr lang="ja-JP" altLang="en-US" sz="2400"/>
              <a:t>作成された浸透率構造の確認画面</a:t>
            </a:r>
          </a:p>
        </p:txBody>
      </p:sp>
      <p:pic>
        <p:nvPicPr>
          <p:cNvPr id="10" name="図 9">
            <a:extLst>
              <a:ext uri="{FF2B5EF4-FFF2-40B4-BE49-F238E27FC236}">
                <a16:creationId xmlns:a16="http://schemas.microsoft.com/office/drawing/2014/main" id="{7E7892F8-1255-2E2F-274E-6020B04BC12C}"/>
              </a:ext>
            </a:extLst>
          </p:cNvPr>
          <p:cNvPicPr>
            <a:picLocks noChangeAspect="1"/>
          </p:cNvPicPr>
          <p:nvPr/>
        </p:nvPicPr>
        <p:blipFill>
          <a:blip r:embed="rId3"/>
          <a:stretch>
            <a:fillRect/>
          </a:stretch>
        </p:blipFill>
        <p:spPr>
          <a:xfrm>
            <a:off x="6884065" y="3938878"/>
            <a:ext cx="3886199" cy="2354488"/>
          </a:xfrm>
          <a:prstGeom prst="rect">
            <a:avLst/>
          </a:prstGeom>
        </p:spPr>
      </p:pic>
      <p:cxnSp>
        <p:nvCxnSpPr>
          <p:cNvPr id="12" name="直線矢印コネクタ 11">
            <a:extLst>
              <a:ext uri="{FF2B5EF4-FFF2-40B4-BE49-F238E27FC236}">
                <a16:creationId xmlns:a16="http://schemas.microsoft.com/office/drawing/2014/main" id="{E1382C75-B241-C90E-EE18-7686AA72E26D}"/>
              </a:ext>
            </a:extLst>
          </p:cNvPr>
          <p:cNvCxnSpPr/>
          <p:nvPr/>
        </p:nvCxnSpPr>
        <p:spPr>
          <a:xfrm>
            <a:off x="7341080" y="5995358"/>
            <a:ext cx="940279" cy="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2A3DBC7B-B1BB-EBBA-9542-4690835BFE21}"/>
              </a:ext>
            </a:extLst>
          </p:cNvPr>
          <p:cNvCxnSpPr>
            <a:cxnSpLocks/>
          </p:cNvCxnSpPr>
          <p:nvPr/>
        </p:nvCxnSpPr>
        <p:spPr>
          <a:xfrm>
            <a:off x="7174302" y="4908430"/>
            <a:ext cx="0" cy="902899"/>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正方形/長方形 24">
            <a:extLst>
              <a:ext uri="{FF2B5EF4-FFF2-40B4-BE49-F238E27FC236}">
                <a16:creationId xmlns:a16="http://schemas.microsoft.com/office/drawing/2014/main" id="{AD722161-6FF0-E3F0-E5D0-8E83F06283BD}"/>
              </a:ext>
            </a:extLst>
          </p:cNvPr>
          <p:cNvSpPr/>
          <p:nvPr/>
        </p:nvSpPr>
        <p:spPr>
          <a:xfrm>
            <a:off x="758464" y="4409111"/>
            <a:ext cx="2429798" cy="389465"/>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4EC475EE-D57D-8D06-1FEB-AF4DB770B6ED}"/>
              </a:ext>
            </a:extLst>
          </p:cNvPr>
          <p:cNvSpPr/>
          <p:nvPr/>
        </p:nvSpPr>
        <p:spPr>
          <a:xfrm>
            <a:off x="3244906" y="4409110"/>
            <a:ext cx="2429798" cy="389465"/>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曲線コネクタ 30">
            <a:extLst>
              <a:ext uri="{FF2B5EF4-FFF2-40B4-BE49-F238E27FC236}">
                <a16:creationId xmlns:a16="http://schemas.microsoft.com/office/drawing/2014/main" id="{35EC67D7-84C4-60FE-DAB6-7BA1D7E9C1B8}"/>
              </a:ext>
            </a:extLst>
          </p:cNvPr>
          <p:cNvCxnSpPr/>
          <p:nvPr/>
        </p:nvCxnSpPr>
        <p:spPr>
          <a:xfrm>
            <a:off x="5674704" y="4603842"/>
            <a:ext cx="1499598" cy="756037"/>
          </a:xfrm>
          <a:prstGeom prst="curvedConnector3">
            <a:avLst/>
          </a:prstGeom>
          <a:ln w="158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4" name="曲線コネクタ 33">
            <a:extLst>
              <a:ext uri="{FF2B5EF4-FFF2-40B4-BE49-F238E27FC236}">
                <a16:creationId xmlns:a16="http://schemas.microsoft.com/office/drawing/2014/main" id="{323E84F6-C3AC-7AD3-D1B2-0C6AEA5A838F}"/>
              </a:ext>
            </a:extLst>
          </p:cNvPr>
          <p:cNvCxnSpPr>
            <a:stCxn id="25" idx="2"/>
          </p:cNvCxnSpPr>
          <p:nvPr/>
        </p:nvCxnSpPr>
        <p:spPr>
          <a:xfrm rot="16200000" flipH="1">
            <a:off x="4058830" y="2713108"/>
            <a:ext cx="1196782" cy="5367717"/>
          </a:xfrm>
          <a:prstGeom prst="curvedConnector2">
            <a:avLst/>
          </a:prstGeom>
          <a:ln w="1587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8EC9542D-DF26-7EA5-5613-C11B854F8F08}"/>
              </a:ext>
            </a:extLst>
          </p:cNvPr>
          <p:cNvSpPr txBox="1"/>
          <p:nvPr/>
        </p:nvSpPr>
        <p:spPr>
          <a:xfrm>
            <a:off x="1733001" y="4162888"/>
            <a:ext cx="2351220" cy="246221"/>
          </a:xfrm>
          <a:prstGeom prst="rect">
            <a:avLst/>
          </a:prstGeom>
          <a:noFill/>
        </p:spPr>
        <p:txBody>
          <a:bodyPr wrap="square" rtlCol="0">
            <a:spAutoFit/>
          </a:bodyPr>
          <a:lstStyle/>
          <a:p>
            <a:r>
              <a:rPr kumimoji="1" lang="ja-JP" altLang="en-US" sz="1000">
                <a:solidFill>
                  <a:srgbClr val="FF0000"/>
                </a:solidFill>
              </a:rPr>
              <a:t>断面の範囲を変えたいときに使用</a:t>
            </a:r>
          </a:p>
        </p:txBody>
      </p:sp>
      <p:sp>
        <p:nvSpPr>
          <p:cNvPr id="41" name="正方形/長方形 40">
            <a:extLst>
              <a:ext uri="{FF2B5EF4-FFF2-40B4-BE49-F238E27FC236}">
                <a16:creationId xmlns:a16="http://schemas.microsoft.com/office/drawing/2014/main" id="{AFB3F87B-7CE1-741A-3C33-837C35405C2F}"/>
              </a:ext>
            </a:extLst>
          </p:cNvPr>
          <p:cNvSpPr/>
          <p:nvPr/>
        </p:nvSpPr>
        <p:spPr>
          <a:xfrm>
            <a:off x="713282" y="2254158"/>
            <a:ext cx="5014693" cy="1892543"/>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2" name="図 41">
            <a:extLst>
              <a:ext uri="{FF2B5EF4-FFF2-40B4-BE49-F238E27FC236}">
                <a16:creationId xmlns:a16="http://schemas.microsoft.com/office/drawing/2014/main" id="{AE695790-6D02-C8C6-CFB6-22614C2896C1}"/>
              </a:ext>
            </a:extLst>
          </p:cNvPr>
          <p:cNvPicPr>
            <a:picLocks noChangeAspect="1"/>
          </p:cNvPicPr>
          <p:nvPr/>
        </p:nvPicPr>
        <p:blipFill>
          <a:blip r:embed="rId4"/>
          <a:stretch>
            <a:fillRect/>
          </a:stretch>
        </p:blipFill>
        <p:spPr>
          <a:xfrm>
            <a:off x="6896690" y="876414"/>
            <a:ext cx="3873574" cy="3062463"/>
          </a:xfrm>
          <a:prstGeom prst="rect">
            <a:avLst/>
          </a:prstGeom>
        </p:spPr>
      </p:pic>
      <p:cxnSp>
        <p:nvCxnSpPr>
          <p:cNvPr id="44" name="曲線コネクタ 43">
            <a:extLst>
              <a:ext uri="{FF2B5EF4-FFF2-40B4-BE49-F238E27FC236}">
                <a16:creationId xmlns:a16="http://schemas.microsoft.com/office/drawing/2014/main" id="{767F5CA1-2DC1-062F-47E7-C20BE849CBCC}"/>
              </a:ext>
            </a:extLst>
          </p:cNvPr>
          <p:cNvCxnSpPr>
            <a:cxnSpLocks/>
            <a:stCxn id="41" idx="3"/>
          </p:cNvCxnSpPr>
          <p:nvPr/>
        </p:nvCxnSpPr>
        <p:spPr>
          <a:xfrm flipV="1">
            <a:off x="5727975" y="2527125"/>
            <a:ext cx="1858530" cy="673305"/>
          </a:xfrm>
          <a:prstGeom prst="curved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6BF81069-B604-17D6-54FA-A5E252710522}"/>
              </a:ext>
            </a:extLst>
          </p:cNvPr>
          <p:cNvSpPr txBox="1"/>
          <p:nvPr/>
        </p:nvSpPr>
        <p:spPr>
          <a:xfrm>
            <a:off x="1236471" y="2250055"/>
            <a:ext cx="5419039" cy="246221"/>
          </a:xfrm>
          <a:prstGeom prst="rect">
            <a:avLst/>
          </a:prstGeom>
          <a:noFill/>
        </p:spPr>
        <p:txBody>
          <a:bodyPr wrap="square" rtlCol="0">
            <a:spAutoFit/>
          </a:bodyPr>
          <a:lstStyle/>
          <a:p>
            <a:r>
              <a:rPr kumimoji="1" lang="ja-JP" altLang="en-US" sz="1000">
                <a:solidFill>
                  <a:srgbClr val="FF0000"/>
                </a:solidFill>
              </a:rPr>
              <a:t>鉛直スライス位置を指定する。</a:t>
            </a:r>
          </a:p>
        </p:txBody>
      </p:sp>
      <p:sp>
        <p:nvSpPr>
          <p:cNvPr id="52" name="テキスト ボックス 51">
            <a:extLst>
              <a:ext uri="{FF2B5EF4-FFF2-40B4-BE49-F238E27FC236}">
                <a16:creationId xmlns:a16="http://schemas.microsoft.com/office/drawing/2014/main" id="{8D38ABD2-9E33-A973-DDC5-4EE7936DBCCF}"/>
              </a:ext>
            </a:extLst>
          </p:cNvPr>
          <p:cNvSpPr txBox="1"/>
          <p:nvPr/>
        </p:nvSpPr>
        <p:spPr>
          <a:xfrm>
            <a:off x="8107017" y="1091788"/>
            <a:ext cx="3040560" cy="400110"/>
          </a:xfrm>
          <a:prstGeom prst="rect">
            <a:avLst/>
          </a:prstGeom>
          <a:noFill/>
        </p:spPr>
        <p:txBody>
          <a:bodyPr wrap="square" rtlCol="0">
            <a:spAutoFit/>
          </a:bodyPr>
          <a:lstStyle/>
          <a:p>
            <a:r>
              <a:rPr kumimoji="1" lang="ja-JP" altLang="en-US" sz="1000">
                <a:solidFill>
                  <a:srgbClr val="FF0000"/>
                </a:solidFill>
              </a:rPr>
              <a:t>スライス位置が図示される。</a:t>
            </a:r>
            <a:endParaRPr kumimoji="1" lang="en-US" altLang="ja-JP" sz="1000" dirty="0">
              <a:solidFill>
                <a:srgbClr val="FF0000"/>
              </a:solidFill>
            </a:endParaRPr>
          </a:p>
          <a:p>
            <a:r>
              <a:rPr kumimoji="1" lang="ja-JP" altLang="en-US" sz="1000">
                <a:solidFill>
                  <a:srgbClr val="FF0000"/>
                </a:solidFill>
                <a:latin typeface="+mj-ea"/>
                <a:ea typeface="+mj-ea"/>
              </a:rPr>
              <a:t>右が北であることに注意</a:t>
            </a:r>
          </a:p>
        </p:txBody>
      </p:sp>
      <p:sp>
        <p:nvSpPr>
          <p:cNvPr id="55" name="フリーフォーム 54">
            <a:extLst>
              <a:ext uri="{FF2B5EF4-FFF2-40B4-BE49-F238E27FC236}">
                <a16:creationId xmlns:a16="http://schemas.microsoft.com/office/drawing/2014/main" id="{741DD708-2408-02E5-A89A-F293165D9BB8}"/>
              </a:ext>
            </a:extLst>
          </p:cNvPr>
          <p:cNvSpPr/>
          <p:nvPr/>
        </p:nvSpPr>
        <p:spPr>
          <a:xfrm>
            <a:off x="9332330" y="2527125"/>
            <a:ext cx="294967" cy="1881984"/>
          </a:xfrm>
          <a:custGeom>
            <a:avLst/>
            <a:gdLst>
              <a:gd name="connsiteX0" fmla="*/ 0 w 668593"/>
              <a:gd name="connsiteY0" fmla="*/ 0 h 1976283"/>
              <a:gd name="connsiteX1" fmla="*/ 668593 w 668593"/>
              <a:gd name="connsiteY1" fmla="*/ 825909 h 1976283"/>
              <a:gd name="connsiteX2" fmla="*/ 0 w 668593"/>
              <a:gd name="connsiteY2" fmla="*/ 1976283 h 1976283"/>
            </a:gdLst>
            <a:ahLst/>
            <a:cxnLst>
              <a:cxn ang="0">
                <a:pos x="connsiteX0" y="connsiteY0"/>
              </a:cxn>
              <a:cxn ang="0">
                <a:pos x="connsiteX1" y="connsiteY1"/>
              </a:cxn>
              <a:cxn ang="0">
                <a:pos x="connsiteX2" y="connsiteY2"/>
              </a:cxn>
            </a:cxnLst>
            <a:rect l="l" t="t" r="r" b="b"/>
            <a:pathLst>
              <a:path w="668593" h="1976283">
                <a:moveTo>
                  <a:pt x="0" y="0"/>
                </a:moveTo>
                <a:cubicBezTo>
                  <a:pt x="334296" y="248264"/>
                  <a:pt x="668593" y="496529"/>
                  <a:pt x="668593" y="825909"/>
                </a:cubicBezTo>
                <a:cubicBezTo>
                  <a:pt x="668593" y="1155289"/>
                  <a:pt x="52439" y="1753419"/>
                  <a:pt x="0" y="1976283"/>
                </a:cubicBezTo>
              </a:path>
            </a:pathLst>
          </a:custGeom>
          <a:noFill/>
          <a:ln w="25400">
            <a:solidFill>
              <a:srgbClr val="FF0000"/>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ボックス 55">
            <a:extLst>
              <a:ext uri="{FF2B5EF4-FFF2-40B4-BE49-F238E27FC236}">
                <a16:creationId xmlns:a16="http://schemas.microsoft.com/office/drawing/2014/main" id="{DB679D0A-46A2-F2A9-7E35-4C915663DF1F}"/>
              </a:ext>
            </a:extLst>
          </p:cNvPr>
          <p:cNvSpPr txBox="1"/>
          <p:nvPr/>
        </p:nvSpPr>
        <p:spPr>
          <a:xfrm>
            <a:off x="9479813" y="3958392"/>
            <a:ext cx="2201079" cy="400110"/>
          </a:xfrm>
          <a:prstGeom prst="rect">
            <a:avLst/>
          </a:prstGeom>
          <a:noFill/>
        </p:spPr>
        <p:txBody>
          <a:bodyPr wrap="square" rtlCol="0">
            <a:spAutoFit/>
          </a:bodyPr>
          <a:lstStyle/>
          <a:p>
            <a:r>
              <a:rPr kumimoji="1" lang="ja-JP" altLang="en-US" sz="1000">
                <a:solidFill>
                  <a:srgbClr val="FF0000"/>
                </a:solidFill>
              </a:rPr>
              <a:t>もとになった比抵抗と作成された浸透率の断面が下に表示される</a:t>
            </a:r>
            <a:endParaRPr kumimoji="1" lang="ja-JP" altLang="en-US" sz="1000">
              <a:solidFill>
                <a:srgbClr val="FF0000"/>
              </a:solidFill>
              <a:latin typeface="+mj-ea"/>
              <a:ea typeface="+mj-ea"/>
            </a:endParaRPr>
          </a:p>
        </p:txBody>
      </p:sp>
      <p:sp>
        <p:nvSpPr>
          <p:cNvPr id="57" name="テキスト ボックス 56">
            <a:extLst>
              <a:ext uri="{FF2B5EF4-FFF2-40B4-BE49-F238E27FC236}">
                <a16:creationId xmlns:a16="http://schemas.microsoft.com/office/drawing/2014/main" id="{81151611-5B90-8867-778C-9E1A8570637E}"/>
              </a:ext>
            </a:extLst>
          </p:cNvPr>
          <p:cNvSpPr txBox="1"/>
          <p:nvPr/>
        </p:nvSpPr>
        <p:spPr>
          <a:xfrm>
            <a:off x="1450245" y="4866250"/>
            <a:ext cx="5014692" cy="246221"/>
          </a:xfrm>
          <a:prstGeom prst="rect">
            <a:avLst/>
          </a:prstGeom>
          <a:noFill/>
        </p:spPr>
        <p:txBody>
          <a:bodyPr wrap="square" rtlCol="0">
            <a:spAutoFit/>
          </a:bodyPr>
          <a:lstStyle/>
          <a:p>
            <a:r>
              <a:rPr kumimoji="1" lang="ja-JP" altLang="en-US" sz="1000">
                <a:solidFill>
                  <a:srgbClr val="FF0000"/>
                </a:solidFill>
              </a:rPr>
              <a:t>鉛直スライス同様、水平スライスも作成可能。レイヤーの名前のリストで指定する。</a:t>
            </a:r>
            <a:endParaRPr lang="ja-JP" altLang="en-US" sz="1000"/>
          </a:p>
        </p:txBody>
      </p:sp>
      <p:sp>
        <p:nvSpPr>
          <p:cNvPr id="59" name="テキスト ボックス 58">
            <a:extLst>
              <a:ext uri="{FF2B5EF4-FFF2-40B4-BE49-F238E27FC236}">
                <a16:creationId xmlns:a16="http://schemas.microsoft.com/office/drawing/2014/main" id="{B4CFE8DC-72B4-6B23-6FC1-89D5D068E4CF}"/>
              </a:ext>
            </a:extLst>
          </p:cNvPr>
          <p:cNvSpPr txBox="1"/>
          <p:nvPr/>
        </p:nvSpPr>
        <p:spPr>
          <a:xfrm>
            <a:off x="1609221" y="6118767"/>
            <a:ext cx="6096000" cy="246221"/>
          </a:xfrm>
          <a:prstGeom prst="rect">
            <a:avLst/>
          </a:prstGeom>
          <a:noFill/>
        </p:spPr>
        <p:txBody>
          <a:bodyPr wrap="square">
            <a:spAutoFit/>
          </a:bodyPr>
          <a:lstStyle/>
          <a:p>
            <a:r>
              <a:rPr lang="ja-JP" altLang="en-US" sz="1000">
                <a:solidFill>
                  <a:srgbClr val="FF0000"/>
                </a:solidFill>
              </a:rPr>
              <a:t>上記パラメータを変更した場合など、このボタン押下で断面を描き直してくれる</a:t>
            </a:r>
          </a:p>
        </p:txBody>
      </p:sp>
      <p:sp>
        <p:nvSpPr>
          <p:cNvPr id="60" name="正方形/長方形 59">
            <a:extLst>
              <a:ext uri="{FF2B5EF4-FFF2-40B4-BE49-F238E27FC236}">
                <a16:creationId xmlns:a16="http://schemas.microsoft.com/office/drawing/2014/main" id="{FF1DF3D6-568C-75C5-CA52-D2BD21C03321}"/>
              </a:ext>
            </a:extLst>
          </p:cNvPr>
          <p:cNvSpPr/>
          <p:nvPr/>
        </p:nvSpPr>
        <p:spPr>
          <a:xfrm>
            <a:off x="708063" y="6055431"/>
            <a:ext cx="871661" cy="299725"/>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C29E9310-9710-ADD8-8535-F4FC105E756F}"/>
              </a:ext>
            </a:extLst>
          </p:cNvPr>
          <p:cNvSpPr/>
          <p:nvPr/>
        </p:nvSpPr>
        <p:spPr>
          <a:xfrm>
            <a:off x="608592" y="969446"/>
            <a:ext cx="2636314" cy="299725"/>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テキスト ボックス 61">
            <a:extLst>
              <a:ext uri="{FF2B5EF4-FFF2-40B4-BE49-F238E27FC236}">
                <a16:creationId xmlns:a16="http://schemas.microsoft.com/office/drawing/2014/main" id="{F88D4E7D-AF4F-76BC-F91E-B5C14C2BDC2C}"/>
              </a:ext>
            </a:extLst>
          </p:cNvPr>
          <p:cNvSpPr txBox="1"/>
          <p:nvPr/>
        </p:nvSpPr>
        <p:spPr>
          <a:xfrm>
            <a:off x="3052726" y="2264068"/>
            <a:ext cx="2807299" cy="400110"/>
          </a:xfrm>
          <a:prstGeom prst="rect">
            <a:avLst/>
          </a:prstGeom>
          <a:noFill/>
        </p:spPr>
        <p:txBody>
          <a:bodyPr wrap="square" rtlCol="0">
            <a:spAutoFit/>
          </a:bodyPr>
          <a:lstStyle/>
          <a:p>
            <a:r>
              <a:rPr kumimoji="1" lang="ja-JP" altLang="en-US" sz="1000">
                <a:solidFill>
                  <a:srgbClr val="FF0000"/>
                </a:solidFill>
              </a:rPr>
              <a:t>シミュレーション結果も同じ断面で可視化が行われる。</a:t>
            </a:r>
            <a:endParaRPr kumimoji="1" lang="ja-JP" altLang="en-US" sz="1000"/>
          </a:p>
        </p:txBody>
      </p:sp>
      <p:sp>
        <p:nvSpPr>
          <p:cNvPr id="63" name="テキスト ボックス 62">
            <a:extLst>
              <a:ext uri="{FF2B5EF4-FFF2-40B4-BE49-F238E27FC236}">
                <a16:creationId xmlns:a16="http://schemas.microsoft.com/office/drawing/2014/main" id="{92C7B3C0-DD22-8C8C-6913-E5C6FA34DC7B}"/>
              </a:ext>
            </a:extLst>
          </p:cNvPr>
          <p:cNvSpPr txBox="1"/>
          <p:nvPr/>
        </p:nvSpPr>
        <p:spPr>
          <a:xfrm>
            <a:off x="474845" y="1239105"/>
            <a:ext cx="2807299" cy="246221"/>
          </a:xfrm>
          <a:prstGeom prst="rect">
            <a:avLst/>
          </a:prstGeom>
          <a:noFill/>
        </p:spPr>
        <p:txBody>
          <a:bodyPr wrap="square" rtlCol="0">
            <a:spAutoFit/>
          </a:bodyPr>
          <a:lstStyle/>
          <a:p>
            <a:r>
              <a:rPr kumimoji="1" lang="ja-JP" altLang="en-US" sz="1000">
                <a:solidFill>
                  <a:srgbClr val="FF0000"/>
                </a:solidFill>
              </a:rPr>
              <a:t>断面が決まったら押下。次の画面に遷移する。</a:t>
            </a:r>
            <a:endParaRPr kumimoji="1" lang="ja-JP" altLang="en-US" sz="1000"/>
          </a:p>
        </p:txBody>
      </p:sp>
      <p:sp>
        <p:nvSpPr>
          <p:cNvPr id="64" name="テキスト ボックス 63">
            <a:extLst>
              <a:ext uri="{FF2B5EF4-FFF2-40B4-BE49-F238E27FC236}">
                <a16:creationId xmlns:a16="http://schemas.microsoft.com/office/drawing/2014/main" id="{0CFD2812-990A-07E6-3A6E-7CFF27D2BBDC}"/>
              </a:ext>
            </a:extLst>
          </p:cNvPr>
          <p:cNvSpPr txBox="1"/>
          <p:nvPr/>
        </p:nvSpPr>
        <p:spPr>
          <a:xfrm>
            <a:off x="3486086" y="772922"/>
            <a:ext cx="2807299" cy="246221"/>
          </a:xfrm>
          <a:prstGeom prst="rect">
            <a:avLst/>
          </a:prstGeom>
          <a:noFill/>
        </p:spPr>
        <p:txBody>
          <a:bodyPr wrap="square" rtlCol="0">
            <a:spAutoFit/>
          </a:bodyPr>
          <a:lstStyle/>
          <a:p>
            <a:r>
              <a:rPr kumimoji="1" lang="ja-JP" altLang="en-US" sz="1000">
                <a:solidFill>
                  <a:srgbClr val="FF0000"/>
                </a:solidFill>
              </a:rPr>
              <a:t>一旦終了しても</a:t>
            </a:r>
            <a:r>
              <a:rPr kumimoji="1" lang="en-US" altLang="ja-JP" sz="1000" dirty="0">
                <a:solidFill>
                  <a:srgbClr val="FF0000"/>
                </a:solidFill>
              </a:rPr>
              <a:t>OK</a:t>
            </a:r>
            <a:r>
              <a:rPr kumimoji="1" lang="ja-JP" altLang="en-US" sz="1000">
                <a:solidFill>
                  <a:srgbClr val="FF0000"/>
                </a:solidFill>
              </a:rPr>
              <a:t>。あとから再開可能。</a:t>
            </a:r>
            <a:endParaRPr kumimoji="1" lang="ja-JP" altLang="en-US" sz="1000"/>
          </a:p>
        </p:txBody>
      </p:sp>
      <p:sp>
        <p:nvSpPr>
          <p:cNvPr id="65" name="テキスト ボックス 64">
            <a:extLst>
              <a:ext uri="{FF2B5EF4-FFF2-40B4-BE49-F238E27FC236}">
                <a16:creationId xmlns:a16="http://schemas.microsoft.com/office/drawing/2014/main" id="{581F8F7C-DA86-2A44-5A0D-4540A03DE530}"/>
              </a:ext>
            </a:extLst>
          </p:cNvPr>
          <p:cNvSpPr txBox="1"/>
          <p:nvPr/>
        </p:nvSpPr>
        <p:spPr>
          <a:xfrm>
            <a:off x="6391493" y="358826"/>
            <a:ext cx="5322291" cy="307777"/>
          </a:xfrm>
          <a:prstGeom prst="rect">
            <a:avLst/>
          </a:prstGeom>
          <a:noFill/>
        </p:spPr>
        <p:txBody>
          <a:bodyPr wrap="none" rtlCol="0">
            <a:spAutoFit/>
          </a:bodyPr>
          <a:lstStyle/>
          <a:p>
            <a:r>
              <a:rPr kumimoji="1" lang="en-US" altLang="ja-JP" sz="1400" dirty="0">
                <a:solidFill>
                  <a:srgbClr val="FF0000"/>
                </a:solidFill>
                <a:latin typeface="+mj-ea"/>
                <a:ea typeface="+mj-ea"/>
              </a:rPr>
              <a:t>※</a:t>
            </a:r>
            <a:r>
              <a:rPr kumimoji="1" lang="ja-JP" altLang="en-US" sz="1400">
                <a:solidFill>
                  <a:srgbClr val="FF0000"/>
                </a:solidFill>
                <a:latin typeface="+mj-ea"/>
                <a:ea typeface="+mj-ea"/>
              </a:rPr>
              <a:t>浸透率構造を作り直す場合はブラウザの戻るボタン押下で</a:t>
            </a:r>
            <a:r>
              <a:rPr kumimoji="1" lang="en-US" altLang="ja-JP" sz="1400" dirty="0">
                <a:solidFill>
                  <a:srgbClr val="FF0000"/>
                </a:solidFill>
                <a:latin typeface="+mj-ea"/>
                <a:ea typeface="+mj-ea"/>
              </a:rPr>
              <a:t>OK</a:t>
            </a:r>
            <a:endParaRPr kumimoji="1" lang="ja-JP" altLang="en-US" sz="1400">
              <a:solidFill>
                <a:srgbClr val="FF0000"/>
              </a:solidFill>
              <a:latin typeface="+mj-ea"/>
              <a:ea typeface="+mj-ea"/>
            </a:endParaRPr>
          </a:p>
        </p:txBody>
      </p:sp>
    </p:spTree>
    <p:extLst>
      <p:ext uri="{BB962C8B-B14F-4D97-AF65-F5344CB8AC3E}">
        <p14:creationId xmlns:p14="http://schemas.microsoft.com/office/powerpoint/2010/main" val="2342221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フローチャート: 代替処理 57">
            <a:extLst>
              <a:ext uri="{FF2B5EF4-FFF2-40B4-BE49-F238E27FC236}">
                <a16:creationId xmlns:a16="http://schemas.microsoft.com/office/drawing/2014/main" id="{BFDCCD04-432F-E75C-D141-2164463F5871}"/>
              </a:ext>
            </a:extLst>
          </p:cNvPr>
          <p:cNvSpPr/>
          <p:nvPr/>
        </p:nvSpPr>
        <p:spPr>
          <a:xfrm>
            <a:off x="6485483" y="3292104"/>
            <a:ext cx="1622723" cy="1015336"/>
          </a:xfrm>
          <a:prstGeom prst="flowChartAlternateProcess">
            <a:avLst/>
          </a:prstGeom>
          <a:solidFill>
            <a:schemeClr val="accent1">
              <a:alpha val="301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dirty="0">
              <a:solidFill>
                <a:srgbClr val="0070C0"/>
              </a:solidFill>
              <a:latin typeface="+mj-lt"/>
            </a:endParaRPr>
          </a:p>
          <a:p>
            <a:pPr algn="ctr"/>
            <a:endParaRPr lang="en-US" altLang="ja-JP" dirty="0">
              <a:solidFill>
                <a:srgbClr val="0070C0"/>
              </a:solidFill>
              <a:latin typeface="+mj-lt"/>
            </a:endParaRPr>
          </a:p>
          <a:p>
            <a:pPr algn="ctr"/>
            <a:r>
              <a:rPr lang="en-US" altLang="ja-JP" dirty="0" err="1">
                <a:solidFill>
                  <a:srgbClr val="0070C0"/>
                </a:solidFill>
                <a:latin typeface="+mj-lt"/>
              </a:rPr>
              <a:t>run.py</a:t>
            </a:r>
            <a:endParaRPr lang="en-US" altLang="ja-JP" dirty="0">
              <a:solidFill>
                <a:srgbClr val="0070C0"/>
              </a:solidFill>
              <a:latin typeface="+mj-lt"/>
            </a:endParaRPr>
          </a:p>
        </p:txBody>
      </p:sp>
      <p:sp>
        <p:nvSpPr>
          <p:cNvPr id="2" name="タイトル 1">
            <a:extLst>
              <a:ext uri="{FF2B5EF4-FFF2-40B4-BE49-F238E27FC236}">
                <a16:creationId xmlns:a16="http://schemas.microsoft.com/office/drawing/2014/main" id="{B20F7F34-4AF1-6E8B-E400-D1202F4A6C0C}"/>
              </a:ext>
            </a:extLst>
          </p:cNvPr>
          <p:cNvSpPr>
            <a:spLocks noGrp="1"/>
          </p:cNvSpPr>
          <p:nvPr>
            <p:ph type="title"/>
          </p:nvPr>
        </p:nvSpPr>
        <p:spPr/>
        <p:txBody>
          <a:bodyPr/>
          <a:lstStyle/>
          <a:p>
            <a:r>
              <a:rPr kumimoji="1" lang="en-US" altLang="ja-JP" dirty="0"/>
              <a:t>WEAK3</a:t>
            </a:r>
            <a:r>
              <a:rPr kumimoji="1" lang="ja-JP" altLang="en-US"/>
              <a:t>処理概要</a:t>
            </a:r>
          </a:p>
        </p:txBody>
      </p:sp>
      <p:sp>
        <p:nvSpPr>
          <p:cNvPr id="10" name="1 つの角を切り取った四角形 9">
            <a:extLst>
              <a:ext uri="{FF2B5EF4-FFF2-40B4-BE49-F238E27FC236}">
                <a16:creationId xmlns:a16="http://schemas.microsoft.com/office/drawing/2014/main" id="{52800494-B61E-F815-4733-6BA5F0F20010}"/>
              </a:ext>
            </a:extLst>
          </p:cNvPr>
          <p:cNvSpPr/>
          <p:nvPr/>
        </p:nvSpPr>
        <p:spPr>
          <a:xfrm>
            <a:off x="643503" y="4105021"/>
            <a:ext cx="1110938" cy="404838"/>
          </a:xfrm>
          <a:prstGeom prst="snip1Rect">
            <a:avLst/>
          </a:prstGeom>
          <a:noFill/>
          <a:ln w="15875">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1200" b="1" dirty="0">
                <a:solidFill>
                  <a:schemeClr val="tx1">
                    <a:lumMod val="65000"/>
                    <a:lumOff val="35000"/>
                  </a:schemeClr>
                </a:solidFill>
              </a:rPr>
              <a:t>seed points</a:t>
            </a:r>
            <a:endParaRPr kumimoji="1" lang="ja-JP" altLang="en-US" sz="1200" b="1">
              <a:solidFill>
                <a:schemeClr val="tx1">
                  <a:lumMod val="65000"/>
                  <a:lumOff val="35000"/>
                </a:schemeClr>
              </a:solidFill>
            </a:endParaRPr>
          </a:p>
        </p:txBody>
      </p:sp>
      <p:sp>
        <p:nvSpPr>
          <p:cNvPr id="11" name="1 つの角を切り取った四角形 10">
            <a:extLst>
              <a:ext uri="{FF2B5EF4-FFF2-40B4-BE49-F238E27FC236}">
                <a16:creationId xmlns:a16="http://schemas.microsoft.com/office/drawing/2014/main" id="{34DA1223-D728-83AD-BB0D-EC2CC13181FD}"/>
              </a:ext>
            </a:extLst>
          </p:cNvPr>
          <p:cNvSpPr/>
          <p:nvPr/>
        </p:nvSpPr>
        <p:spPr>
          <a:xfrm>
            <a:off x="643503" y="3031595"/>
            <a:ext cx="1110938" cy="404838"/>
          </a:xfrm>
          <a:prstGeom prst="snip1Rect">
            <a:avLst/>
          </a:prstGeom>
          <a:noFill/>
          <a:ln w="15875">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200" b="1">
                <a:solidFill>
                  <a:schemeClr val="tx1">
                    <a:lumMod val="65000"/>
                    <a:lumOff val="35000"/>
                  </a:schemeClr>
                </a:solidFill>
              </a:rPr>
              <a:t>地形</a:t>
            </a:r>
          </a:p>
        </p:txBody>
      </p:sp>
      <p:sp>
        <p:nvSpPr>
          <p:cNvPr id="12" name="1 つの角を切り取った四角形 11">
            <a:extLst>
              <a:ext uri="{FF2B5EF4-FFF2-40B4-BE49-F238E27FC236}">
                <a16:creationId xmlns:a16="http://schemas.microsoft.com/office/drawing/2014/main" id="{23EC29D7-E7CC-BCF8-F6E1-9C7D53965C64}"/>
              </a:ext>
            </a:extLst>
          </p:cNvPr>
          <p:cNvSpPr/>
          <p:nvPr/>
        </p:nvSpPr>
        <p:spPr>
          <a:xfrm>
            <a:off x="643503" y="3568308"/>
            <a:ext cx="1110938" cy="404838"/>
          </a:xfrm>
          <a:prstGeom prst="snip1Rect">
            <a:avLst/>
          </a:prstGeom>
          <a:noFill/>
          <a:ln w="15875">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1200" b="1">
                <a:solidFill>
                  <a:schemeClr val="tx1">
                    <a:lumMod val="65000"/>
                    <a:lumOff val="35000"/>
                  </a:schemeClr>
                </a:solidFill>
              </a:rPr>
              <a:t>比抵抗構造</a:t>
            </a:r>
            <a:endParaRPr kumimoji="1" lang="ja-JP" altLang="en-US" sz="1200" b="1">
              <a:solidFill>
                <a:schemeClr val="tx1">
                  <a:lumMod val="65000"/>
                  <a:lumOff val="35000"/>
                </a:schemeClr>
              </a:solidFill>
            </a:endParaRPr>
          </a:p>
        </p:txBody>
      </p:sp>
      <p:sp>
        <p:nvSpPr>
          <p:cNvPr id="13" name="フローチャート: 代替処理 12">
            <a:extLst>
              <a:ext uri="{FF2B5EF4-FFF2-40B4-BE49-F238E27FC236}">
                <a16:creationId xmlns:a16="http://schemas.microsoft.com/office/drawing/2014/main" id="{B57F71DB-42C7-7011-446D-99478FFC5C4F}"/>
              </a:ext>
            </a:extLst>
          </p:cNvPr>
          <p:cNvSpPr/>
          <p:nvPr/>
        </p:nvSpPr>
        <p:spPr>
          <a:xfrm>
            <a:off x="2034301" y="3468414"/>
            <a:ext cx="1690345" cy="592947"/>
          </a:xfrm>
          <a:prstGeom prst="flowChartAlternateProcess">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err="1">
                <a:solidFill>
                  <a:srgbClr val="0070C0"/>
                </a:solidFill>
                <a:latin typeface="+mj-lt"/>
              </a:rPr>
              <a:t>makeGrid.py</a:t>
            </a:r>
            <a:endParaRPr lang="en-US" altLang="ja-JP" dirty="0">
              <a:solidFill>
                <a:srgbClr val="0070C0"/>
              </a:solidFill>
              <a:latin typeface="+mj-lt"/>
            </a:endParaRPr>
          </a:p>
        </p:txBody>
      </p:sp>
      <p:sp>
        <p:nvSpPr>
          <p:cNvPr id="14" name="フローチャート: 代替処理 13">
            <a:extLst>
              <a:ext uri="{FF2B5EF4-FFF2-40B4-BE49-F238E27FC236}">
                <a16:creationId xmlns:a16="http://schemas.microsoft.com/office/drawing/2014/main" id="{266A330E-510A-C9B2-C427-93D548A3D5AA}"/>
              </a:ext>
            </a:extLst>
          </p:cNvPr>
          <p:cNvSpPr/>
          <p:nvPr/>
        </p:nvSpPr>
        <p:spPr>
          <a:xfrm>
            <a:off x="3958817" y="3468414"/>
            <a:ext cx="2285539" cy="592947"/>
          </a:xfrm>
          <a:prstGeom prst="flowChartAlternateProcess">
            <a:avLst/>
          </a:prstGeom>
          <a:solidFill>
            <a:schemeClr val="accent1">
              <a:alpha val="301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rgbClr val="0070C0"/>
                </a:solidFill>
                <a:latin typeface="+mj-lt"/>
              </a:rPr>
              <a:t>tough3exec_ws.py</a:t>
            </a:r>
          </a:p>
        </p:txBody>
      </p:sp>
      <p:sp>
        <p:nvSpPr>
          <p:cNvPr id="15" name="1 つの角を切り取った四角形 14">
            <a:extLst>
              <a:ext uri="{FF2B5EF4-FFF2-40B4-BE49-F238E27FC236}">
                <a16:creationId xmlns:a16="http://schemas.microsoft.com/office/drawing/2014/main" id="{AC295D0B-B706-8FDB-0C89-69FA56FEFF8F}"/>
              </a:ext>
            </a:extLst>
          </p:cNvPr>
          <p:cNvSpPr/>
          <p:nvPr/>
        </p:nvSpPr>
        <p:spPr>
          <a:xfrm>
            <a:off x="5426160" y="2737358"/>
            <a:ext cx="1884959" cy="404838"/>
          </a:xfrm>
          <a:prstGeom prst="snip1Rect">
            <a:avLst/>
          </a:prstGeom>
          <a:noFill/>
          <a:ln w="15875">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1200" b="1" dirty="0">
                <a:solidFill>
                  <a:schemeClr val="tx1">
                    <a:lumMod val="65000"/>
                    <a:lumOff val="35000"/>
                  </a:schemeClr>
                </a:solidFill>
              </a:rPr>
              <a:t>TOUGH</a:t>
            </a:r>
            <a:r>
              <a:rPr lang="ja-JP" altLang="en-US" sz="1200" b="1">
                <a:solidFill>
                  <a:schemeClr val="tx1">
                    <a:lumMod val="65000"/>
                    <a:lumOff val="35000"/>
                  </a:schemeClr>
                </a:solidFill>
              </a:rPr>
              <a:t>入力ファイル</a:t>
            </a:r>
            <a:r>
              <a:rPr lang="en-US" altLang="ja-JP" sz="1200" b="1" dirty="0">
                <a:solidFill>
                  <a:schemeClr val="tx1">
                    <a:lumMod val="65000"/>
                    <a:lumOff val="35000"/>
                  </a:schemeClr>
                </a:solidFill>
              </a:rPr>
              <a:t>(t2data.dat, INCON)</a:t>
            </a:r>
          </a:p>
        </p:txBody>
      </p:sp>
      <p:sp>
        <p:nvSpPr>
          <p:cNvPr id="17" name="1 つの角を切り取った四角形 16">
            <a:extLst>
              <a:ext uri="{FF2B5EF4-FFF2-40B4-BE49-F238E27FC236}">
                <a16:creationId xmlns:a16="http://schemas.microsoft.com/office/drawing/2014/main" id="{942D83BF-C4D7-B79F-4844-9899806A6D1F}"/>
              </a:ext>
            </a:extLst>
          </p:cNvPr>
          <p:cNvSpPr/>
          <p:nvPr/>
        </p:nvSpPr>
        <p:spPr>
          <a:xfrm>
            <a:off x="7616564" y="2731597"/>
            <a:ext cx="1151015" cy="404838"/>
          </a:xfrm>
          <a:prstGeom prst="snip1Rect">
            <a:avLst/>
          </a:prstGeom>
          <a:ln w="15875">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1200" b="1">
                <a:solidFill>
                  <a:schemeClr val="tx1">
                    <a:lumMod val="65000"/>
                    <a:lumOff val="35000"/>
                  </a:schemeClr>
                </a:solidFill>
              </a:rPr>
              <a:t>計算結果</a:t>
            </a:r>
            <a:endParaRPr lang="en-US" altLang="ja-JP" sz="1200" b="1" dirty="0">
              <a:solidFill>
                <a:schemeClr val="tx1">
                  <a:lumMod val="65000"/>
                  <a:lumOff val="35000"/>
                </a:schemeClr>
              </a:solidFill>
            </a:endParaRPr>
          </a:p>
        </p:txBody>
      </p:sp>
      <p:sp>
        <p:nvSpPr>
          <p:cNvPr id="18" name="フローチャート: 代替処理 17">
            <a:extLst>
              <a:ext uri="{FF2B5EF4-FFF2-40B4-BE49-F238E27FC236}">
                <a16:creationId xmlns:a16="http://schemas.microsoft.com/office/drawing/2014/main" id="{0A75B8B6-3464-1414-70BB-2E43F295F960}"/>
              </a:ext>
            </a:extLst>
          </p:cNvPr>
          <p:cNvSpPr/>
          <p:nvPr/>
        </p:nvSpPr>
        <p:spPr>
          <a:xfrm>
            <a:off x="10112290" y="3468735"/>
            <a:ext cx="1614866" cy="603339"/>
          </a:xfrm>
          <a:prstGeom prst="flowChartAlternateProcess">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err="1">
                <a:solidFill>
                  <a:srgbClr val="0070C0"/>
                </a:solidFill>
                <a:latin typeface="+mj-lt"/>
              </a:rPr>
              <a:t>update_log.py</a:t>
            </a:r>
            <a:endParaRPr lang="en-US" altLang="ja-JP" sz="1600" dirty="0">
              <a:solidFill>
                <a:srgbClr val="0070C0"/>
              </a:solidFill>
              <a:latin typeface="+mj-lt"/>
            </a:endParaRPr>
          </a:p>
        </p:txBody>
      </p:sp>
      <p:sp>
        <p:nvSpPr>
          <p:cNvPr id="19" name="フローチャート: 代替処理 18">
            <a:extLst>
              <a:ext uri="{FF2B5EF4-FFF2-40B4-BE49-F238E27FC236}">
                <a16:creationId xmlns:a16="http://schemas.microsoft.com/office/drawing/2014/main" id="{6C544B5E-CAA2-6626-EC8F-85DD090B7760}"/>
              </a:ext>
            </a:extLst>
          </p:cNvPr>
          <p:cNvSpPr/>
          <p:nvPr/>
        </p:nvSpPr>
        <p:spPr>
          <a:xfrm>
            <a:off x="8315935" y="3468735"/>
            <a:ext cx="1614866" cy="603339"/>
          </a:xfrm>
          <a:prstGeom prst="flowChartAlternateProcess">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err="1">
                <a:solidFill>
                  <a:srgbClr val="0070C0"/>
                </a:solidFill>
                <a:latin typeface="+mj-lt"/>
              </a:rPr>
              <a:t>makeVtu.py</a:t>
            </a:r>
            <a:endParaRPr lang="en-US" altLang="ja-JP" sz="1600" dirty="0">
              <a:solidFill>
                <a:srgbClr val="0070C0"/>
              </a:solidFill>
              <a:latin typeface="+mj-lt"/>
            </a:endParaRPr>
          </a:p>
        </p:txBody>
      </p:sp>
      <p:sp>
        <p:nvSpPr>
          <p:cNvPr id="21" name="テキスト ボックス 20">
            <a:extLst>
              <a:ext uri="{FF2B5EF4-FFF2-40B4-BE49-F238E27FC236}">
                <a16:creationId xmlns:a16="http://schemas.microsoft.com/office/drawing/2014/main" id="{1FE38746-9160-0837-828A-7C1E9BBDDC56}"/>
              </a:ext>
            </a:extLst>
          </p:cNvPr>
          <p:cNvSpPr txBox="1"/>
          <p:nvPr/>
        </p:nvSpPr>
        <p:spPr>
          <a:xfrm>
            <a:off x="2013987" y="4418976"/>
            <a:ext cx="1977061" cy="1815882"/>
          </a:xfrm>
          <a:prstGeom prst="rect">
            <a:avLst/>
          </a:prstGeom>
          <a:noFill/>
        </p:spPr>
        <p:txBody>
          <a:bodyPr wrap="square" rtlCol="0">
            <a:spAutoFit/>
          </a:bodyPr>
          <a:lstStyle/>
          <a:p>
            <a:r>
              <a:rPr lang="en-US" altLang="ja-JP" sz="1600" u="sng" dirty="0">
                <a:latin typeface="Hiragino Sans W5" panose="020B0400000000000000" pitchFamily="34" charset="-128"/>
                <a:ea typeface="Hiragino Sans W5" panose="020B0400000000000000" pitchFamily="34" charset="-128"/>
              </a:rPr>
              <a:t>1. </a:t>
            </a:r>
            <a:r>
              <a:rPr lang="ja-JP" altLang="en-US" sz="1600" u="sng">
                <a:latin typeface="Hiragino Sans W5" panose="020B0400000000000000" pitchFamily="34" charset="-128"/>
                <a:ea typeface="Hiragino Sans W5" panose="020B0400000000000000" pitchFamily="34" charset="-128"/>
              </a:rPr>
              <a:t>浸透率構造生成</a:t>
            </a:r>
            <a:endParaRPr lang="en-US" altLang="ja-JP" sz="1600" u="sng" dirty="0">
              <a:latin typeface="Hiragino Sans W5" panose="020B0400000000000000" pitchFamily="34" charset="-128"/>
              <a:ea typeface="Hiragino Sans W5" panose="020B0400000000000000" pitchFamily="34" charset="-128"/>
            </a:endParaRPr>
          </a:p>
          <a:p>
            <a:pPr marL="177750" indent="-177750">
              <a:buFont typeface="Arial" panose="020B0604020202020204" pitchFamily="34" charset="0"/>
              <a:buChar char="•"/>
            </a:pPr>
            <a:r>
              <a:rPr lang="ja-JP" altLang="en-US" sz="1600"/>
              <a:t>グリッド作成</a:t>
            </a:r>
            <a:endParaRPr lang="en-US" altLang="ja-JP" sz="1600" dirty="0"/>
          </a:p>
          <a:p>
            <a:pPr marL="177750" indent="-177750">
              <a:buFont typeface="Arial" panose="020B0604020202020204" pitchFamily="34" charset="0"/>
              <a:buChar char="•"/>
            </a:pPr>
            <a:r>
              <a:rPr kumimoji="1" lang="ja-JP" altLang="en-US" sz="1600"/>
              <a:t>岩石タイプ割当</a:t>
            </a:r>
            <a:endParaRPr kumimoji="1" lang="en-US" altLang="ja-JP" sz="1600" dirty="0"/>
          </a:p>
          <a:p>
            <a:pPr marL="177750" indent="-177750">
              <a:buFont typeface="Arial" panose="020B0604020202020204" pitchFamily="34" charset="0"/>
              <a:buChar char="•"/>
            </a:pPr>
            <a:r>
              <a:rPr lang="ja-JP" altLang="en-US" sz="1600"/>
              <a:t>空気層の設定</a:t>
            </a:r>
            <a:endParaRPr lang="en-US" altLang="ja-JP" sz="1600" dirty="0"/>
          </a:p>
          <a:p>
            <a:pPr marL="177750" indent="-177750">
              <a:buFont typeface="Arial" panose="020B0604020202020204" pitchFamily="34" charset="0"/>
              <a:buChar char="•"/>
            </a:pPr>
            <a:r>
              <a:rPr kumimoji="1" lang="ja-JP" altLang="en-US" sz="1600"/>
              <a:t>境界条件の設定</a:t>
            </a:r>
            <a:endParaRPr kumimoji="1" lang="en-US" altLang="ja-JP" sz="1600" dirty="0"/>
          </a:p>
          <a:p>
            <a:endParaRPr kumimoji="1" lang="en-US" altLang="ja-JP" sz="1600" dirty="0"/>
          </a:p>
          <a:p>
            <a:endParaRPr kumimoji="1" lang="ja-JP" altLang="en-US" sz="1600"/>
          </a:p>
        </p:txBody>
      </p:sp>
      <p:sp>
        <p:nvSpPr>
          <p:cNvPr id="22" name="テキスト ボックス 21">
            <a:extLst>
              <a:ext uri="{FF2B5EF4-FFF2-40B4-BE49-F238E27FC236}">
                <a16:creationId xmlns:a16="http://schemas.microsoft.com/office/drawing/2014/main" id="{89ABFE34-9D62-5CA7-F54B-EE7C316FC81E}"/>
              </a:ext>
            </a:extLst>
          </p:cNvPr>
          <p:cNvSpPr txBox="1"/>
          <p:nvPr/>
        </p:nvSpPr>
        <p:spPr>
          <a:xfrm>
            <a:off x="4014686" y="4418976"/>
            <a:ext cx="2263068" cy="1323439"/>
          </a:xfrm>
          <a:prstGeom prst="rect">
            <a:avLst/>
          </a:prstGeom>
          <a:noFill/>
        </p:spPr>
        <p:txBody>
          <a:bodyPr wrap="square" rtlCol="0">
            <a:spAutoFit/>
          </a:bodyPr>
          <a:lstStyle/>
          <a:p>
            <a:r>
              <a:rPr lang="en-US" altLang="ja-JP" sz="1600" u="sng" dirty="0">
                <a:latin typeface="Helvetica Neue" panose="02000503000000020004" pitchFamily="2" charset="0"/>
                <a:ea typeface="Helvetica Neue" panose="02000503000000020004" pitchFamily="2" charset="0"/>
                <a:cs typeface="Helvetica Neue" panose="02000503000000020004" pitchFamily="2" charset="0"/>
              </a:rPr>
              <a:t>2. TOUGH</a:t>
            </a:r>
            <a:r>
              <a:rPr lang="ja-JP" altLang="en-US" sz="1600" u="sng">
                <a:latin typeface="Hiragino Sans W5" panose="020B0400000000000000" pitchFamily="34" charset="-128"/>
                <a:ea typeface="Hiragino Sans W5" panose="020B0400000000000000" pitchFamily="34" charset="-128"/>
              </a:rPr>
              <a:t>入力</a:t>
            </a:r>
            <a:r>
              <a:rPr lang="en-US" altLang="ja-JP" sz="1600" u="sng" dirty="0">
                <a:latin typeface="Helvetica Neue" panose="02000503000000020004" pitchFamily="2" charset="0"/>
                <a:ea typeface="Helvetica Neue" panose="02000503000000020004" pitchFamily="2" charset="0"/>
                <a:cs typeface="Helvetica Neue" panose="02000503000000020004" pitchFamily="2" charset="0"/>
              </a:rPr>
              <a:t>file</a:t>
            </a:r>
            <a:r>
              <a:rPr lang="ja-JP" altLang="en-US" sz="1600" u="sng">
                <a:latin typeface="Hiragino Sans W5" panose="020B0400000000000000" pitchFamily="34" charset="-128"/>
                <a:ea typeface="Hiragino Sans W5" panose="020B0400000000000000" pitchFamily="34" charset="-128"/>
              </a:rPr>
              <a:t>生成</a:t>
            </a:r>
            <a:endParaRPr lang="en-US" altLang="ja-JP" sz="1600" u="sng" dirty="0">
              <a:latin typeface="Hiragino Sans W5" panose="020B0400000000000000" pitchFamily="34" charset="-128"/>
              <a:ea typeface="Hiragino Sans W5" panose="020B0400000000000000" pitchFamily="34" charset="-128"/>
            </a:endParaRPr>
          </a:p>
          <a:p>
            <a:pPr marL="177750" indent="-177750">
              <a:buFont typeface="Arial" panose="020B0604020202020204" pitchFamily="34" charset="0"/>
              <a:buChar char="•"/>
            </a:pPr>
            <a:r>
              <a:rPr lang="ja-JP" altLang="en-US" sz="1600"/>
              <a:t>状態方程式</a:t>
            </a:r>
            <a:endParaRPr lang="en-US" altLang="ja-JP" sz="1600" dirty="0"/>
          </a:p>
          <a:p>
            <a:pPr marL="177750" indent="-177750">
              <a:buFont typeface="Arial" panose="020B0604020202020204" pitchFamily="34" charset="0"/>
              <a:buChar char="•"/>
            </a:pPr>
            <a:r>
              <a:rPr lang="ja-JP" altLang="en-US" sz="1600"/>
              <a:t>注入流体の設定</a:t>
            </a:r>
            <a:endParaRPr lang="en-US" altLang="ja-JP" sz="1600" dirty="0"/>
          </a:p>
          <a:p>
            <a:pPr marL="177750" indent="-177750">
              <a:buFont typeface="Arial" panose="020B0604020202020204" pitchFamily="34" charset="0"/>
              <a:buChar char="•"/>
            </a:pPr>
            <a:r>
              <a:rPr lang="ja-JP" altLang="en-US" sz="1600"/>
              <a:t>ソルバの設定</a:t>
            </a:r>
            <a:endParaRPr kumimoji="1" lang="en-US" altLang="ja-JP" sz="1600" dirty="0"/>
          </a:p>
          <a:p>
            <a:endParaRPr kumimoji="1" lang="ja-JP" altLang="en-US" sz="1600"/>
          </a:p>
        </p:txBody>
      </p:sp>
      <p:sp>
        <p:nvSpPr>
          <p:cNvPr id="27" name="フローチャート: 処理 26">
            <a:extLst>
              <a:ext uri="{FF2B5EF4-FFF2-40B4-BE49-F238E27FC236}">
                <a16:creationId xmlns:a16="http://schemas.microsoft.com/office/drawing/2014/main" id="{BC70F7E8-A4DA-355C-18F2-52435DF08316}"/>
              </a:ext>
            </a:extLst>
          </p:cNvPr>
          <p:cNvSpPr/>
          <p:nvPr/>
        </p:nvSpPr>
        <p:spPr>
          <a:xfrm>
            <a:off x="6621907" y="3408859"/>
            <a:ext cx="1362339" cy="564287"/>
          </a:xfrm>
          <a:prstGeom prst="flowChartProcess">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TOUGH3/</a:t>
            </a:r>
          </a:p>
          <a:p>
            <a:pPr algn="ctr"/>
            <a:r>
              <a:rPr kumimoji="1" lang="en-US" altLang="ja-JP"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TOUGH2</a:t>
            </a:r>
          </a:p>
        </p:txBody>
      </p:sp>
      <p:sp>
        <p:nvSpPr>
          <p:cNvPr id="29" name="テキスト ボックス 28">
            <a:extLst>
              <a:ext uri="{FF2B5EF4-FFF2-40B4-BE49-F238E27FC236}">
                <a16:creationId xmlns:a16="http://schemas.microsoft.com/office/drawing/2014/main" id="{D6ABEC37-1B7C-D3DE-F13D-C0B9C65E4AD2}"/>
              </a:ext>
            </a:extLst>
          </p:cNvPr>
          <p:cNvSpPr txBox="1"/>
          <p:nvPr/>
        </p:nvSpPr>
        <p:spPr>
          <a:xfrm>
            <a:off x="9920871" y="4418976"/>
            <a:ext cx="2103842" cy="584775"/>
          </a:xfrm>
          <a:prstGeom prst="rect">
            <a:avLst/>
          </a:prstGeom>
          <a:noFill/>
        </p:spPr>
        <p:txBody>
          <a:bodyPr wrap="square">
            <a:spAutoFit/>
          </a:bodyPr>
          <a:lstStyle/>
          <a:p>
            <a:pPr algn="ctr"/>
            <a:r>
              <a:rPr lang="en-US" altLang="ja-JP" sz="1600" u="sng" dirty="0">
                <a:latin typeface="Hiragino Sans W5" panose="020B0400000000000000" pitchFamily="34" charset="-128"/>
                <a:ea typeface="Hiragino Sans W5" panose="020B0400000000000000" pitchFamily="34" charset="-128"/>
              </a:rPr>
              <a:t>5. </a:t>
            </a:r>
            <a:r>
              <a:rPr lang="ja-JP" altLang="en-US" sz="1600" u="sng">
                <a:latin typeface="Hiragino Sans W5" panose="020B0400000000000000" pitchFamily="34" charset="-128"/>
                <a:ea typeface="Hiragino Sans W5" panose="020B0400000000000000" pitchFamily="34" charset="-128"/>
              </a:rPr>
              <a:t>データベース登録</a:t>
            </a:r>
            <a:endParaRPr lang="en-US" altLang="ja-JP" sz="1600" u="sng" dirty="0">
              <a:latin typeface="Hiragino Sans W5" panose="020B0400000000000000" pitchFamily="34" charset="-128"/>
              <a:ea typeface="Hiragino Sans W5" panose="020B0400000000000000" pitchFamily="34" charset="-128"/>
            </a:endParaRPr>
          </a:p>
          <a:p>
            <a:pPr marL="177750" indent="-177750" algn="ctr">
              <a:buFont typeface="Arial" panose="020B0604020202020204" pitchFamily="34" charset="0"/>
              <a:buChar char="•"/>
            </a:pPr>
            <a:r>
              <a:rPr lang="ja-JP" altLang="en-US" sz="1600"/>
              <a:t>結果の簡単な整理</a:t>
            </a:r>
            <a:endParaRPr lang="en-US" altLang="ja-JP" sz="1600" dirty="0"/>
          </a:p>
        </p:txBody>
      </p:sp>
      <p:sp>
        <p:nvSpPr>
          <p:cNvPr id="31" name="テキスト ボックス 30">
            <a:extLst>
              <a:ext uri="{FF2B5EF4-FFF2-40B4-BE49-F238E27FC236}">
                <a16:creationId xmlns:a16="http://schemas.microsoft.com/office/drawing/2014/main" id="{5CE368A7-B061-E14A-50A0-7B98E9F5C4C3}"/>
              </a:ext>
            </a:extLst>
          </p:cNvPr>
          <p:cNvSpPr txBox="1"/>
          <p:nvPr/>
        </p:nvSpPr>
        <p:spPr>
          <a:xfrm>
            <a:off x="8369660" y="4418976"/>
            <a:ext cx="1810458" cy="1323439"/>
          </a:xfrm>
          <a:prstGeom prst="rect">
            <a:avLst/>
          </a:prstGeom>
          <a:noFill/>
        </p:spPr>
        <p:txBody>
          <a:bodyPr wrap="square">
            <a:spAutoFit/>
          </a:bodyPr>
          <a:lstStyle/>
          <a:p>
            <a:r>
              <a:rPr lang="en-US" altLang="ja-JP" sz="1600" u="sng" dirty="0">
                <a:latin typeface="Hiragino Sans W5" panose="020B0400000000000000" pitchFamily="34" charset="-128"/>
                <a:ea typeface="Hiragino Sans W5" panose="020B0400000000000000" pitchFamily="34" charset="-128"/>
              </a:rPr>
              <a:t>4. </a:t>
            </a:r>
            <a:r>
              <a:rPr lang="ja-JP" altLang="en-US" sz="1600" u="sng">
                <a:latin typeface="Hiragino Sans W5" panose="020B0400000000000000" pitchFamily="34" charset="-128"/>
                <a:ea typeface="Hiragino Sans W5" panose="020B0400000000000000" pitchFamily="34" charset="-128"/>
              </a:rPr>
              <a:t>結果の図化</a:t>
            </a:r>
            <a:endParaRPr lang="en-US" altLang="ja-JP" sz="1600" u="sng" dirty="0">
              <a:latin typeface="Hiragino Sans W5" panose="020B0400000000000000" pitchFamily="34" charset="-128"/>
              <a:ea typeface="Hiragino Sans W5" panose="020B0400000000000000" pitchFamily="34" charset="-128"/>
            </a:endParaRPr>
          </a:p>
          <a:p>
            <a:pPr marL="177750" indent="-177750">
              <a:buFont typeface="Arial" panose="020B0604020202020204" pitchFamily="34" charset="0"/>
              <a:buChar char="•"/>
            </a:pPr>
            <a:r>
              <a:rPr lang="ja-JP" altLang="en-US" sz="1600"/>
              <a:t>結果の断面</a:t>
            </a:r>
            <a:endParaRPr lang="en-US" altLang="ja-JP" sz="1600" dirty="0"/>
          </a:p>
          <a:p>
            <a:pPr marL="177750" indent="-177750">
              <a:buFont typeface="Arial" panose="020B0604020202020204" pitchFamily="34" charset="0"/>
              <a:buChar char="•"/>
            </a:pPr>
            <a:r>
              <a:rPr lang="ja-JP" altLang="en-US" sz="1600"/>
              <a:t>アニメーション</a:t>
            </a:r>
            <a:endParaRPr lang="en-US" altLang="ja-JP" sz="1600" dirty="0"/>
          </a:p>
          <a:p>
            <a:pPr marL="177750" indent="-177750">
              <a:buFont typeface="Arial" panose="020B0604020202020204" pitchFamily="34" charset="0"/>
              <a:buChar char="•"/>
            </a:pPr>
            <a:r>
              <a:rPr lang="ja-JP" altLang="en-US" sz="1600"/>
              <a:t>放熱量時系列</a:t>
            </a:r>
            <a:endParaRPr lang="en-US" altLang="ja-JP" sz="1600" dirty="0"/>
          </a:p>
          <a:p>
            <a:pPr marL="177750" indent="-177750">
              <a:buFont typeface="Arial" panose="020B0604020202020204" pitchFamily="34" charset="0"/>
              <a:buChar char="•"/>
            </a:pPr>
            <a:r>
              <a:rPr lang="ja-JP" altLang="en-US" sz="1600"/>
              <a:t>放熱量分布</a:t>
            </a:r>
          </a:p>
        </p:txBody>
      </p:sp>
      <p:sp>
        <p:nvSpPr>
          <p:cNvPr id="32" name="角丸四角形 31">
            <a:extLst>
              <a:ext uri="{FF2B5EF4-FFF2-40B4-BE49-F238E27FC236}">
                <a16:creationId xmlns:a16="http://schemas.microsoft.com/office/drawing/2014/main" id="{02ED067C-923C-7831-C065-160319BE0C6D}"/>
              </a:ext>
            </a:extLst>
          </p:cNvPr>
          <p:cNvSpPr/>
          <p:nvPr/>
        </p:nvSpPr>
        <p:spPr>
          <a:xfrm>
            <a:off x="6485484" y="714033"/>
            <a:ext cx="4922956" cy="160095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bg1"/>
                </a:solidFill>
                <a:latin typeface="+mj-lt"/>
              </a:rPr>
              <a:t>WEAK3</a:t>
            </a:r>
            <a:r>
              <a:rPr kumimoji="1" lang="ja-JP" altLang="en-US" b="1">
                <a:solidFill>
                  <a:schemeClr val="bg1"/>
                </a:solidFill>
                <a:latin typeface="Hiragino Sans W6" panose="020B0400000000000000" pitchFamily="34" charset="-128"/>
                <a:ea typeface="Hiragino Sans W6" panose="020B0400000000000000" pitchFamily="34" charset="-128"/>
              </a:rPr>
              <a:t>入力ファイル</a:t>
            </a:r>
            <a:r>
              <a:rPr kumimoji="1" lang="en-US" altLang="ja-JP" b="1" dirty="0">
                <a:solidFill>
                  <a:schemeClr val="bg1"/>
                </a:solidFill>
                <a:latin typeface="Hiragino Sans W6" panose="020B0400000000000000" pitchFamily="34" charset="-128"/>
                <a:ea typeface="Hiragino Sans W6" panose="020B0400000000000000" pitchFamily="34" charset="-128"/>
              </a:rPr>
              <a:t> </a:t>
            </a:r>
            <a:r>
              <a:rPr kumimoji="1" lang="en-US" altLang="ja-JP" dirty="0">
                <a:solidFill>
                  <a:schemeClr val="bg1"/>
                </a:solidFill>
                <a:latin typeface="+mj-lt"/>
              </a:rPr>
              <a:t>(*.</a:t>
            </a:r>
            <a:r>
              <a:rPr kumimoji="1" lang="en-US" altLang="ja-JP" dirty="0" err="1">
                <a:solidFill>
                  <a:schemeClr val="bg1"/>
                </a:solidFill>
                <a:latin typeface="+mj-lt"/>
              </a:rPr>
              <a:t>ini</a:t>
            </a:r>
            <a:r>
              <a:rPr kumimoji="1" lang="en-US" altLang="ja-JP" dirty="0">
                <a:solidFill>
                  <a:schemeClr val="bg1"/>
                </a:solidFill>
                <a:latin typeface="+mj-lt"/>
              </a:rPr>
              <a:t>) </a:t>
            </a:r>
          </a:p>
          <a:p>
            <a:r>
              <a:rPr lang="ja-JP" altLang="en-US">
                <a:solidFill>
                  <a:schemeClr val="bg1"/>
                </a:solidFill>
                <a:latin typeface="-apple-system"/>
              </a:rPr>
              <a:t>読み込むファイル、</a:t>
            </a:r>
            <a:r>
              <a:rPr lang="ja-JP" altLang="en-US" b="0" i="0">
                <a:solidFill>
                  <a:schemeClr val="bg1"/>
                </a:solidFill>
                <a:effectLst/>
                <a:latin typeface="-apple-system"/>
              </a:rPr>
              <a:t>メッシュ情報、</a:t>
            </a:r>
            <a:r>
              <a:rPr lang="en-US" altLang="ja-JP" b="0" i="0" dirty="0">
                <a:solidFill>
                  <a:schemeClr val="bg1"/>
                </a:solidFill>
                <a:effectLst/>
                <a:latin typeface="-apple-system"/>
              </a:rPr>
              <a:t>TOUGH3</a:t>
            </a:r>
          </a:p>
          <a:p>
            <a:r>
              <a:rPr lang="ja-JP" altLang="en-US" b="0" i="0">
                <a:solidFill>
                  <a:schemeClr val="bg1"/>
                </a:solidFill>
                <a:effectLst/>
                <a:latin typeface="-apple-system"/>
              </a:rPr>
              <a:t>計算条件など、シミュレーションに必要な</a:t>
            </a:r>
            <a:endParaRPr lang="en-US" altLang="ja-JP" b="0" i="0" dirty="0">
              <a:solidFill>
                <a:schemeClr val="bg1"/>
              </a:solidFill>
              <a:effectLst/>
              <a:latin typeface="-apple-system"/>
            </a:endParaRPr>
          </a:p>
          <a:p>
            <a:r>
              <a:rPr lang="ja-JP" altLang="en-US" b="0" i="0">
                <a:solidFill>
                  <a:schemeClr val="bg1"/>
                </a:solidFill>
                <a:effectLst/>
                <a:latin typeface="-apple-system"/>
              </a:rPr>
              <a:t>情報はすべてここに</a:t>
            </a:r>
            <a:r>
              <a:rPr lang="ja-JP" altLang="en-US">
                <a:solidFill>
                  <a:schemeClr val="bg1"/>
                </a:solidFill>
                <a:latin typeface="-apple-system"/>
              </a:rPr>
              <a:t>書き出される</a:t>
            </a:r>
            <a:endParaRPr lang="en-US" altLang="ja-JP" dirty="0">
              <a:solidFill>
                <a:schemeClr val="bg1"/>
              </a:solidFill>
              <a:latin typeface="-apple-system"/>
            </a:endParaRPr>
          </a:p>
        </p:txBody>
      </p:sp>
      <p:cxnSp>
        <p:nvCxnSpPr>
          <p:cNvPr id="43" name="直線矢印コネクタ 42">
            <a:extLst>
              <a:ext uri="{FF2B5EF4-FFF2-40B4-BE49-F238E27FC236}">
                <a16:creationId xmlns:a16="http://schemas.microsoft.com/office/drawing/2014/main" id="{6650E9E3-C684-F46F-472D-65DB3C59EB2C}"/>
              </a:ext>
            </a:extLst>
          </p:cNvPr>
          <p:cNvCxnSpPr>
            <a:cxnSpLocks/>
            <a:stCxn id="12" idx="0"/>
            <a:endCxn id="13" idx="1"/>
          </p:cNvCxnSpPr>
          <p:nvPr/>
        </p:nvCxnSpPr>
        <p:spPr>
          <a:xfrm flipV="1">
            <a:off x="1754441" y="3764888"/>
            <a:ext cx="279860" cy="5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C30F4097-0073-038D-A13E-167220F47063}"/>
              </a:ext>
            </a:extLst>
          </p:cNvPr>
          <p:cNvCxnSpPr>
            <a:cxnSpLocks/>
            <a:stCxn id="10" idx="0"/>
          </p:cNvCxnSpPr>
          <p:nvPr/>
        </p:nvCxnSpPr>
        <p:spPr>
          <a:xfrm flipV="1">
            <a:off x="1754441" y="3902602"/>
            <a:ext cx="259546" cy="404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CA099004-C27D-3BE7-89AB-B298361CFD80}"/>
              </a:ext>
            </a:extLst>
          </p:cNvPr>
          <p:cNvCxnSpPr>
            <a:cxnSpLocks/>
          </p:cNvCxnSpPr>
          <p:nvPr/>
        </p:nvCxnSpPr>
        <p:spPr>
          <a:xfrm>
            <a:off x="1754441" y="3234014"/>
            <a:ext cx="259546" cy="404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A00BFCAD-A28F-61DF-17B5-B6E7A290FCCF}"/>
              </a:ext>
            </a:extLst>
          </p:cNvPr>
          <p:cNvCxnSpPr>
            <a:cxnSpLocks/>
          </p:cNvCxnSpPr>
          <p:nvPr/>
        </p:nvCxnSpPr>
        <p:spPr>
          <a:xfrm flipV="1">
            <a:off x="5805033" y="3136435"/>
            <a:ext cx="0" cy="331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01730998-CF68-2717-10BB-1A785809AADF}"/>
              </a:ext>
            </a:extLst>
          </p:cNvPr>
          <p:cNvCxnSpPr>
            <a:cxnSpLocks/>
          </p:cNvCxnSpPr>
          <p:nvPr/>
        </p:nvCxnSpPr>
        <p:spPr>
          <a:xfrm>
            <a:off x="6712763" y="3147957"/>
            <a:ext cx="1" cy="2551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a:extLst>
              <a:ext uri="{FF2B5EF4-FFF2-40B4-BE49-F238E27FC236}">
                <a16:creationId xmlns:a16="http://schemas.microsoft.com/office/drawing/2014/main" id="{EB6E32DE-ED55-1FA3-CB73-6BDB02691613}"/>
              </a:ext>
            </a:extLst>
          </p:cNvPr>
          <p:cNvCxnSpPr>
            <a:cxnSpLocks/>
          </p:cNvCxnSpPr>
          <p:nvPr/>
        </p:nvCxnSpPr>
        <p:spPr>
          <a:xfrm flipV="1">
            <a:off x="7858515" y="3136435"/>
            <a:ext cx="1" cy="266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49BD582E-9480-F635-6354-1F22E27E102D}"/>
              </a:ext>
            </a:extLst>
          </p:cNvPr>
          <p:cNvCxnSpPr>
            <a:cxnSpLocks/>
          </p:cNvCxnSpPr>
          <p:nvPr/>
        </p:nvCxnSpPr>
        <p:spPr>
          <a:xfrm>
            <a:off x="8540875" y="3136435"/>
            <a:ext cx="0" cy="331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カギ線コネクタ 110">
            <a:extLst>
              <a:ext uri="{FF2B5EF4-FFF2-40B4-BE49-F238E27FC236}">
                <a16:creationId xmlns:a16="http://schemas.microsoft.com/office/drawing/2014/main" id="{CF32525D-46BD-501F-5DCF-6724E1BECCCD}"/>
              </a:ext>
            </a:extLst>
          </p:cNvPr>
          <p:cNvCxnSpPr>
            <a:cxnSpLocks/>
          </p:cNvCxnSpPr>
          <p:nvPr/>
        </p:nvCxnSpPr>
        <p:spPr>
          <a:xfrm>
            <a:off x="8764601" y="3005395"/>
            <a:ext cx="1890928" cy="4371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1 つの角を切り取った四角形 2">
            <a:extLst>
              <a:ext uri="{FF2B5EF4-FFF2-40B4-BE49-F238E27FC236}">
                <a16:creationId xmlns:a16="http://schemas.microsoft.com/office/drawing/2014/main" id="{3442BCE7-AB2A-596E-64A4-08EC30F0E8C3}"/>
              </a:ext>
            </a:extLst>
          </p:cNvPr>
          <p:cNvSpPr/>
          <p:nvPr/>
        </p:nvSpPr>
        <p:spPr>
          <a:xfrm>
            <a:off x="3103200" y="2731597"/>
            <a:ext cx="1884959" cy="404838"/>
          </a:xfrm>
          <a:prstGeom prst="snip1Rect">
            <a:avLst/>
          </a:prstGeom>
          <a:noFill/>
          <a:ln w="15875">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1200" b="1">
                <a:solidFill>
                  <a:schemeClr val="tx1">
                    <a:lumMod val="65000"/>
                    <a:lumOff val="35000"/>
                  </a:schemeClr>
                </a:solidFill>
              </a:rPr>
              <a:t>メッシュ情報</a:t>
            </a:r>
            <a:endParaRPr lang="en-US" altLang="ja-JP" sz="1200" b="1" dirty="0">
              <a:solidFill>
                <a:schemeClr val="tx1">
                  <a:lumMod val="65000"/>
                  <a:lumOff val="35000"/>
                </a:schemeClr>
              </a:solidFill>
            </a:endParaRPr>
          </a:p>
          <a:p>
            <a:pPr algn="ctr"/>
            <a:r>
              <a:rPr lang="ja-JP" altLang="en-US" sz="1200" b="1">
                <a:solidFill>
                  <a:schemeClr val="tx1">
                    <a:lumMod val="65000"/>
                    <a:lumOff val="35000"/>
                  </a:schemeClr>
                </a:solidFill>
              </a:rPr>
              <a:t>浸透率構造</a:t>
            </a:r>
          </a:p>
        </p:txBody>
      </p:sp>
      <p:cxnSp>
        <p:nvCxnSpPr>
          <p:cNvPr id="4" name="直線矢印コネクタ 3">
            <a:extLst>
              <a:ext uri="{FF2B5EF4-FFF2-40B4-BE49-F238E27FC236}">
                <a16:creationId xmlns:a16="http://schemas.microsoft.com/office/drawing/2014/main" id="{DCCA3C0F-8927-70B9-2FDB-A107672E3C80}"/>
              </a:ext>
            </a:extLst>
          </p:cNvPr>
          <p:cNvCxnSpPr>
            <a:cxnSpLocks/>
          </p:cNvCxnSpPr>
          <p:nvPr/>
        </p:nvCxnSpPr>
        <p:spPr>
          <a:xfrm flipV="1">
            <a:off x="3482073" y="3130674"/>
            <a:ext cx="0" cy="331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直線矢印コネクタ 4">
            <a:extLst>
              <a:ext uri="{FF2B5EF4-FFF2-40B4-BE49-F238E27FC236}">
                <a16:creationId xmlns:a16="http://schemas.microsoft.com/office/drawing/2014/main" id="{8D66B57F-C361-C133-9283-F4B0427EE51E}"/>
              </a:ext>
            </a:extLst>
          </p:cNvPr>
          <p:cNvCxnSpPr>
            <a:cxnSpLocks/>
          </p:cNvCxnSpPr>
          <p:nvPr/>
        </p:nvCxnSpPr>
        <p:spPr>
          <a:xfrm>
            <a:off x="4389803" y="3142196"/>
            <a:ext cx="0" cy="320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カギ線コネクタ 7">
            <a:extLst>
              <a:ext uri="{FF2B5EF4-FFF2-40B4-BE49-F238E27FC236}">
                <a16:creationId xmlns:a16="http://schemas.microsoft.com/office/drawing/2014/main" id="{835EAAB5-8F69-C69B-6898-01F4DAA0F3FF}"/>
              </a:ext>
            </a:extLst>
          </p:cNvPr>
          <p:cNvCxnSpPr>
            <a:cxnSpLocks/>
            <a:stCxn id="13" idx="0"/>
            <a:endCxn id="32" idx="1"/>
          </p:cNvCxnSpPr>
          <p:nvPr/>
        </p:nvCxnSpPr>
        <p:spPr>
          <a:xfrm rot="5400000" flipH="1" flipV="1">
            <a:off x="3705528" y="688458"/>
            <a:ext cx="1953902" cy="3606010"/>
          </a:xfrm>
          <a:prstGeom prst="bentConnector2">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B27C11A3-E8CB-186C-57F8-F60E53366E0D}"/>
              </a:ext>
            </a:extLst>
          </p:cNvPr>
          <p:cNvCxnSpPr>
            <a:cxnSpLocks/>
            <a:endCxn id="19" idx="0"/>
          </p:cNvCxnSpPr>
          <p:nvPr/>
        </p:nvCxnSpPr>
        <p:spPr>
          <a:xfrm>
            <a:off x="9118278" y="2323115"/>
            <a:ext cx="5090" cy="114562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0DD8D6DF-B852-4B40-07CA-BB49CAB4363D}"/>
              </a:ext>
            </a:extLst>
          </p:cNvPr>
          <p:cNvCxnSpPr>
            <a:cxnSpLocks/>
          </p:cNvCxnSpPr>
          <p:nvPr/>
        </p:nvCxnSpPr>
        <p:spPr>
          <a:xfrm>
            <a:off x="10987218" y="2320052"/>
            <a:ext cx="5090" cy="114562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5" name="カギ線コネクタ 24">
            <a:extLst>
              <a:ext uri="{FF2B5EF4-FFF2-40B4-BE49-F238E27FC236}">
                <a16:creationId xmlns:a16="http://schemas.microsoft.com/office/drawing/2014/main" id="{7A3F44A7-2F09-A5B8-CC6B-947004AEB85B}"/>
              </a:ext>
            </a:extLst>
          </p:cNvPr>
          <p:cNvCxnSpPr>
            <a:cxnSpLocks/>
            <a:endCxn id="14" idx="0"/>
          </p:cNvCxnSpPr>
          <p:nvPr/>
        </p:nvCxnSpPr>
        <p:spPr>
          <a:xfrm rot="10800000" flipV="1">
            <a:off x="5101588" y="1816480"/>
            <a:ext cx="1369741" cy="1651933"/>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B12355A1-F6EE-0F55-372C-EEDFA262A4CD}"/>
              </a:ext>
            </a:extLst>
          </p:cNvPr>
          <p:cNvSpPr txBox="1"/>
          <p:nvPr/>
        </p:nvSpPr>
        <p:spPr>
          <a:xfrm>
            <a:off x="6621907" y="4444855"/>
            <a:ext cx="2107785" cy="338554"/>
          </a:xfrm>
          <a:prstGeom prst="rect">
            <a:avLst/>
          </a:prstGeom>
          <a:noFill/>
        </p:spPr>
        <p:txBody>
          <a:bodyPr wrap="square">
            <a:spAutoFit/>
          </a:bodyPr>
          <a:lstStyle/>
          <a:p>
            <a:r>
              <a:rPr lang="en-US" altLang="ja-JP" sz="1600" u="sng" dirty="0">
                <a:latin typeface="Hiragino Sans W5" panose="020B0400000000000000" pitchFamily="34" charset="-128"/>
                <a:ea typeface="Hiragino Sans W5" panose="020B0400000000000000" pitchFamily="34" charset="-128"/>
              </a:rPr>
              <a:t>3. </a:t>
            </a:r>
            <a:r>
              <a:rPr lang="ja-JP" altLang="en-US" sz="1600" u="sng">
                <a:latin typeface="Hiragino Sans W5" panose="020B0400000000000000" pitchFamily="34" charset="-128"/>
                <a:ea typeface="Hiragino Sans W5" panose="020B0400000000000000" pitchFamily="34" charset="-128"/>
              </a:rPr>
              <a:t>計算実行</a:t>
            </a:r>
            <a:endParaRPr lang="ja-JP" altLang="en-US" sz="1600" u="sng"/>
          </a:p>
        </p:txBody>
      </p:sp>
      <p:cxnSp>
        <p:nvCxnSpPr>
          <p:cNvPr id="7" name="直線矢印コネクタ 6">
            <a:extLst>
              <a:ext uri="{FF2B5EF4-FFF2-40B4-BE49-F238E27FC236}">
                <a16:creationId xmlns:a16="http://schemas.microsoft.com/office/drawing/2014/main" id="{742D3273-140A-5A67-8AFD-3E7B59823A7F}"/>
              </a:ext>
            </a:extLst>
          </p:cNvPr>
          <p:cNvCxnSpPr>
            <a:cxnSpLocks/>
          </p:cNvCxnSpPr>
          <p:nvPr/>
        </p:nvCxnSpPr>
        <p:spPr>
          <a:xfrm>
            <a:off x="7366874" y="2314991"/>
            <a:ext cx="0" cy="98743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32981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テキスト ボックス 27">
            <a:extLst>
              <a:ext uri="{FF2B5EF4-FFF2-40B4-BE49-F238E27FC236}">
                <a16:creationId xmlns:a16="http://schemas.microsoft.com/office/drawing/2014/main" id="{872A4185-1E47-B38C-132F-5645E359BD58}"/>
              </a:ext>
            </a:extLst>
          </p:cNvPr>
          <p:cNvSpPr txBox="1"/>
          <p:nvPr/>
        </p:nvSpPr>
        <p:spPr>
          <a:xfrm>
            <a:off x="4286506" y="4341706"/>
            <a:ext cx="6965888" cy="276999"/>
          </a:xfrm>
          <a:prstGeom prst="rect">
            <a:avLst/>
          </a:prstGeom>
          <a:noFill/>
        </p:spPr>
        <p:txBody>
          <a:bodyPr wrap="square" rtlCol="0">
            <a:spAutoFit/>
          </a:bodyPr>
          <a:lstStyle/>
          <a:p>
            <a:r>
              <a:rPr kumimoji="1" lang="en-US" altLang="ja-JP" sz="1200" dirty="0"/>
              <a:t>input_</a:t>
            </a:r>
            <a:r>
              <a:rPr lang="en-US" altLang="ja-JP" sz="1200" dirty="0"/>
              <a:t>cmesh4</a:t>
            </a:r>
            <a:r>
              <a:rPr kumimoji="1" lang="en-US" altLang="ja-JP" sz="1200" dirty="0"/>
              <a:t>_[problem1].ini</a:t>
            </a:r>
            <a:r>
              <a:rPr lang="ja-JP" altLang="en-US" sz="1200"/>
              <a:t>に定義されるシミュレーション実施場所</a:t>
            </a:r>
            <a:r>
              <a:rPr lang="en-US" altLang="ja-JP" sz="1200" dirty="0"/>
              <a:t> </a:t>
            </a:r>
            <a:endParaRPr kumimoji="1" lang="ja-JP" altLang="en-US" sz="1200"/>
          </a:p>
        </p:txBody>
      </p:sp>
      <p:sp>
        <p:nvSpPr>
          <p:cNvPr id="47" name="テキスト ボックス 46">
            <a:extLst>
              <a:ext uri="{FF2B5EF4-FFF2-40B4-BE49-F238E27FC236}">
                <a16:creationId xmlns:a16="http://schemas.microsoft.com/office/drawing/2014/main" id="{7521B665-80D8-CB30-91A7-FB0ADABDF688}"/>
              </a:ext>
            </a:extLst>
          </p:cNvPr>
          <p:cNvSpPr txBox="1"/>
          <p:nvPr/>
        </p:nvSpPr>
        <p:spPr>
          <a:xfrm>
            <a:off x="5108842" y="1983719"/>
            <a:ext cx="3757760" cy="276999"/>
          </a:xfrm>
          <a:prstGeom prst="rect">
            <a:avLst/>
          </a:prstGeom>
          <a:noFill/>
        </p:spPr>
        <p:txBody>
          <a:bodyPr wrap="square" rtlCol="0">
            <a:spAutoFit/>
          </a:bodyPr>
          <a:lstStyle/>
          <a:p>
            <a:r>
              <a:rPr kumimoji="1" lang="ja-JP" altLang="en-US" sz="1200"/>
              <a:t>比抵抗構造データ</a:t>
            </a:r>
            <a:r>
              <a:rPr kumimoji="1" lang="en-US" altLang="ja-JP" sz="1200" dirty="0"/>
              <a:t> (</a:t>
            </a:r>
            <a:r>
              <a:rPr kumimoji="1" lang="ja-JP" altLang="en-US" sz="1200"/>
              <a:t>画面</a:t>
            </a:r>
            <a:r>
              <a:rPr lang="en-US" altLang="ja-JP" sz="1200" dirty="0"/>
              <a:t>③</a:t>
            </a:r>
            <a:r>
              <a:rPr kumimoji="1" lang="ja-JP" altLang="en-US" sz="1200"/>
              <a:t>処理で使用</a:t>
            </a:r>
            <a:r>
              <a:rPr kumimoji="1" lang="en-US" altLang="ja-JP" sz="1200" dirty="0"/>
              <a:t>)</a:t>
            </a:r>
            <a:endParaRPr kumimoji="1" lang="ja-JP" altLang="en-US" sz="1200"/>
          </a:p>
        </p:txBody>
      </p:sp>
      <p:sp>
        <p:nvSpPr>
          <p:cNvPr id="4" name="タイトル 3">
            <a:extLst>
              <a:ext uri="{FF2B5EF4-FFF2-40B4-BE49-F238E27FC236}">
                <a16:creationId xmlns:a16="http://schemas.microsoft.com/office/drawing/2014/main" id="{B5B27DC2-77C4-F6B4-6176-8D86C2501E45}"/>
              </a:ext>
            </a:extLst>
          </p:cNvPr>
          <p:cNvSpPr>
            <a:spLocks noGrp="1"/>
          </p:cNvSpPr>
          <p:nvPr>
            <p:ph type="title"/>
          </p:nvPr>
        </p:nvSpPr>
        <p:spPr>
          <a:xfrm>
            <a:off x="736794" y="93616"/>
            <a:ext cx="10515600" cy="597401"/>
          </a:xfrm>
        </p:spPr>
        <p:txBody>
          <a:bodyPr/>
          <a:lstStyle/>
          <a:p>
            <a:r>
              <a:rPr kumimoji="1" lang="ja-JP" altLang="en-US" sz="2400"/>
              <a:t>画面</a:t>
            </a:r>
            <a:r>
              <a:rPr lang="en-US" altLang="ja-JP" sz="2400" dirty="0"/>
              <a:t>④</a:t>
            </a:r>
            <a:r>
              <a:rPr lang="ja-JP" altLang="en-US" sz="2400"/>
              <a:t>処理後フォルダ構成</a:t>
            </a:r>
            <a:r>
              <a:rPr lang="en-US" altLang="ja-JP" sz="2400" dirty="0"/>
              <a:t> (</a:t>
            </a:r>
            <a:r>
              <a:rPr lang="ja-JP" altLang="en-US" sz="2400"/>
              <a:t>グリッドファイル新規作成の場合</a:t>
            </a:r>
            <a:r>
              <a:rPr lang="en-US" altLang="ja-JP" sz="2400" dirty="0"/>
              <a:t>)</a:t>
            </a:r>
            <a:endParaRPr lang="ja-JP" altLang="en-US" sz="2400"/>
          </a:p>
        </p:txBody>
      </p:sp>
      <p:sp>
        <p:nvSpPr>
          <p:cNvPr id="5" name="テキスト ボックス 4">
            <a:extLst>
              <a:ext uri="{FF2B5EF4-FFF2-40B4-BE49-F238E27FC236}">
                <a16:creationId xmlns:a16="http://schemas.microsoft.com/office/drawing/2014/main" id="{96978E0D-D5E6-46CF-896F-F3E9B169F8B5}"/>
              </a:ext>
            </a:extLst>
          </p:cNvPr>
          <p:cNvSpPr txBox="1"/>
          <p:nvPr/>
        </p:nvSpPr>
        <p:spPr>
          <a:xfrm>
            <a:off x="2564560" y="2390417"/>
            <a:ext cx="1422184" cy="307777"/>
          </a:xfrm>
          <a:prstGeom prst="rect">
            <a:avLst/>
          </a:prstGeom>
          <a:noFill/>
          <a:ln>
            <a:solidFill>
              <a:schemeClr val="tx1"/>
            </a:solidFill>
          </a:ln>
        </p:spPr>
        <p:txBody>
          <a:bodyPr wrap="none" rtlCol="0">
            <a:spAutoFit/>
          </a:bodyPr>
          <a:lstStyle/>
          <a:p>
            <a:r>
              <a:rPr kumimoji="1" lang="en-US" altLang="ja-JP" sz="1400" dirty="0"/>
              <a:t>[base directory]/</a:t>
            </a:r>
            <a:endParaRPr kumimoji="1" lang="ja-JP" altLang="en-US" sz="1400"/>
          </a:p>
        </p:txBody>
      </p:sp>
      <p:sp>
        <p:nvSpPr>
          <p:cNvPr id="6" name="テキスト ボックス 5">
            <a:extLst>
              <a:ext uri="{FF2B5EF4-FFF2-40B4-BE49-F238E27FC236}">
                <a16:creationId xmlns:a16="http://schemas.microsoft.com/office/drawing/2014/main" id="{5FD9C6E2-B6E4-C5A5-6E46-6FE135E1F0CD}"/>
              </a:ext>
            </a:extLst>
          </p:cNvPr>
          <p:cNvSpPr txBox="1"/>
          <p:nvPr/>
        </p:nvSpPr>
        <p:spPr>
          <a:xfrm>
            <a:off x="3188128" y="4317596"/>
            <a:ext cx="1133644" cy="307777"/>
          </a:xfrm>
          <a:prstGeom prst="rect">
            <a:avLst/>
          </a:prstGeom>
          <a:noFill/>
          <a:ln>
            <a:solidFill>
              <a:schemeClr val="tx1"/>
            </a:solidFill>
          </a:ln>
        </p:spPr>
        <p:txBody>
          <a:bodyPr wrap="none" rtlCol="0">
            <a:spAutoFit/>
          </a:bodyPr>
          <a:lstStyle/>
          <a:p>
            <a:r>
              <a:rPr kumimoji="1" lang="en-US" altLang="ja-JP" sz="1400" dirty="0">
                <a:solidFill>
                  <a:srgbClr val="FF0000"/>
                </a:solidFill>
                <a:latin typeface="+mj-lt"/>
              </a:rPr>
              <a:t>[problem1]/</a:t>
            </a:r>
            <a:endParaRPr kumimoji="1" lang="ja-JP" altLang="en-US" sz="1400">
              <a:solidFill>
                <a:srgbClr val="FF0000"/>
              </a:solidFill>
              <a:latin typeface="+mj-lt"/>
            </a:endParaRPr>
          </a:p>
        </p:txBody>
      </p:sp>
      <p:sp>
        <p:nvSpPr>
          <p:cNvPr id="7" name="テキスト ボックス 6">
            <a:extLst>
              <a:ext uri="{FF2B5EF4-FFF2-40B4-BE49-F238E27FC236}">
                <a16:creationId xmlns:a16="http://schemas.microsoft.com/office/drawing/2014/main" id="{150F4908-60D6-9C23-BD0C-FDDCA0C76916}"/>
              </a:ext>
            </a:extLst>
          </p:cNvPr>
          <p:cNvSpPr txBox="1"/>
          <p:nvPr/>
        </p:nvSpPr>
        <p:spPr>
          <a:xfrm>
            <a:off x="3660510" y="4706934"/>
            <a:ext cx="1398140" cy="307777"/>
          </a:xfrm>
          <a:prstGeom prst="rect">
            <a:avLst/>
          </a:prstGeom>
          <a:noFill/>
          <a:ln>
            <a:solidFill>
              <a:schemeClr val="tx1"/>
            </a:solidFill>
          </a:ln>
        </p:spPr>
        <p:txBody>
          <a:bodyPr wrap="none" rtlCol="0">
            <a:spAutoFit/>
          </a:bodyPr>
          <a:lstStyle/>
          <a:p>
            <a:r>
              <a:rPr kumimoji="1" lang="en-US" altLang="ja-JP" sz="1400" dirty="0">
                <a:solidFill>
                  <a:srgbClr val="FF0000"/>
                </a:solidFill>
                <a:latin typeface="+mj-lt"/>
              </a:rPr>
              <a:t>t2data.dat.grid</a:t>
            </a:r>
            <a:endParaRPr kumimoji="1" lang="ja-JP" altLang="en-US" sz="1400">
              <a:solidFill>
                <a:srgbClr val="FF0000"/>
              </a:solidFill>
              <a:latin typeface="+mj-lt"/>
            </a:endParaRPr>
          </a:p>
        </p:txBody>
      </p:sp>
      <p:sp>
        <p:nvSpPr>
          <p:cNvPr id="8" name="テキスト ボックス 7">
            <a:extLst>
              <a:ext uri="{FF2B5EF4-FFF2-40B4-BE49-F238E27FC236}">
                <a16:creationId xmlns:a16="http://schemas.microsoft.com/office/drawing/2014/main" id="{C58B8401-2483-F91C-CABA-B68D4DFD3BF9}"/>
              </a:ext>
            </a:extLst>
          </p:cNvPr>
          <p:cNvSpPr txBox="1"/>
          <p:nvPr/>
        </p:nvSpPr>
        <p:spPr>
          <a:xfrm>
            <a:off x="3660510" y="5086418"/>
            <a:ext cx="1651414" cy="307777"/>
          </a:xfrm>
          <a:prstGeom prst="rect">
            <a:avLst/>
          </a:prstGeom>
          <a:noFill/>
          <a:ln>
            <a:solidFill>
              <a:schemeClr val="tx1"/>
            </a:solidFill>
          </a:ln>
        </p:spPr>
        <p:txBody>
          <a:bodyPr wrap="none" rtlCol="0">
            <a:spAutoFit/>
          </a:bodyPr>
          <a:lstStyle/>
          <a:p>
            <a:r>
              <a:rPr kumimoji="1" lang="en-US" altLang="ja-JP" sz="1400" dirty="0" err="1">
                <a:solidFill>
                  <a:srgbClr val="FF0000"/>
                </a:solidFill>
                <a:latin typeface="+mj-lt"/>
                <a:ea typeface="+mj-ea"/>
              </a:rPr>
              <a:t>layer_surface.png</a:t>
            </a:r>
            <a:endParaRPr kumimoji="1" lang="ja-JP" altLang="en-US" sz="1400">
              <a:solidFill>
                <a:srgbClr val="FF0000"/>
              </a:solidFill>
              <a:latin typeface="+mj-lt"/>
              <a:ea typeface="+mj-ea"/>
            </a:endParaRPr>
          </a:p>
        </p:txBody>
      </p:sp>
      <p:sp>
        <p:nvSpPr>
          <p:cNvPr id="10" name="テキスト ボックス 9">
            <a:extLst>
              <a:ext uri="{FF2B5EF4-FFF2-40B4-BE49-F238E27FC236}">
                <a16:creationId xmlns:a16="http://schemas.microsoft.com/office/drawing/2014/main" id="{6093BEE8-8867-E503-5230-016EE3CCDDF7}"/>
              </a:ext>
            </a:extLst>
          </p:cNvPr>
          <p:cNvSpPr txBox="1"/>
          <p:nvPr/>
        </p:nvSpPr>
        <p:spPr>
          <a:xfrm>
            <a:off x="3188128" y="3186067"/>
            <a:ext cx="1098378" cy="307777"/>
          </a:xfrm>
          <a:prstGeom prst="rect">
            <a:avLst/>
          </a:prstGeom>
          <a:noFill/>
          <a:ln>
            <a:solidFill>
              <a:schemeClr val="tx1"/>
            </a:solidFill>
          </a:ln>
        </p:spPr>
        <p:txBody>
          <a:bodyPr wrap="none" rtlCol="0">
            <a:spAutoFit/>
          </a:bodyPr>
          <a:lstStyle/>
          <a:p>
            <a:r>
              <a:rPr kumimoji="1" lang="en-US" altLang="ja-JP" sz="1400" dirty="0">
                <a:ea typeface="+mj-ea"/>
              </a:rPr>
              <a:t>[</a:t>
            </a:r>
            <a:r>
              <a:rPr kumimoji="1" lang="en-US" altLang="ja-JP" sz="1400" dirty="0" err="1">
                <a:ea typeface="+mj-ea"/>
              </a:rPr>
              <a:t>mulgrid</a:t>
            </a:r>
            <a:r>
              <a:rPr kumimoji="1" lang="en-US" altLang="ja-JP" sz="1400" dirty="0">
                <a:ea typeface="+mj-ea"/>
              </a:rPr>
              <a:t> file]</a:t>
            </a:r>
            <a:endParaRPr kumimoji="1" lang="ja-JP" altLang="en-US" sz="1400">
              <a:ea typeface="+mj-ea"/>
            </a:endParaRPr>
          </a:p>
        </p:txBody>
      </p:sp>
      <p:sp>
        <p:nvSpPr>
          <p:cNvPr id="11" name="テキスト ボックス 10">
            <a:extLst>
              <a:ext uri="{FF2B5EF4-FFF2-40B4-BE49-F238E27FC236}">
                <a16:creationId xmlns:a16="http://schemas.microsoft.com/office/drawing/2014/main" id="{748380C0-F105-22CE-9BA4-DFDE4376D108}"/>
              </a:ext>
            </a:extLst>
          </p:cNvPr>
          <p:cNvSpPr txBox="1"/>
          <p:nvPr/>
        </p:nvSpPr>
        <p:spPr>
          <a:xfrm>
            <a:off x="3188128" y="3925316"/>
            <a:ext cx="2081019" cy="307777"/>
          </a:xfrm>
          <a:prstGeom prst="rect">
            <a:avLst/>
          </a:prstGeom>
          <a:solidFill>
            <a:schemeClr val="bg1">
              <a:lumMod val="85000"/>
            </a:schemeClr>
          </a:solidFill>
          <a:ln>
            <a:noFill/>
          </a:ln>
        </p:spPr>
        <p:txBody>
          <a:bodyPr wrap="none" rtlCol="0">
            <a:spAutoFit/>
          </a:bodyPr>
          <a:lstStyle/>
          <a:p>
            <a:r>
              <a:rPr kumimoji="1" lang="en-US" altLang="ja-JP" sz="1400" dirty="0" err="1">
                <a:solidFill>
                  <a:schemeClr val="bg1"/>
                </a:solidFill>
              </a:rPr>
              <a:t>input_final</a:t>
            </a:r>
            <a:r>
              <a:rPr kumimoji="1" lang="en-US" altLang="ja-JP" sz="1400" dirty="0">
                <a:solidFill>
                  <a:schemeClr val="bg1"/>
                </a:solidFill>
              </a:rPr>
              <a:t>_[problem1].ini</a:t>
            </a:r>
            <a:endParaRPr kumimoji="1" lang="ja-JP" altLang="en-US" sz="1400">
              <a:solidFill>
                <a:schemeClr val="bg1"/>
              </a:solidFill>
            </a:endParaRPr>
          </a:p>
        </p:txBody>
      </p:sp>
      <p:cxnSp>
        <p:nvCxnSpPr>
          <p:cNvPr id="13" name="直線コネクタ 12">
            <a:extLst>
              <a:ext uri="{FF2B5EF4-FFF2-40B4-BE49-F238E27FC236}">
                <a16:creationId xmlns:a16="http://schemas.microsoft.com/office/drawing/2014/main" id="{562BDF68-471D-886E-8186-C2B86D317FB9}"/>
              </a:ext>
            </a:extLst>
          </p:cNvPr>
          <p:cNvCxnSpPr>
            <a:cxnSpLocks/>
          </p:cNvCxnSpPr>
          <p:nvPr/>
        </p:nvCxnSpPr>
        <p:spPr>
          <a:xfrm>
            <a:off x="2814858" y="2723758"/>
            <a:ext cx="0" cy="17620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8E1DE10F-523F-79C4-7A9D-9630160A9FB8}"/>
              </a:ext>
            </a:extLst>
          </p:cNvPr>
          <p:cNvCxnSpPr>
            <a:cxnSpLocks/>
            <a:stCxn id="10" idx="1"/>
          </p:cNvCxnSpPr>
          <p:nvPr/>
        </p:nvCxnSpPr>
        <p:spPr>
          <a:xfrm flipH="1">
            <a:off x="2814859" y="3339956"/>
            <a:ext cx="373269" cy="127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CF960D61-7B87-298C-B0B4-410721A06247}"/>
              </a:ext>
            </a:extLst>
          </p:cNvPr>
          <p:cNvCxnSpPr>
            <a:cxnSpLocks/>
          </p:cNvCxnSpPr>
          <p:nvPr/>
        </p:nvCxnSpPr>
        <p:spPr>
          <a:xfrm flipH="1">
            <a:off x="2814859" y="4091986"/>
            <a:ext cx="3732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DD2329CB-6E46-5D53-CF92-30BBF0BFE585}"/>
              </a:ext>
            </a:extLst>
          </p:cNvPr>
          <p:cNvCxnSpPr>
            <a:cxnSpLocks/>
          </p:cNvCxnSpPr>
          <p:nvPr/>
        </p:nvCxnSpPr>
        <p:spPr>
          <a:xfrm flipH="1">
            <a:off x="2814859" y="4485812"/>
            <a:ext cx="3732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D82A00FD-3238-6852-D7C7-F4C60BCFBD7E}"/>
              </a:ext>
            </a:extLst>
          </p:cNvPr>
          <p:cNvCxnSpPr>
            <a:cxnSpLocks/>
          </p:cNvCxnSpPr>
          <p:nvPr/>
        </p:nvCxnSpPr>
        <p:spPr>
          <a:xfrm flipH="1">
            <a:off x="3437896" y="4641801"/>
            <a:ext cx="1303" cy="12651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A523AF06-993C-B205-50C2-A397F46AF830}"/>
              </a:ext>
            </a:extLst>
          </p:cNvPr>
          <p:cNvCxnSpPr>
            <a:cxnSpLocks/>
          </p:cNvCxnSpPr>
          <p:nvPr/>
        </p:nvCxnSpPr>
        <p:spPr>
          <a:xfrm flipH="1">
            <a:off x="3439199" y="4873604"/>
            <a:ext cx="2226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FF435E48-CA04-3FF9-4D77-7C96AE33D104}"/>
              </a:ext>
            </a:extLst>
          </p:cNvPr>
          <p:cNvCxnSpPr>
            <a:cxnSpLocks/>
          </p:cNvCxnSpPr>
          <p:nvPr/>
        </p:nvCxnSpPr>
        <p:spPr>
          <a:xfrm flipH="1">
            <a:off x="3439199" y="5253088"/>
            <a:ext cx="222614"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23BFDFA1-B99C-2104-3059-9719088F8FA1}"/>
              </a:ext>
            </a:extLst>
          </p:cNvPr>
          <p:cNvSpPr txBox="1"/>
          <p:nvPr/>
        </p:nvSpPr>
        <p:spPr>
          <a:xfrm>
            <a:off x="4420378" y="3231903"/>
            <a:ext cx="4522098" cy="276999"/>
          </a:xfrm>
          <a:prstGeom prst="rect">
            <a:avLst/>
          </a:prstGeom>
          <a:noFill/>
        </p:spPr>
        <p:txBody>
          <a:bodyPr wrap="square" rtlCol="0">
            <a:spAutoFit/>
          </a:bodyPr>
          <a:lstStyle/>
          <a:p>
            <a:r>
              <a:rPr kumimoji="1" lang="ja-JP" altLang="en-US" sz="1200">
                <a:latin typeface="+mn-ea"/>
              </a:rPr>
              <a:t>画面</a:t>
            </a:r>
            <a:r>
              <a:rPr lang="en-US" altLang="ja-JP" sz="1200" dirty="0">
                <a:latin typeface="+mn-ea"/>
              </a:rPr>
              <a:t>②</a:t>
            </a:r>
            <a:r>
              <a:rPr kumimoji="1" lang="ja-JP" altLang="en-US" sz="1200">
                <a:latin typeface="+mn-ea"/>
              </a:rPr>
              <a:t>処理により作成されるグリッドファイル</a:t>
            </a:r>
          </a:p>
        </p:txBody>
      </p:sp>
      <p:sp>
        <p:nvSpPr>
          <p:cNvPr id="24" name="テキスト ボックス 23">
            <a:extLst>
              <a:ext uri="{FF2B5EF4-FFF2-40B4-BE49-F238E27FC236}">
                <a16:creationId xmlns:a16="http://schemas.microsoft.com/office/drawing/2014/main" id="{D1D5E147-4425-63F4-3CD7-A99968D0CD27}"/>
              </a:ext>
            </a:extLst>
          </p:cNvPr>
          <p:cNvSpPr txBox="1"/>
          <p:nvPr/>
        </p:nvSpPr>
        <p:spPr>
          <a:xfrm>
            <a:off x="5269147" y="3929435"/>
            <a:ext cx="5206913" cy="276999"/>
          </a:xfrm>
          <a:prstGeom prst="rect">
            <a:avLst/>
          </a:prstGeom>
          <a:noFill/>
        </p:spPr>
        <p:txBody>
          <a:bodyPr wrap="square" rtlCol="0">
            <a:spAutoFit/>
          </a:bodyPr>
          <a:lstStyle/>
          <a:p>
            <a:r>
              <a:rPr kumimoji="1" lang="ja-JP" altLang="en-US" sz="1200"/>
              <a:t>未作成</a:t>
            </a:r>
            <a:r>
              <a:rPr kumimoji="1" lang="en-US" altLang="ja-JP" sz="1200" dirty="0"/>
              <a:t>(</a:t>
            </a:r>
            <a:r>
              <a:rPr kumimoji="1" lang="ja-JP" altLang="en-US" sz="1200"/>
              <a:t>この</a:t>
            </a:r>
            <a:r>
              <a:rPr kumimoji="1" lang="en-US" altLang="ja-JP" sz="1200" dirty="0"/>
              <a:t>GUI</a:t>
            </a:r>
            <a:r>
              <a:rPr kumimoji="1" lang="ja-JP" altLang="en-US" sz="1200"/>
              <a:t>で最終的に作成される</a:t>
            </a:r>
            <a:r>
              <a:rPr kumimoji="1" lang="en-US" altLang="ja-JP" sz="1200" dirty="0"/>
              <a:t>input</a:t>
            </a:r>
            <a:r>
              <a:rPr kumimoji="1" lang="ja-JP" altLang="en-US" sz="1200"/>
              <a:t>ファイル</a:t>
            </a:r>
            <a:r>
              <a:rPr kumimoji="1" lang="en-US" altLang="ja-JP" sz="1200" dirty="0"/>
              <a:t>)</a:t>
            </a:r>
            <a:endParaRPr kumimoji="1" lang="ja-JP" altLang="en-US" sz="1200"/>
          </a:p>
        </p:txBody>
      </p:sp>
      <p:sp>
        <p:nvSpPr>
          <p:cNvPr id="30" name="テキスト ボックス 29">
            <a:extLst>
              <a:ext uri="{FF2B5EF4-FFF2-40B4-BE49-F238E27FC236}">
                <a16:creationId xmlns:a16="http://schemas.microsoft.com/office/drawing/2014/main" id="{4D271529-203C-100C-E9E8-C2BE99148D93}"/>
              </a:ext>
            </a:extLst>
          </p:cNvPr>
          <p:cNvSpPr txBox="1"/>
          <p:nvPr/>
        </p:nvSpPr>
        <p:spPr>
          <a:xfrm>
            <a:off x="1419239" y="1170613"/>
            <a:ext cx="1194557" cy="307777"/>
          </a:xfrm>
          <a:prstGeom prst="rect">
            <a:avLst/>
          </a:prstGeom>
          <a:noFill/>
          <a:ln>
            <a:solidFill>
              <a:schemeClr val="tx1"/>
            </a:solidFill>
          </a:ln>
        </p:spPr>
        <p:txBody>
          <a:bodyPr wrap="none" rtlCol="0">
            <a:spAutoFit/>
          </a:bodyPr>
          <a:lstStyle/>
          <a:p>
            <a:r>
              <a:rPr lang="en-US" altLang="ja-JP" sz="1400" dirty="0"/>
              <a:t>WEAK3-test</a:t>
            </a:r>
            <a:r>
              <a:rPr kumimoji="1" lang="en-US" altLang="ja-JP" sz="1400" dirty="0"/>
              <a:t>/</a:t>
            </a:r>
            <a:endParaRPr kumimoji="1" lang="ja-JP" altLang="en-US" sz="1400"/>
          </a:p>
        </p:txBody>
      </p:sp>
      <p:cxnSp>
        <p:nvCxnSpPr>
          <p:cNvPr id="31" name="直線コネクタ 30">
            <a:extLst>
              <a:ext uri="{FF2B5EF4-FFF2-40B4-BE49-F238E27FC236}">
                <a16:creationId xmlns:a16="http://schemas.microsoft.com/office/drawing/2014/main" id="{253F9A88-465B-58A7-B17C-D2EACAFF21AC}"/>
              </a:ext>
            </a:extLst>
          </p:cNvPr>
          <p:cNvCxnSpPr>
            <a:cxnSpLocks/>
          </p:cNvCxnSpPr>
          <p:nvPr/>
        </p:nvCxnSpPr>
        <p:spPr>
          <a:xfrm>
            <a:off x="1802392" y="1524329"/>
            <a:ext cx="0" cy="2598983"/>
          </a:xfrm>
          <a:prstGeom prst="line">
            <a:avLst/>
          </a:prstGeom>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D3A1EC2A-10C6-2639-DC43-F09B2E275B1A}"/>
              </a:ext>
            </a:extLst>
          </p:cNvPr>
          <p:cNvSpPr txBox="1"/>
          <p:nvPr/>
        </p:nvSpPr>
        <p:spPr>
          <a:xfrm>
            <a:off x="2199032" y="1570285"/>
            <a:ext cx="442750" cy="307777"/>
          </a:xfrm>
          <a:prstGeom prst="rect">
            <a:avLst/>
          </a:prstGeom>
          <a:noFill/>
          <a:ln>
            <a:noFill/>
          </a:ln>
        </p:spPr>
        <p:txBody>
          <a:bodyPr wrap="none" rtlCol="0">
            <a:spAutoFit/>
          </a:bodyPr>
          <a:lstStyle/>
          <a:p>
            <a:pPr algn="ctr"/>
            <a:r>
              <a:rPr lang="en-US" altLang="ja-JP" sz="1400" dirty="0">
                <a:solidFill>
                  <a:schemeClr val="tx1">
                    <a:lumMod val="50000"/>
                    <a:lumOff val="50000"/>
                  </a:schemeClr>
                </a:solidFill>
                <a:ea typeface="+mj-ea"/>
              </a:rPr>
              <a:t>... /</a:t>
            </a:r>
            <a:endParaRPr kumimoji="1" lang="ja-JP" altLang="en-US" sz="1400">
              <a:solidFill>
                <a:schemeClr val="tx1">
                  <a:lumMod val="50000"/>
                  <a:lumOff val="50000"/>
                </a:schemeClr>
              </a:solidFill>
              <a:ea typeface="+mj-ea"/>
            </a:endParaRPr>
          </a:p>
        </p:txBody>
      </p:sp>
      <p:sp>
        <p:nvSpPr>
          <p:cNvPr id="33" name="テキスト ボックス 32">
            <a:extLst>
              <a:ext uri="{FF2B5EF4-FFF2-40B4-BE49-F238E27FC236}">
                <a16:creationId xmlns:a16="http://schemas.microsoft.com/office/drawing/2014/main" id="{1AF64694-F3DC-0301-BA05-B0855214C3B5}"/>
              </a:ext>
            </a:extLst>
          </p:cNvPr>
          <p:cNvSpPr txBox="1"/>
          <p:nvPr/>
        </p:nvSpPr>
        <p:spPr>
          <a:xfrm>
            <a:off x="2586217" y="1563976"/>
            <a:ext cx="966931" cy="307777"/>
          </a:xfrm>
          <a:prstGeom prst="rect">
            <a:avLst/>
          </a:prstGeom>
          <a:noFill/>
          <a:ln>
            <a:solidFill>
              <a:schemeClr val="tx1"/>
            </a:solidFill>
          </a:ln>
        </p:spPr>
        <p:txBody>
          <a:bodyPr wrap="none" rtlCol="0">
            <a:spAutoFit/>
          </a:bodyPr>
          <a:lstStyle/>
          <a:p>
            <a:r>
              <a:rPr kumimoji="1" lang="en-US" altLang="ja-JP" sz="1400" dirty="0"/>
              <a:t>[</a:t>
            </a:r>
            <a:r>
              <a:rPr kumimoji="1" lang="en-US" altLang="ja-JP" sz="1400" dirty="0" err="1"/>
              <a:t>topodata</a:t>
            </a:r>
            <a:r>
              <a:rPr lang="en-US" altLang="ja-JP" sz="1400" dirty="0"/>
              <a:t>]</a:t>
            </a:r>
            <a:endParaRPr kumimoji="1" lang="en-US" altLang="ja-JP" sz="1400" dirty="0"/>
          </a:p>
        </p:txBody>
      </p:sp>
      <p:cxnSp>
        <p:nvCxnSpPr>
          <p:cNvPr id="34" name="直線コネクタ 33">
            <a:extLst>
              <a:ext uri="{FF2B5EF4-FFF2-40B4-BE49-F238E27FC236}">
                <a16:creationId xmlns:a16="http://schemas.microsoft.com/office/drawing/2014/main" id="{CBC907AD-29BD-959E-BFAB-F33304F6DCAA}"/>
              </a:ext>
            </a:extLst>
          </p:cNvPr>
          <p:cNvCxnSpPr>
            <a:cxnSpLocks/>
            <a:stCxn id="32" idx="1"/>
          </p:cNvCxnSpPr>
          <p:nvPr/>
        </p:nvCxnSpPr>
        <p:spPr>
          <a:xfrm flipH="1">
            <a:off x="1802392" y="1724174"/>
            <a:ext cx="396640" cy="12783"/>
          </a:xfrm>
          <a:prstGeom prst="line">
            <a:avLst/>
          </a:prstGeom>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56544D82-4B85-98CE-FF20-2C826D308856}"/>
              </a:ext>
            </a:extLst>
          </p:cNvPr>
          <p:cNvSpPr txBox="1"/>
          <p:nvPr/>
        </p:nvSpPr>
        <p:spPr>
          <a:xfrm>
            <a:off x="2167305" y="1958541"/>
            <a:ext cx="442750" cy="307777"/>
          </a:xfrm>
          <a:prstGeom prst="rect">
            <a:avLst/>
          </a:prstGeom>
          <a:noFill/>
          <a:ln>
            <a:noFill/>
          </a:ln>
        </p:spPr>
        <p:txBody>
          <a:bodyPr wrap="none" rtlCol="0">
            <a:spAutoFit/>
          </a:bodyPr>
          <a:lstStyle/>
          <a:p>
            <a:pPr algn="ctr"/>
            <a:r>
              <a:rPr lang="en-US" altLang="ja-JP" sz="1400" dirty="0">
                <a:solidFill>
                  <a:schemeClr val="tx1">
                    <a:lumMod val="50000"/>
                    <a:lumOff val="50000"/>
                  </a:schemeClr>
                </a:solidFill>
                <a:ea typeface="+mj-ea"/>
              </a:rPr>
              <a:t>... /</a:t>
            </a:r>
            <a:endParaRPr kumimoji="1" lang="ja-JP" altLang="en-US" sz="1400">
              <a:solidFill>
                <a:schemeClr val="tx1">
                  <a:lumMod val="50000"/>
                  <a:lumOff val="50000"/>
                </a:schemeClr>
              </a:solidFill>
              <a:ea typeface="+mj-ea"/>
            </a:endParaRPr>
          </a:p>
        </p:txBody>
      </p:sp>
      <p:sp>
        <p:nvSpPr>
          <p:cNvPr id="39" name="テキスト ボックス 38">
            <a:extLst>
              <a:ext uri="{FF2B5EF4-FFF2-40B4-BE49-F238E27FC236}">
                <a16:creationId xmlns:a16="http://schemas.microsoft.com/office/drawing/2014/main" id="{764B7C22-564C-ED82-4021-1265CE6B9BBD}"/>
              </a:ext>
            </a:extLst>
          </p:cNvPr>
          <p:cNvSpPr txBox="1"/>
          <p:nvPr/>
        </p:nvSpPr>
        <p:spPr>
          <a:xfrm>
            <a:off x="2586217" y="1965159"/>
            <a:ext cx="2478564" cy="307777"/>
          </a:xfrm>
          <a:prstGeom prst="rect">
            <a:avLst/>
          </a:prstGeom>
          <a:noFill/>
          <a:ln>
            <a:solidFill>
              <a:schemeClr val="tx1"/>
            </a:solidFill>
          </a:ln>
        </p:spPr>
        <p:txBody>
          <a:bodyPr wrap="none" rtlCol="0">
            <a:spAutoFit/>
          </a:bodyPr>
          <a:lstStyle/>
          <a:p>
            <a:r>
              <a:rPr lang="en-US" altLang="ja-JP" sz="1400" dirty="0">
                <a:latin typeface="+mn-ea"/>
              </a:rPr>
              <a:t>[Resistivity structure data]</a:t>
            </a:r>
            <a:endParaRPr kumimoji="1" lang="ja-JP" altLang="en-US" sz="1400">
              <a:latin typeface="+mn-ea"/>
            </a:endParaRPr>
          </a:p>
        </p:txBody>
      </p:sp>
      <p:cxnSp>
        <p:nvCxnSpPr>
          <p:cNvPr id="40" name="直線コネクタ 39">
            <a:extLst>
              <a:ext uri="{FF2B5EF4-FFF2-40B4-BE49-F238E27FC236}">
                <a16:creationId xmlns:a16="http://schemas.microsoft.com/office/drawing/2014/main" id="{6E245359-4F4D-1FEE-67B0-AD31805DC017}"/>
              </a:ext>
            </a:extLst>
          </p:cNvPr>
          <p:cNvCxnSpPr>
            <a:cxnSpLocks/>
          </p:cNvCxnSpPr>
          <p:nvPr/>
        </p:nvCxnSpPr>
        <p:spPr>
          <a:xfrm flipH="1">
            <a:off x="1802392" y="2194763"/>
            <a:ext cx="369939"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F977832D-4585-5A4E-1100-C36EFBC1E9A1}"/>
              </a:ext>
            </a:extLst>
          </p:cNvPr>
          <p:cNvSpPr txBox="1"/>
          <p:nvPr/>
        </p:nvSpPr>
        <p:spPr>
          <a:xfrm>
            <a:off x="3660510" y="1604825"/>
            <a:ext cx="4522098" cy="276999"/>
          </a:xfrm>
          <a:prstGeom prst="rect">
            <a:avLst/>
          </a:prstGeom>
          <a:noFill/>
        </p:spPr>
        <p:txBody>
          <a:bodyPr wrap="square" rtlCol="0">
            <a:spAutoFit/>
          </a:bodyPr>
          <a:lstStyle/>
          <a:p>
            <a:r>
              <a:rPr kumimoji="1" lang="ja-JP" altLang="en-US" sz="1200">
                <a:latin typeface="+mn-ea"/>
              </a:rPr>
              <a:t>地形データ</a:t>
            </a:r>
            <a:r>
              <a:rPr kumimoji="1" lang="en-US" altLang="ja-JP" sz="1200" dirty="0">
                <a:latin typeface="+mn-ea"/>
              </a:rPr>
              <a:t> (</a:t>
            </a:r>
            <a:r>
              <a:rPr kumimoji="1" lang="ja-JP" altLang="en-US" sz="1200">
                <a:latin typeface="+mn-ea"/>
              </a:rPr>
              <a:t>画面</a:t>
            </a:r>
            <a:r>
              <a:rPr lang="en-US" altLang="ja-JP" sz="1200" dirty="0">
                <a:latin typeface="+mn-ea"/>
              </a:rPr>
              <a:t>②</a:t>
            </a:r>
            <a:r>
              <a:rPr kumimoji="1" lang="ja-JP" altLang="en-US" sz="1200">
                <a:latin typeface="+mn-ea"/>
              </a:rPr>
              <a:t>処理で使用</a:t>
            </a:r>
            <a:r>
              <a:rPr kumimoji="1" lang="en-US" altLang="ja-JP" sz="1200" dirty="0">
                <a:latin typeface="+mn-ea"/>
              </a:rPr>
              <a:t>)</a:t>
            </a:r>
            <a:endParaRPr kumimoji="1" lang="ja-JP" altLang="en-US" sz="1200">
              <a:latin typeface="+mn-ea"/>
            </a:endParaRPr>
          </a:p>
        </p:txBody>
      </p:sp>
      <p:sp>
        <p:nvSpPr>
          <p:cNvPr id="43" name="テキスト ボックス 42">
            <a:extLst>
              <a:ext uri="{FF2B5EF4-FFF2-40B4-BE49-F238E27FC236}">
                <a16:creationId xmlns:a16="http://schemas.microsoft.com/office/drawing/2014/main" id="{530202B5-00AB-3180-202F-256C12368528}"/>
              </a:ext>
            </a:extLst>
          </p:cNvPr>
          <p:cNvSpPr txBox="1"/>
          <p:nvPr/>
        </p:nvSpPr>
        <p:spPr>
          <a:xfrm>
            <a:off x="3188128" y="2800666"/>
            <a:ext cx="1683474" cy="307777"/>
          </a:xfrm>
          <a:prstGeom prst="rect">
            <a:avLst/>
          </a:prstGeom>
          <a:noFill/>
          <a:ln>
            <a:solidFill>
              <a:schemeClr val="tx1"/>
            </a:solidFill>
          </a:ln>
        </p:spPr>
        <p:txBody>
          <a:bodyPr wrap="none" rtlCol="0">
            <a:spAutoFit/>
          </a:bodyPr>
          <a:lstStyle/>
          <a:p>
            <a:r>
              <a:rPr lang="en-US" altLang="ja-JP" sz="1400" dirty="0">
                <a:ea typeface="+mj-ea"/>
              </a:rPr>
              <a:t>[</a:t>
            </a:r>
            <a:r>
              <a:rPr lang="en-US" altLang="ja-JP" sz="1400" dirty="0" err="1">
                <a:ea typeface="+mj-ea"/>
              </a:rPr>
              <a:t>voronoi_seeds_list</a:t>
            </a:r>
            <a:r>
              <a:rPr lang="en-US" altLang="ja-JP" sz="1400" dirty="0">
                <a:ea typeface="+mj-ea"/>
              </a:rPr>
              <a:t>]</a:t>
            </a:r>
            <a:endParaRPr kumimoji="1" lang="ja-JP" altLang="en-US" sz="1400">
              <a:ea typeface="+mj-ea"/>
            </a:endParaRPr>
          </a:p>
        </p:txBody>
      </p:sp>
      <p:cxnSp>
        <p:nvCxnSpPr>
          <p:cNvPr id="45" name="直線コネクタ 44">
            <a:extLst>
              <a:ext uri="{FF2B5EF4-FFF2-40B4-BE49-F238E27FC236}">
                <a16:creationId xmlns:a16="http://schemas.microsoft.com/office/drawing/2014/main" id="{39FEB493-9A01-1B53-98F0-E5B8B21CDBD3}"/>
              </a:ext>
            </a:extLst>
          </p:cNvPr>
          <p:cNvCxnSpPr>
            <a:cxnSpLocks/>
          </p:cNvCxnSpPr>
          <p:nvPr/>
        </p:nvCxnSpPr>
        <p:spPr>
          <a:xfrm flipH="1">
            <a:off x="2814859" y="2967336"/>
            <a:ext cx="373269" cy="0"/>
          </a:xfrm>
          <a:prstGeom prst="line">
            <a:avLst/>
          </a:prstGeom>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4C68A96B-B1E2-C699-524A-AD25DED4B920}"/>
              </a:ext>
            </a:extLst>
          </p:cNvPr>
          <p:cNvSpPr txBox="1"/>
          <p:nvPr/>
        </p:nvSpPr>
        <p:spPr>
          <a:xfrm>
            <a:off x="2812230" y="1176436"/>
            <a:ext cx="4522098" cy="276999"/>
          </a:xfrm>
          <a:prstGeom prst="rect">
            <a:avLst/>
          </a:prstGeom>
          <a:noFill/>
        </p:spPr>
        <p:txBody>
          <a:bodyPr wrap="square" rtlCol="0">
            <a:spAutoFit/>
          </a:bodyPr>
          <a:lstStyle/>
          <a:p>
            <a:r>
              <a:rPr kumimoji="1" lang="en-US" altLang="ja-JP" sz="1200" dirty="0"/>
              <a:t>project root</a:t>
            </a:r>
            <a:endParaRPr kumimoji="1" lang="ja-JP" altLang="en-US" sz="1200"/>
          </a:p>
        </p:txBody>
      </p:sp>
      <p:sp>
        <p:nvSpPr>
          <p:cNvPr id="26" name="テキスト ボックス 25">
            <a:extLst>
              <a:ext uri="{FF2B5EF4-FFF2-40B4-BE49-F238E27FC236}">
                <a16:creationId xmlns:a16="http://schemas.microsoft.com/office/drawing/2014/main" id="{A7361C73-7F64-7C6E-F6E7-F567C7C38484}"/>
              </a:ext>
            </a:extLst>
          </p:cNvPr>
          <p:cNvSpPr txBox="1"/>
          <p:nvPr/>
        </p:nvSpPr>
        <p:spPr>
          <a:xfrm>
            <a:off x="5073279" y="2837750"/>
            <a:ext cx="4522098" cy="276999"/>
          </a:xfrm>
          <a:prstGeom prst="rect">
            <a:avLst/>
          </a:prstGeom>
          <a:noFill/>
        </p:spPr>
        <p:txBody>
          <a:bodyPr wrap="square" rtlCol="0">
            <a:spAutoFit/>
          </a:bodyPr>
          <a:lstStyle/>
          <a:p>
            <a:r>
              <a:rPr kumimoji="1" lang="ja-JP" altLang="en-US" sz="1200">
                <a:latin typeface="+mn-ea"/>
              </a:rPr>
              <a:t>画面</a:t>
            </a:r>
            <a:r>
              <a:rPr lang="en-US" altLang="ja-JP" sz="1200" dirty="0">
                <a:latin typeface="+mn-ea"/>
              </a:rPr>
              <a:t>②</a:t>
            </a:r>
            <a:r>
              <a:rPr kumimoji="1" lang="ja-JP" altLang="en-US" sz="1200">
                <a:latin typeface="+mn-ea"/>
              </a:rPr>
              <a:t>処理によりここへコピーされる母点リストファイル</a:t>
            </a:r>
            <a:r>
              <a:rPr kumimoji="1" lang="en-US" altLang="ja-JP" sz="1200" dirty="0">
                <a:latin typeface="+mn-ea"/>
              </a:rPr>
              <a:t> </a:t>
            </a:r>
            <a:endParaRPr kumimoji="1" lang="ja-JP" altLang="en-US" sz="1200">
              <a:latin typeface="+mn-ea"/>
            </a:endParaRPr>
          </a:p>
        </p:txBody>
      </p:sp>
      <p:sp>
        <p:nvSpPr>
          <p:cNvPr id="35" name="テキスト ボックス 34">
            <a:extLst>
              <a:ext uri="{FF2B5EF4-FFF2-40B4-BE49-F238E27FC236}">
                <a16:creationId xmlns:a16="http://schemas.microsoft.com/office/drawing/2014/main" id="{ABC1C6CB-6DD6-B9D0-89A6-84C1E10BE6AA}"/>
              </a:ext>
            </a:extLst>
          </p:cNvPr>
          <p:cNvSpPr txBox="1"/>
          <p:nvPr/>
        </p:nvSpPr>
        <p:spPr>
          <a:xfrm>
            <a:off x="2155382" y="2394826"/>
            <a:ext cx="442750" cy="307777"/>
          </a:xfrm>
          <a:prstGeom prst="rect">
            <a:avLst/>
          </a:prstGeom>
          <a:noFill/>
          <a:ln>
            <a:noFill/>
          </a:ln>
        </p:spPr>
        <p:txBody>
          <a:bodyPr wrap="none" rtlCol="0">
            <a:spAutoFit/>
          </a:bodyPr>
          <a:lstStyle/>
          <a:p>
            <a:pPr algn="ctr"/>
            <a:r>
              <a:rPr lang="en-US" altLang="ja-JP" sz="1400" dirty="0">
                <a:solidFill>
                  <a:schemeClr val="tx1">
                    <a:lumMod val="50000"/>
                    <a:lumOff val="50000"/>
                  </a:schemeClr>
                </a:solidFill>
                <a:ea typeface="+mj-ea"/>
              </a:rPr>
              <a:t>... /</a:t>
            </a:r>
            <a:endParaRPr kumimoji="1" lang="ja-JP" altLang="en-US" sz="1400">
              <a:solidFill>
                <a:schemeClr val="tx1">
                  <a:lumMod val="50000"/>
                  <a:lumOff val="50000"/>
                </a:schemeClr>
              </a:solidFill>
              <a:ea typeface="+mj-ea"/>
            </a:endParaRPr>
          </a:p>
        </p:txBody>
      </p:sp>
      <p:cxnSp>
        <p:nvCxnSpPr>
          <p:cNvPr id="36" name="直線コネクタ 35">
            <a:extLst>
              <a:ext uri="{FF2B5EF4-FFF2-40B4-BE49-F238E27FC236}">
                <a16:creationId xmlns:a16="http://schemas.microsoft.com/office/drawing/2014/main" id="{7C6353E6-6759-06D2-E63F-7F6EE7007B64}"/>
              </a:ext>
            </a:extLst>
          </p:cNvPr>
          <p:cNvCxnSpPr>
            <a:cxnSpLocks/>
          </p:cNvCxnSpPr>
          <p:nvPr/>
        </p:nvCxnSpPr>
        <p:spPr>
          <a:xfrm flipH="1">
            <a:off x="1802392" y="2557087"/>
            <a:ext cx="369939"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ED7B5A6B-E962-E95A-A180-6A402897CDC7}"/>
              </a:ext>
            </a:extLst>
          </p:cNvPr>
          <p:cNvSpPr txBox="1"/>
          <p:nvPr/>
        </p:nvSpPr>
        <p:spPr>
          <a:xfrm>
            <a:off x="4127514" y="2416535"/>
            <a:ext cx="4522098" cy="276999"/>
          </a:xfrm>
          <a:prstGeom prst="rect">
            <a:avLst/>
          </a:prstGeom>
          <a:noFill/>
        </p:spPr>
        <p:txBody>
          <a:bodyPr wrap="square" rtlCol="0">
            <a:spAutoFit/>
          </a:bodyPr>
          <a:lstStyle/>
          <a:p>
            <a:r>
              <a:rPr kumimoji="1" lang="ja-JP" altLang="en-US" sz="1200">
                <a:latin typeface="+mn-ea"/>
              </a:rPr>
              <a:t>画面</a:t>
            </a:r>
            <a:r>
              <a:rPr lang="en-US" altLang="ja-JP" sz="1200" dirty="0">
                <a:latin typeface="+mn-ea"/>
              </a:rPr>
              <a:t>②</a:t>
            </a:r>
            <a:r>
              <a:rPr kumimoji="1" lang="ja-JP" altLang="en-US" sz="1200">
                <a:latin typeface="+mn-ea"/>
              </a:rPr>
              <a:t>で指定</a:t>
            </a:r>
            <a:r>
              <a:rPr lang="en-US" altLang="ja-JP" sz="1200" dirty="0">
                <a:latin typeface="+mn-ea"/>
              </a:rPr>
              <a:t>(</a:t>
            </a:r>
            <a:r>
              <a:rPr lang="ja-JP" altLang="en-US" sz="1200">
                <a:latin typeface="+mn-ea"/>
              </a:rPr>
              <a:t>なければ</a:t>
            </a:r>
            <a:r>
              <a:rPr kumimoji="1" lang="ja-JP" altLang="en-US" sz="1200">
                <a:latin typeface="+mn-ea"/>
              </a:rPr>
              <a:t>新規作成</a:t>
            </a:r>
            <a:r>
              <a:rPr kumimoji="1" lang="en-US" altLang="ja-JP" sz="1200" dirty="0">
                <a:latin typeface="+mn-ea"/>
              </a:rPr>
              <a:t>)</a:t>
            </a:r>
            <a:endParaRPr kumimoji="1" lang="ja-JP" altLang="en-US" sz="1200">
              <a:latin typeface="+mn-ea"/>
            </a:endParaRPr>
          </a:p>
        </p:txBody>
      </p:sp>
      <p:sp>
        <p:nvSpPr>
          <p:cNvPr id="48" name="テキスト ボックス 47">
            <a:extLst>
              <a:ext uri="{FF2B5EF4-FFF2-40B4-BE49-F238E27FC236}">
                <a16:creationId xmlns:a16="http://schemas.microsoft.com/office/drawing/2014/main" id="{2FB018A3-EF11-A903-82A0-F2A2559AE67A}"/>
              </a:ext>
            </a:extLst>
          </p:cNvPr>
          <p:cNvSpPr txBox="1"/>
          <p:nvPr/>
        </p:nvSpPr>
        <p:spPr>
          <a:xfrm>
            <a:off x="6622169" y="893239"/>
            <a:ext cx="4894289" cy="646331"/>
          </a:xfrm>
          <a:prstGeom prst="rect">
            <a:avLst/>
          </a:prstGeom>
          <a:noFill/>
        </p:spPr>
        <p:txBody>
          <a:bodyPr wrap="none" rtlCol="0">
            <a:spAutoFit/>
          </a:bodyPr>
          <a:lstStyle/>
          <a:p>
            <a:r>
              <a:rPr kumimoji="1" lang="en-US" altLang="ja-JP" sz="1200" dirty="0"/>
              <a:t>*</a:t>
            </a:r>
            <a:r>
              <a:rPr kumimoji="1" lang="ja-JP" altLang="en-US" sz="1200"/>
              <a:t>赤字は新規作成されるフォルダ</a:t>
            </a:r>
            <a:r>
              <a:rPr kumimoji="1" lang="en-US" altLang="ja-JP" sz="1200" dirty="0"/>
              <a:t>/</a:t>
            </a:r>
            <a:r>
              <a:rPr kumimoji="1" lang="ja-JP" altLang="en-US" sz="1200"/>
              <a:t>ファイル</a:t>
            </a:r>
            <a:endParaRPr kumimoji="1" lang="en-US" altLang="ja-JP" sz="1200" dirty="0"/>
          </a:p>
          <a:p>
            <a:r>
              <a:rPr kumimoji="1" lang="en-US" altLang="ja-JP" sz="1200" dirty="0"/>
              <a:t>*[xxx]</a:t>
            </a:r>
            <a:r>
              <a:rPr kumimoji="1" lang="ja-JP" altLang="en-US" sz="1200"/>
              <a:t>は任意のファイル</a:t>
            </a:r>
            <a:r>
              <a:rPr kumimoji="1" lang="en-US" altLang="ja-JP" sz="1200" dirty="0"/>
              <a:t>/</a:t>
            </a:r>
            <a:r>
              <a:rPr kumimoji="1" lang="ja-JP" altLang="en-US" sz="1200"/>
              <a:t>フォルダ名称</a:t>
            </a:r>
            <a:r>
              <a:rPr kumimoji="1" lang="en-US" altLang="ja-JP" sz="1200" dirty="0"/>
              <a:t>(GUI</a:t>
            </a:r>
            <a:r>
              <a:rPr kumimoji="1" lang="ja-JP" altLang="en-US" sz="1200"/>
              <a:t>で指定</a:t>
            </a:r>
            <a:r>
              <a:rPr kumimoji="1" lang="en-US" altLang="ja-JP" sz="1200" dirty="0"/>
              <a:t>)</a:t>
            </a:r>
            <a:r>
              <a:rPr kumimoji="1" lang="ja-JP" altLang="en-US" sz="1200"/>
              <a:t>を示す</a:t>
            </a:r>
            <a:endParaRPr kumimoji="1" lang="en-US" altLang="ja-JP" sz="1200" dirty="0"/>
          </a:p>
          <a:p>
            <a:r>
              <a:rPr kumimoji="1" lang="en-US" altLang="ja-JP" sz="1200" dirty="0"/>
              <a:t>*(xxx)</a:t>
            </a:r>
            <a:r>
              <a:rPr kumimoji="1" lang="ja-JP" altLang="en-US" sz="1200"/>
              <a:t>は複数のファイル</a:t>
            </a:r>
            <a:r>
              <a:rPr kumimoji="1" lang="en-US" altLang="ja-JP" sz="1200" dirty="0"/>
              <a:t>/</a:t>
            </a:r>
            <a:r>
              <a:rPr kumimoji="1" lang="ja-JP" altLang="en-US" sz="1200"/>
              <a:t>フォルダをまとめて表現していることを示す</a:t>
            </a:r>
            <a:endParaRPr kumimoji="1" lang="en-US" altLang="ja-JP" sz="1200" dirty="0"/>
          </a:p>
        </p:txBody>
      </p:sp>
      <p:sp>
        <p:nvSpPr>
          <p:cNvPr id="2" name="テキスト ボックス 1">
            <a:extLst>
              <a:ext uri="{FF2B5EF4-FFF2-40B4-BE49-F238E27FC236}">
                <a16:creationId xmlns:a16="http://schemas.microsoft.com/office/drawing/2014/main" id="{63F46B8E-BED0-13D3-EAC9-F6C13560F1BF}"/>
              </a:ext>
            </a:extLst>
          </p:cNvPr>
          <p:cNvSpPr txBox="1"/>
          <p:nvPr/>
        </p:nvSpPr>
        <p:spPr>
          <a:xfrm>
            <a:off x="3188128" y="3557042"/>
            <a:ext cx="2555508" cy="307777"/>
          </a:xfrm>
          <a:prstGeom prst="rect">
            <a:avLst/>
          </a:prstGeom>
          <a:noFill/>
          <a:ln>
            <a:solidFill>
              <a:schemeClr val="tx1"/>
            </a:solidFill>
          </a:ln>
        </p:spPr>
        <p:txBody>
          <a:bodyPr wrap="none" rtlCol="0">
            <a:spAutoFit/>
          </a:bodyPr>
          <a:lstStyle/>
          <a:p>
            <a:r>
              <a:rPr kumimoji="1" lang="en-US" altLang="ja-JP" sz="1400" dirty="0">
                <a:solidFill>
                  <a:srgbClr val="FF0000"/>
                </a:solidFill>
                <a:latin typeface="+mj-lt"/>
              </a:rPr>
              <a:t>input_</a:t>
            </a:r>
            <a:r>
              <a:rPr lang="en-US" altLang="ja-JP" sz="1400" dirty="0">
                <a:solidFill>
                  <a:srgbClr val="FF0000"/>
                </a:solidFill>
                <a:latin typeface="+mj-lt"/>
              </a:rPr>
              <a:t>cmesh4</a:t>
            </a:r>
            <a:r>
              <a:rPr kumimoji="1" lang="en-US" altLang="ja-JP" sz="1400" dirty="0">
                <a:solidFill>
                  <a:srgbClr val="FF0000"/>
                </a:solidFill>
                <a:latin typeface="+mj-lt"/>
              </a:rPr>
              <a:t>_[problem1].ini</a:t>
            </a:r>
            <a:endParaRPr kumimoji="1" lang="ja-JP" altLang="en-US" sz="1400">
              <a:solidFill>
                <a:srgbClr val="FF0000"/>
              </a:solidFill>
              <a:latin typeface="+mj-lt"/>
            </a:endParaRPr>
          </a:p>
        </p:txBody>
      </p:sp>
      <p:sp>
        <p:nvSpPr>
          <p:cNvPr id="3" name="テキスト ボックス 2">
            <a:extLst>
              <a:ext uri="{FF2B5EF4-FFF2-40B4-BE49-F238E27FC236}">
                <a16:creationId xmlns:a16="http://schemas.microsoft.com/office/drawing/2014/main" id="{CCAC889A-3802-54F0-3E06-75F763E3756C}"/>
              </a:ext>
            </a:extLst>
          </p:cNvPr>
          <p:cNvSpPr txBox="1"/>
          <p:nvPr/>
        </p:nvSpPr>
        <p:spPr>
          <a:xfrm>
            <a:off x="5743636" y="3582231"/>
            <a:ext cx="6245163" cy="276999"/>
          </a:xfrm>
          <a:prstGeom prst="rect">
            <a:avLst/>
          </a:prstGeom>
          <a:noFill/>
        </p:spPr>
        <p:txBody>
          <a:bodyPr wrap="square" rtlCol="0">
            <a:spAutoFit/>
          </a:bodyPr>
          <a:lstStyle/>
          <a:p>
            <a:r>
              <a:rPr kumimoji="1" lang="ja-JP" altLang="en-US" sz="1200"/>
              <a:t>画面</a:t>
            </a:r>
            <a:r>
              <a:rPr lang="en-US" altLang="ja-JP" sz="1200" dirty="0"/>
              <a:t>③④</a:t>
            </a:r>
            <a:r>
              <a:rPr kumimoji="1" lang="ja-JP" altLang="en-US" sz="1200"/>
              <a:t>の処理で作成された</a:t>
            </a:r>
            <a:r>
              <a:rPr kumimoji="1" lang="en-US" altLang="ja-JP" sz="1200" dirty="0"/>
              <a:t>input</a:t>
            </a:r>
            <a:r>
              <a:rPr lang="ja-JP" altLang="en-US" sz="1200"/>
              <a:t>ファイル</a:t>
            </a:r>
            <a:r>
              <a:rPr lang="en-US" altLang="ja-JP" sz="1200" dirty="0"/>
              <a:t>(</a:t>
            </a:r>
            <a:r>
              <a:rPr kumimoji="1" lang="ja-JP" altLang="en-US" sz="1200"/>
              <a:t>記録用の途中ファイル。</a:t>
            </a:r>
            <a:r>
              <a:rPr kumimoji="1" lang="en-US" altLang="ja-JP" sz="1200" dirty="0"/>
              <a:t>GUI</a:t>
            </a:r>
            <a:r>
              <a:rPr kumimoji="1" lang="ja-JP" altLang="en-US" sz="1200"/>
              <a:t>専用</a:t>
            </a:r>
            <a:r>
              <a:rPr lang="en-US" altLang="ja-JP" sz="1200" dirty="0"/>
              <a:t>)</a:t>
            </a:r>
            <a:endParaRPr kumimoji="1" lang="ja-JP" altLang="en-US" sz="1200"/>
          </a:p>
        </p:txBody>
      </p:sp>
      <p:cxnSp>
        <p:nvCxnSpPr>
          <p:cNvPr id="9" name="直線コネクタ 8">
            <a:extLst>
              <a:ext uri="{FF2B5EF4-FFF2-40B4-BE49-F238E27FC236}">
                <a16:creationId xmlns:a16="http://schemas.microsoft.com/office/drawing/2014/main" id="{7E2D9CFC-F774-2A8F-0C54-6EBE75127CE2}"/>
              </a:ext>
            </a:extLst>
          </p:cNvPr>
          <p:cNvCxnSpPr>
            <a:cxnSpLocks/>
          </p:cNvCxnSpPr>
          <p:nvPr/>
        </p:nvCxnSpPr>
        <p:spPr>
          <a:xfrm flipH="1">
            <a:off x="2812230" y="3713444"/>
            <a:ext cx="373269"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B601D14-22E1-E698-F17F-BF8C764994E6}"/>
              </a:ext>
            </a:extLst>
          </p:cNvPr>
          <p:cNvSpPr txBox="1"/>
          <p:nvPr/>
        </p:nvSpPr>
        <p:spPr>
          <a:xfrm>
            <a:off x="3660510" y="5419759"/>
            <a:ext cx="2223686" cy="307777"/>
          </a:xfrm>
          <a:prstGeom prst="rect">
            <a:avLst/>
          </a:prstGeom>
          <a:noFill/>
          <a:ln>
            <a:solidFill>
              <a:schemeClr val="tx1"/>
            </a:solidFill>
          </a:ln>
        </p:spPr>
        <p:txBody>
          <a:bodyPr wrap="none" rtlCol="0">
            <a:spAutoFit/>
          </a:bodyPr>
          <a:lstStyle/>
          <a:p>
            <a:r>
              <a:rPr lang="en-US" altLang="ja-JP" sz="1400" dirty="0" err="1">
                <a:solidFill>
                  <a:srgbClr val="FF0000"/>
                </a:solidFill>
                <a:latin typeface="+mj-lt"/>
                <a:ea typeface="+mj-ea"/>
              </a:rPr>
              <a:t>resistivity_slice</a:t>
            </a:r>
            <a:r>
              <a:rPr lang="en-US" altLang="ja-JP" sz="1400" dirty="0">
                <a:solidFill>
                  <a:srgbClr val="FF0000"/>
                </a:solidFill>
                <a:latin typeface="+mj-lt"/>
                <a:ea typeface="+mj-ea"/>
              </a:rPr>
              <a:t>-line*</a:t>
            </a:r>
            <a:r>
              <a:rPr kumimoji="1" lang="en-US" altLang="ja-JP" sz="1400" dirty="0">
                <a:solidFill>
                  <a:srgbClr val="FF0000"/>
                </a:solidFill>
                <a:latin typeface="+mj-lt"/>
                <a:ea typeface="+mj-ea"/>
              </a:rPr>
              <a:t>.</a:t>
            </a:r>
            <a:r>
              <a:rPr kumimoji="1" lang="en-US" altLang="ja-JP" sz="1400" dirty="0" err="1">
                <a:solidFill>
                  <a:srgbClr val="FF0000"/>
                </a:solidFill>
                <a:latin typeface="+mj-lt"/>
                <a:ea typeface="+mj-ea"/>
              </a:rPr>
              <a:t>png</a:t>
            </a:r>
            <a:endParaRPr kumimoji="1" lang="ja-JP" altLang="en-US" sz="1400">
              <a:solidFill>
                <a:srgbClr val="FF0000"/>
              </a:solidFill>
              <a:latin typeface="+mj-lt"/>
              <a:ea typeface="+mj-ea"/>
            </a:endParaRPr>
          </a:p>
        </p:txBody>
      </p:sp>
      <p:sp>
        <p:nvSpPr>
          <p:cNvPr id="18" name="テキスト ボックス 17">
            <a:extLst>
              <a:ext uri="{FF2B5EF4-FFF2-40B4-BE49-F238E27FC236}">
                <a16:creationId xmlns:a16="http://schemas.microsoft.com/office/drawing/2014/main" id="{3343145E-DAAE-E035-F0E6-8DD7BA595603}"/>
              </a:ext>
            </a:extLst>
          </p:cNvPr>
          <p:cNvSpPr txBox="1"/>
          <p:nvPr/>
        </p:nvSpPr>
        <p:spPr>
          <a:xfrm>
            <a:off x="3660510" y="5753100"/>
            <a:ext cx="2460930" cy="307777"/>
          </a:xfrm>
          <a:prstGeom prst="rect">
            <a:avLst/>
          </a:prstGeom>
          <a:noFill/>
          <a:ln>
            <a:solidFill>
              <a:schemeClr val="tx1"/>
            </a:solidFill>
          </a:ln>
        </p:spPr>
        <p:txBody>
          <a:bodyPr wrap="none" rtlCol="0">
            <a:spAutoFit/>
          </a:bodyPr>
          <a:lstStyle/>
          <a:p>
            <a:r>
              <a:rPr lang="en-US" altLang="ja-JP" sz="1400" dirty="0" err="1">
                <a:solidFill>
                  <a:srgbClr val="FF0000"/>
                </a:solidFill>
                <a:latin typeface="+mj-lt"/>
                <a:ea typeface="+mj-ea"/>
              </a:rPr>
              <a:t>permeability_slice</a:t>
            </a:r>
            <a:r>
              <a:rPr lang="en-US" altLang="ja-JP" sz="1400" dirty="0">
                <a:solidFill>
                  <a:srgbClr val="FF0000"/>
                </a:solidFill>
                <a:latin typeface="+mj-lt"/>
                <a:ea typeface="+mj-ea"/>
              </a:rPr>
              <a:t>-line*</a:t>
            </a:r>
            <a:r>
              <a:rPr kumimoji="1" lang="en-US" altLang="ja-JP" sz="1400" dirty="0">
                <a:solidFill>
                  <a:srgbClr val="FF0000"/>
                </a:solidFill>
                <a:latin typeface="+mj-lt"/>
                <a:ea typeface="+mj-ea"/>
              </a:rPr>
              <a:t>.</a:t>
            </a:r>
            <a:r>
              <a:rPr kumimoji="1" lang="en-US" altLang="ja-JP" sz="1400" dirty="0" err="1">
                <a:solidFill>
                  <a:srgbClr val="FF0000"/>
                </a:solidFill>
                <a:latin typeface="+mj-lt"/>
                <a:ea typeface="+mj-ea"/>
              </a:rPr>
              <a:t>png</a:t>
            </a:r>
            <a:endParaRPr kumimoji="1" lang="ja-JP" altLang="en-US" sz="1400">
              <a:solidFill>
                <a:srgbClr val="FF0000"/>
              </a:solidFill>
              <a:latin typeface="+mj-lt"/>
              <a:ea typeface="+mj-ea"/>
            </a:endParaRPr>
          </a:p>
        </p:txBody>
      </p:sp>
      <p:cxnSp>
        <p:nvCxnSpPr>
          <p:cNvPr id="22" name="直線コネクタ 21">
            <a:extLst>
              <a:ext uri="{FF2B5EF4-FFF2-40B4-BE49-F238E27FC236}">
                <a16:creationId xmlns:a16="http://schemas.microsoft.com/office/drawing/2014/main" id="{329EFA47-6EA9-F6CC-AFE3-A37DA0F20621}"/>
              </a:ext>
            </a:extLst>
          </p:cNvPr>
          <p:cNvCxnSpPr>
            <a:cxnSpLocks/>
          </p:cNvCxnSpPr>
          <p:nvPr/>
        </p:nvCxnSpPr>
        <p:spPr>
          <a:xfrm flipH="1">
            <a:off x="3437896" y="5573647"/>
            <a:ext cx="2226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95892CCC-584E-D879-DD27-081091E9366E}"/>
              </a:ext>
            </a:extLst>
          </p:cNvPr>
          <p:cNvCxnSpPr>
            <a:cxnSpLocks/>
          </p:cNvCxnSpPr>
          <p:nvPr/>
        </p:nvCxnSpPr>
        <p:spPr>
          <a:xfrm flipH="1">
            <a:off x="3437896" y="5906988"/>
            <a:ext cx="222614" cy="0"/>
          </a:xfrm>
          <a:prstGeom prst="line">
            <a:avLst/>
          </a:prstGeom>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59F7986E-99C9-C42D-0A3B-3EB6C9C6593E}"/>
              </a:ext>
            </a:extLst>
          </p:cNvPr>
          <p:cNvSpPr txBox="1"/>
          <p:nvPr/>
        </p:nvSpPr>
        <p:spPr>
          <a:xfrm>
            <a:off x="5073279" y="4708328"/>
            <a:ext cx="6965888" cy="276999"/>
          </a:xfrm>
          <a:prstGeom prst="rect">
            <a:avLst/>
          </a:prstGeom>
          <a:noFill/>
        </p:spPr>
        <p:txBody>
          <a:bodyPr wrap="square" rtlCol="0">
            <a:spAutoFit/>
          </a:bodyPr>
          <a:lstStyle/>
          <a:p>
            <a:r>
              <a:rPr kumimoji="1" lang="en-US" altLang="ja-JP" sz="1200" dirty="0"/>
              <a:t>TOUGH3</a:t>
            </a:r>
            <a:r>
              <a:rPr kumimoji="1" lang="ja-JP" altLang="en-US" sz="1200"/>
              <a:t>入力ファイル形式に変換された浸透率構造データ（記録用の途中ファイル）</a:t>
            </a:r>
          </a:p>
        </p:txBody>
      </p:sp>
      <p:sp>
        <p:nvSpPr>
          <p:cNvPr id="44" name="テキスト ボックス 43">
            <a:extLst>
              <a:ext uri="{FF2B5EF4-FFF2-40B4-BE49-F238E27FC236}">
                <a16:creationId xmlns:a16="http://schemas.microsoft.com/office/drawing/2014/main" id="{CF01B71F-9929-0AC3-5BC0-F39CEF7B9547}"/>
              </a:ext>
            </a:extLst>
          </p:cNvPr>
          <p:cNvSpPr txBox="1"/>
          <p:nvPr/>
        </p:nvSpPr>
        <p:spPr>
          <a:xfrm>
            <a:off x="5311924" y="5086808"/>
            <a:ext cx="6965888" cy="276999"/>
          </a:xfrm>
          <a:prstGeom prst="rect">
            <a:avLst/>
          </a:prstGeom>
          <a:noFill/>
        </p:spPr>
        <p:txBody>
          <a:bodyPr wrap="square" rtlCol="0">
            <a:spAutoFit/>
          </a:bodyPr>
          <a:lstStyle/>
          <a:p>
            <a:r>
              <a:rPr kumimoji="1" lang="ja-JP" altLang="en-US" sz="1200"/>
              <a:t>画面</a:t>
            </a:r>
            <a:r>
              <a:rPr lang="en-US" altLang="ja-JP" sz="1200" dirty="0"/>
              <a:t>④</a:t>
            </a:r>
            <a:r>
              <a:rPr lang="ja-JP" altLang="en-US" sz="1200"/>
              <a:t>に表示した、</a:t>
            </a:r>
            <a:r>
              <a:rPr kumimoji="1" lang="ja-JP" altLang="en-US" sz="1200"/>
              <a:t>断面位置を示す地図</a:t>
            </a:r>
          </a:p>
        </p:txBody>
      </p:sp>
      <p:sp>
        <p:nvSpPr>
          <p:cNvPr id="49" name="テキスト ボックス 48">
            <a:extLst>
              <a:ext uri="{FF2B5EF4-FFF2-40B4-BE49-F238E27FC236}">
                <a16:creationId xmlns:a16="http://schemas.microsoft.com/office/drawing/2014/main" id="{5822F332-3663-6ACF-CD9F-AF7A74C178A6}"/>
              </a:ext>
            </a:extLst>
          </p:cNvPr>
          <p:cNvSpPr txBox="1"/>
          <p:nvPr/>
        </p:nvSpPr>
        <p:spPr>
          <a:xfrm>
            <a:off x="5944760" y="5450537"/>
            <a:ext cx="6965888" cy="276999"/>
          </a:xfrm>
          <a:prstGeom prst="rect">
            <a:avLst/>
          </a:prstGeom>
          <a:noFill/>
        </p:spPr>
        <p:txBody>
          <a:bodyPr wrap="square" rtlCol="0">
            <a:spAutoFit/>
          </a:bodyPr>
          <a:lstStyle/>
          <a:p>
            <a:r>
              <a:rPr kumimoji="1" lang="ja-JP" altLang="en-US" sz="1200"/>
              <a:t>画面</a:t>
            </a:r>
            <a:r>
              <a:rPr lang="en-US" altLang="ja-JP" sz="1200" dirty="0"/>
              <a:t>④</a:t>
            </a:r>
            <a:r>
              <a:rPr kumimoji="1" lang="ja-JP" altLang="en-US" sz="1200"/>
              <a:t>に表示した、比抵抗構造断面</a:t>
            </a:r>
          </a:p>
        </p:txBody>
      </p:sp>
      <p:sp>
        <p:nvSpPr>
          <p:cNvPr id="50" name="テキスト ボックス 49">
            <a:extLst>
              <a:ext uri="{FF2B5EF4-FFF2-40B4-BE49-F238E27FC236}">
                <a16:creationId xmlns:a16="http://schemas.microsoft.com/office/drawing/2014/main" id="{A33C92BA-046F-3FB1-DCA9-C77C7C6117C3}"/>
              </a:ext>
            </a:extLst>
          </p:cNvPr>
          <p:cNvSpPr txBox="1"/>
          <p:nvPr/>
        </p:nvSpPr>
        <p:spPr>
          <a:xfrm>
            <a:off x="6121440" y="5753100"/>
            <a:ext cx="6965888" cy="276999"/>
          </a:xfrm>
          <a:prstGeom prst="rect">
            <a:avLst/>
          </a:prstGeom>
          <a:noFill/>
        </p:spPr>
        <p:txBody>
          <a:bodyPr wrap="square" rtlCol="0">
            <a:spAutoFit/>
          </a:bodyPr>
          <a:lstStyle/>
          <a:p>
            <a:r>
              <a:rPr kumimoji="1" lang="ja-JP" altLang="en-US" sz="1200"/>
              <a:t>画面</a:t>
            </a:r>
            <a:r>
              <a:rPr lang="en-US" altLang="ja-JP" sz="1200" dirty="0"/>
              <a:t>④</a:t>
            </a:r>
            <a:r>
              <a:rPr lang="ja-JP" altLang="en-US" sz="1200"/>
              <a:t>に表示した、</a:t>
            </a:r>
            <a:r>
              <a:rPr kumimoji="1" lang="ja-JP" altLang="en-US" sz="1200"/>
              <a:t>浸透率構造断面</a:t>
            </a:r>
          </a:p>
        </p:txBody>
      </p:sp>
    </p:spTree>
    <p:extLst>
      <p:ext uri="{BB962C8B-B14F-4D97-AF65-F5344CB8AC3E}">
        <p14:creationId xmlns:p14="http://schemas.microsoft.com/office/powerpoint/2010/main" val="3836318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046EC8-F7AE-7C31-804B-74DBAAF69A88}"/>
              </a:ext>
            </a:extLst>
          </p:cNvPr>
          <p:cNvSpPr>
            <a:spLocks noGrp="1"/>
          </p:cNvSpPr>
          <p:nvPr>
            <p:ph type="title"/>
          </p:nvPr>
        </p:nvSpPr>
        <p:spPr>
          <a:xfrm>
            <a:off x="838200" y="3130299"/>
            <a:ext cx="10515600" cy="597401"/>
          </a:xfrm>
        </p:spPr>
        <p:txBody>
          <a:bodyPr/>
          <a:lstStyle/>
          <a:p>
            <a:r>
              <a:rPr lang="ja-JP" altLang="en-US" sz="5400"/>
              <a:t>画面</a:t>
            </a:r>
            <a:r>
              <a:rPr lang="en-US" altLang="ja-JP" sz="5400" dirty="0"/>
              <a:t>⑤: TOUGH3</a:t>
            </a:r>
            <a:r>
              <a:rPr lang="ja-JP" altLang="en-US" sz="5400"/>
              <a:t>パラメータ設定</a:t>
            </a:r>
          </a:p>
        </p:txBody>
      </p:sp>
    </p:spTree>
    <p:extLst>
      <p:ext uri="{BB962C8B-B14F-4D97-AF65-F5344CB8AC3E}">
        <p14:creationId xmlns:p14="http://schemas.microsoft.com/office/powerpoint/2010/main" val="3780121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12DD98F8-B434-F053-6688-9BD14A64CCC5}"/>
              </a:ext>
            </a:extLst>
          </p:cNvPr>
          <p:cNvSpPr txBox="1"/>
          <p:nvPr/>
        </p:nvSpPr>
        <p:spPr>
          <a:xfrm>
            <a:off x="838199" y="856898"/>
            <a:ext cx="10360511" cy="1000274"/>
          </a:xfrm>
          <a:prstGeom prst="rect">
            <a:avLst/>
          </a:prstGeom>
          <a:noFill/>
          <a:ln w="1270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latin typeface="+mn-ea"/>
              </a:rPr>
              <a:t>TOUGH3</a:t>
            </a:r>
            <a:r>
              <a:rPr lang="ja-JP" altLang="en-US">
                <a:latin typeface="+mn-ea"/>
              </a:rPr>
              <a:t>入力のほとんどの設定パラメータが含まれるためとっつきづらいかもしれないが、</a:t>
            </a:r>
            <a:br>
              <a:rPr lang="en-US" altLang="ja-JP" dirty="0">
                <a:latin typeface="+mn-ea"/>
              </a:rPr>
            </a:br>
            <a:r>
              <a:rPr lang="ja-JP" altLang="en-US">
                <a:highlight>
                  <a:srgbClr val="FFFF00"/>
                </a:highlight>
                <a:latin typeface="+mn-ea"/>
              </a:rPr>
              <a:t>はじめは</a:t>
            </a:r>
            <a:r>
              <a:rPr lang="en-US" altLang="ja-JP" dirty="0">
                <a:highlight>
                  <a:srgbClr val="FFFF00"/>
                </a:highlight>
                <a:latin typeface="+mj-lt"/>
              </a:rPr>
              <a:t>Use defaults</a:t>
            </a:r>
            <a:r>
              <a:rPr lang="ja-JP" altLang="en-US">
                <a:highlight>
                  <a:srgbClr val="FFFF00"/>
                </a:highlight>
                <a:latin typeface="+mn-ea"/>
              </a:rPr>
              <a:t>で入力されるデフォルト値を使用すれば</a:t>
            </a:r>
            <a:r>
              <a:rPr lang="en-US" altLang="ja-JP" dirty="0">
                <a:highlight>
                  <a:srgbClr val="FFFF00"/>
                </a:highlight>
                <a:latin typeface="+mn-ea"/>
              </a:rPr>
              <a:t>OK</a:t>
            </a:r>
            <a:r>
              <a:rPr lang="ja-JP" altLang="en-US">
                <a:highlight>
                  <a:srgbClr val="FFFF00"/>
                </a:highlight>
                <a:latin typeface="+mn-ea"/>
              </a:rPr>
              <a:t>。</a:t>
            </a:r>
            <a:endParaRPr lang="en-US" altLang="ja-JP" dirty="0">
              <a:highlight>
                <a:srgbClr val="FFFF00"/>
              </a:highlight>
              <a:latin typeface="+mn-ea"/>
            </a:endParaRPr>
          </a:p>
          <a:p>
            <a:pPr marL="285750" indent="-285750">
              <a:spcBef>
                <a:spcPts val="600"/>
              </a:spcBef>
              <a:buFont typeface="Arial" panose="020B0604020202020204" pitchFamily="34" charset="0"/>
              <a:buChar char="•"/>
            </a:pPr>
            <a:r>
              <a:rPr lang="ja-JP" altLang="en-US">
                <a:latin typeface="+mn-ea"/>
              </a:rPr>
              <a:t>ここでは特に気をつけるべきパラメータに絞って解説する。</a:t>
            </a:r>
            <a:endParaRPr lang="en-US" altLang="ja-JP" dirty="0">
              <a:latin typeface="+mn-ea"/>
            </a:endParaRPr>
          </a:p>
        </p:txBody>
      </p:sp>
      <p:pic>
        <p:nvPicPr>
          <p:cNvPr id="18" name="図 17">
            <a:extLst>
              <a:ext uri="{FF2B5EF4-FFF2-40B4-BE49-F238E27FC236}">
                <a16:creationId xmlns:a16="http://schemas.microsoft.com/office/drawing/2014/main" id="{4AAE0909-F9A2-604A-08F5-9B48D39C8939}"/>
              </a:ext>
            </a:extLst>
          </p:cNvPr>
          <p:cNvPicPr>
            <a:picLocks noChangeAspect="1"/>
          </p:cNvPicPr>
          <p:nvPr/>
        </p:nvPicPr>
        <p:blipFill>
          <a:blip r:embed="rId2"/>
          <a:stretch>
            <a:fillRect/>
          </a:stretch>
        </p:blipFill>
        <p:spPr>
          <a:xfrm>
            <a:off x="1340737" y="2479165"/>
            <a:ext cx="9523021" cy="2879843"/>
          </a:xfrm>
          <a:prstGeom prst="rect">
            <a:avLst/>
          </a:prstGeom>
        </p:spPr>
      </p:pic>
      <p:sp>
        <p:nvSpPr>
          <p:cNvPr id="19" name="テキスト ボックス 18">
            <a:extLst>
              <a:ext uri="{FF2B5EF4-FFF2-40B4-BE49-F238E27FC236}">
                <a16:creationId xmlns:a16="http://schemas.microsoft.com/office/drawing/2014/main" id="{5B7C6BA9-0043-2867-9A89-0DFB55DFCC81}"/>
              </a:ext>
            </a:extLst>
          </p:cNvPr>
          <p:cNvSpPr txBox="1"/>
          <p:nvPr/>
        </p:nvSpPr>
        <p:spPr>
          <a:xfrm>
            <a:off x="1340737" y="2054108"/>
            <a:ext cx="2262158" cy="369332"/>
          </a:xfrm>
          <a:prstGeom prst="rect">
            <a:avLst/>
          </a:prstGeom>
          <a:noFill/>
        </p:spPr>
        <p:txBody>
          <a:bodyPr wrap="none" rtlCol="0">
            <a:spAutoFit/>
          </a:bodyPr>
          <a:lstStyle/>
          <a:p>
            <a:r>
              <a:rPr lang="ja-JP" altLang="en-US" u="sng">
                <a:latin typeface="+mn-ea"/>
              </a:rPr>
              <a:t>基本的な画面の構成</a:t>
            </a:r>
            <a:endParaRPr kumimoji="1" lang="ja-JP" altLang="en-US" u="sng">
              <a:latin typeface="+mn-ea"/>
            </a:endParaRPr>
          </a:p>
        </p:txBody>
      </p:sp>
      <p:sp>
        <p:nvSpPr>
          <p:cNvPr id="20" name="テキスト ボックス 19">
            <a:extLst>
              <a:ext uri="{FF2B5EF4-FFF2-40B4-BE49-F238E27FC236}">
                <a16:creationId xmlns:a16="http://schemas.microsoft.com/office/drawing/2014/main" id="{647DF61F-9C2D-DBB6-A5AF-B5B527391A68}"/>
              </a:ext>
            </a:extLst>
          </p:cNvPr>
          <p:cNvSpPr txBox="1"/>
          <p:nvPr/>
        </p:nvSpPr>
        <p:spPr>
          <a:xfrm>
            <a:off x="5389571" y="5469455"/>
            <a:ext cx="5567550" cy="523220"/>
          </a:xfrm>
          <a:prstGeom prst="rect">
            <a:avLst/>
          </a:prstGeom>
          <a:noFill/>
        </p:spPr>
        <p:txBody>
          <a:bodyPr wrap="none" rtlCol="0">
            <a:spAutoFit/>
          </a:bodyPr>
          <a:lstStyle/>
          <a:p>
            <a:r>
              <a:rPr lang="ja-JP" altLang="en-US" sz="1400"/>
              <a:t>↑</a:t>
            </a:r>
            <a:endParaRPr lang="en-US" altLang="ja-JP" sz="1400" dirty="0"/>
          </a:p>
          <a:p>
            <a:r>
              <a:rPr lang="ja-JP" altLang="en-US" sz="1400"/>
              <a:t>右側には基本的に</a:t>
            </a:r>
            <a:r>
              <a:rPr lang="en-US" altLang="ja-JP" sz="1400" dirty="0"/>
              <a:t>TOUGH3</a:t>
            </a:r>
            <a:r>
              <a:rPr lang="ja-JP" altLang="en-US" sz="1400"/>
              <a:t>マニュアルの説明がそのまま書いてある</a:t>
            </a:r>
            <a:endParaRPr lang="en-US" altLang="ja-JP" sz="1400" dirty="0"/>
          </a:p>
        </p:txBody>
      </p:sp>
      <p:sp>
        <p:nvSpPr>
          <p:cNvPr id="21" name="正方形/長方形 20">
            <a:extLst>
              <a:ext uri="{FF2B5EF4-FFF2-40B4-BE49-F238E27FC236}">
                <a16:creationId xmlns:a16="http://schemas.microsoft.com/office/drawing/2014/main" id="{EE5881E2-40CE-73B4-C01F-6ACE63EAF0A2}"/>
              </a:ext>
            </a:extLst>
          </p:cNvPr>
          <p:cNvSpPr/>
          <p:nvPr/>
        </p:nvSpPr>
        <p:spPr>
          <a:xfrm>
            <a:off x="3010705" y="3586159"/>
            <a:ext cx="7232073" cy="1822745"/>
          </a:xfrm>
          <a:prstGeom prst="rect">
            <a:avLst/>
          </a:prstGeom>
          <a:solidFill>
            <a:srgbClr val="FF0000">
              <a:alpha val="18000"/>
            </a:srgbClr>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8A8D8F17-319C-B7B6-CACC-9191092562DC}"/>
              </a:ext>
            </a:extLst>
          </p:cNvPr>
          <p:cNvSpPr/>
          <p:nvPr/>
        </p:nvSpPr>
        <p:spPr>
          <a:xfrm>
            <a:off x="1431287" y="3586158"/>
            <a:ext cx="530431" cy="1822745"/>
          </a:xfrm>
          <a:prstGeom prst="rect">
            <a:avLst/>
          </a:prstGeom>
          <a:solidFill>
            <a:srgbClr val="FF0000">
              <a:alpha val="18000"/>
            </a:srgbClr>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5DDB202E-C12D-83E6-E9F8-4A755E296C67}"/>
              </a:ext>
            </a:extLst>
          </p:cNvPr>
          <p:cNvSpPr txBox="1"/>
          <p:nvPr/>
        </p:nvSpPr>
        <p:spPr>
          <a:xfrm>
            <a:off x="1340737" y="5408903"/>
            <a:ext cx="4211288" cy="954107"/>
          </a:xfrm>
          <a:prstGeom prst="rect">
            <a:avLst/>
          </a:prstGeom>
          <a:noFill/>
        </p:spPr>
        <p:txBody>
          <a:bodyPr wrap="square" rtlCol="0">
            <a:spAutoFit/>
          </a:bodyPr>
          <a:lstStyle/>
          <a:p>
            <a:r>
              <a:rPr lang="ja-JP" altLang="en-US" sz="1400"/>
              <a:t>↑</a:t>
            </a:r>
            <a:endParaRPr lang="en-US" altLang="ja-JP" sz="1400" dirty="0"/>
          </a:p>
          <a:p>
            <a:r>
              <a:rPr lang="en-US" altLang="ja-JP" sz="1400" dirty="0"/>
              <a:t>WEAK-test/</a:t>
            </a:r>
            <a:r>
              <a:rPr lang="en-US" altLang="ja-JP" sz="1400" dirty="0" err="1"/>
              <a:t>iniSample</a:t>
            </a:r>
            <a:r>
              <a:rPr lang="en-US" altLang="ja-JP" sz="1400" dirty="0"/>
              <a:t>/</a:t>
            </a:r>
            <a:r>
              <a:rPr lang="en-US" altLang="ja-JP" sz="1400" dirty="0" err="1"/>
              <a:t>input_voronoi_no_pmx.ini</a:t>
            </a:r>
            <a:endParaRPr lang="en-US" altLang="ja-JP" sz="1400" dirty="0"/>
          </a:p>
          <a:p>
            <a:r>
              <a:rPr lang="ja-JP" altLang="en-US" sz="1400"/>
              <a:t>を見ると左の</a:t>
            </a:r>
            <a:r>
              <a:rPr lang="en-US" altLang="ja-JP" sz="1400" dirty="0">
                <a:latin typeface="+mj-lt"/>
              </a:rPr>
              <a:t>name</a:t>
            </a:r>
            <a:r>
              <a:rPr lang="ja-JP" altLang="en-US" sz="1400"/>
              <a:t>と</a:t>
            </a:r>
            <a:r>
              <a:rPr lang="en-US" altLang="ja-JP" sz="1400" dirty="0"/>
              <a:t>*.</a:t>
            </a:r>
            <a:r>
              <a:rPr lang="en-US" altLang="ja-JP" sz="1400" dirty="0" err="1"/>
              <a:t>ini</a:t>
            </a:r>
            <a:r>
              <a:rPr lang="ja-JP" altLang="en-US" sz="1400"/>
              <a:t>ファイル中のオプションの関係がわかるはず</a:t>
            </a:r>
            <a:endParaRPr lang="en-US" altLang="ja-JP" sz="1400" dirty="0"/>
          </a:p>
        </p:txBody>
      </p:sp>
      <p:sp>
        <p:nvSpPr>
          <p:cNvPr id="26" name="タイトル 1">
            <a:extLst>
              <a:ext uri="{FF2B5EF4-FFF2-40B4-BE49-F238E27FC236}">
                <a16:creationId xmlns:a16="http://schemas.microsoft.com/office/drawing/2014/main" id="{C905B6B8-8DE4-1D32-6EE3-54FDEF263CA7}"/>
              </a:ext>
            </a:extLst>
          </p:cNvPr>
          <p:cNvSpPr txBox="1">
            <a:spLocks/>
          </p:cNvSpPr>
          <p:nvPr/>
        </p:nvSpPr>
        <p:spPr>
          <a:xfrm>
            <a:off x="838199" y="204391"/>
            <a:ext cx="7435277" cy="6222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3200" b="1" i="0" kern="1200" baseline="0">
                <a:solidFill>
                  <a:schemeClr val="tx1"/>
                </a:solidFill>
                <a:latin typeface="HELVETICA NEUE MEDIUM" panose="02000503000000020004" pitchFamily="2" charset="0"/>
                <a:ea typeface="ヒラギノ角ゴシック W6" panose="020B0400000000000000" pitchFamily="34" charset="-128"/>
                <a:cs typeface="+mj-cs"/>
              </a:defRPr>
            </a:lvl1pPr>
          </a:lstStyle>
          <a:p>
            <a:r>
              <a:rPr lang="ja-JP" altLang="en-US" sz="2400"/>
              <a:t>画面</a:t>
            </a:r>
            <a:r>
              <a:rPr lang="en-US" altLang="ja-JP" sz="2400" dirty="0"/>
              <a:t>⑤: TOUGH3</a:t>
            </a:r>
            <a:r>
              <a:rPr lang="ja-JP" altLang="en-US" sz="2400"/>
              <a:t>パラメータ設定</a:t>
            </a:r>
          </a:p>
        </p:txBody>
      </p:sp>
    </p:spTree>
    <p:extLst>
      <p:ext uri="{BB962C8B-B14F-4D97-AF65-F5344CB8AC3E}">
        <p14:creationId xmlns:p14="http://schemas.microsoft.com/office/powerpoint/2010/main" val="29569773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A359E9F5-366B-9B8C-E699-ACDE782C9A9C}"/>
              </a:ext>
            </a:extLst>
          </p:cNvPr>
          <p:cNvPicPr>
            <a:picLocks noChangeAspect="1"/>
          </p:cNvPicPr>
          <p:nvPr/>
        </p:nvPicPr>
        <p:blipFill>
          <a:blip r:embed="rId2"/>
          <a:stretch>
            <a:fillRect/>
          </a:stretch>
        </p:blipFill>
        <p:spPr>
          <a:xfrm>
            <a:off x="2120378" y="1569102"/>
            <a:ext cx="7772400" cy="4763729"/>
          </a:xfrm>
          <a:prstGeom prst="rect">
            <a:avLst/>
          </a:prstGeom>
          <a:ln>
            <a:solidFill>
              <a:schemeClr val="bg1">
                <a:lumMod val="85000"/>
              </a:schemeClr>
            </a:solidFill>
          </a:ln>
        </p:spPr>
      </p:pic>
      <p:sp>
        <p:nvSpPr>
          <p:cNvPr id="14" name="テキスト ボックス 13">
            <a:extLst>
              <a:ext uri="{FF2B5EF4-FFF2-40B4-BE49-F238E27FC236}">
                <a16:creationId xmlns:a16="http://schemas.microsoft.com/office/drawing/2014/main" id="{059CBF58-349D-6613-A2CA-069208D2D3A9}"/>
              </a:ext>
            </a:extLst>
          </p:cNvPr>
          <p:cNvSpPr txBox="1"/>
          <p:nvPr/>
        </p:nvSpPr>
        <p:spPr>
          <a:xfrm>
            <a:off x="2952948" y="4653847"/>
            <a:ext cx="7277954" cy="246221"/>
          </a:xfrm>
          <a:prstGeom prst="rect">
            <a:avLst/>
          </a:prstGeom>
          <a:noFill/>
        </p:spPr>
        <p:txBody>
          <a:bodyPr wrap="none" rtlCol="0">
            <a:spAutoFit/>
          </a:bodyPr>
          <a:lstStyle/>
          <a:p>
            <a:r>
              <a:rPr kumimoji="1" lang="ja-JP" altLang="en-US" sz="1000">
                <a:solidFill>
                  <a:srgbClr val="FF0000"/>
                </a:solidFill>
              </a:rPr>
              <a:t>画面</a:t>
            </a:r>
            <a:r>
              <a:rPr kumimoji="1" lang="en-US" altLang="ja-JP" sz="1000" dirty="0">
                <a:solidFill>
                  <a:srgbClr val="FF0000"/>
                </a:solidFill>
              </a:rPr>
              <a:t>③</a:t>
            </a:r>
            <a:r>
              <a:rPr kumimoji="1" lang="ja-JP" altLang="en-US" sz="1000">
                <a:solidFill>
                  <a:srgbClr val="FF0000"/>
                </a:solidFill>
              </a:rPr>
              <a:t>で入力した</a:t>
            </a:r>
            <a:r>
              <a:rPr kumimoji="1" lang="en-US" altLang="ja-JP" sz="1000" dirty="0">
                <a:solidFill>
                  <a:srgbClr val="FF0000"/>
                </a:solidFill>
              </a:rPr>
              <a:t>Problem name</a:t>
            </a:r>
            <a:r>
              <a:rPr kumimoji="1" lang="ja-JP" altLang="en-US" sz="1000">
                <a:solidFill>
                  <a:srgbClr val="FF0000"/>
                </a:solidFill>
              </a:rPr>
              <a:t>が表示される。この段階で変更しても良い。</a:t>
            </a:r>
            <a:r>
              <a:rPr lang="ja-JP" altLang="en-US" sz="1000">
                <a:solidFill>
                  <a:srgbClr val="FF0000"/>
                </a:solidFill>
              </a:rPr>
              <a:t>名前が変わると</a:t>
            </a:r>
            <a:r>
              <a:rPr kumimoji="1" lang="ja-JP" altLang="en-US" sz="1000">
                <a:solidFill>
                  <a:srgbClr val="FF0000"/>
                </a:solidFill>
              </a:rPr>
              <a:t>出力フォルダも新しくなる。</a:t>
            </a:r>
          </a:p>
        </p:txBody>
      </p:sp>
      <p:sp>
        <p:nvSpPr>
          <p:cNvPr id="15" name="テキスト ボックス 14">
            <a:extLst>
              <a:ext uri="{FF2B5EF4-FFF2-40B4-BE49-F238E27FC236}">
                <a16:creationId xmlns:a16="http://schemas.microsoft.com/office/drawing/2014/main" id="{988F5B84-DADA-4ED3-8C0C-8E330B104885}"/>
              </a:ext>
            </a:extLst>
          </p:cNvPr>
          <p:cNvSpPr txBox="1"/>
          <p:nvPr/>
        </p:nvSpPr>
        <p:spPr>
          <a:xfrm>
            <a:off x="5361659" y="1799617"/>
            <a:ext cx="2893741" cy="246221"/>
          </a:xfrm>
          <a:prstGeom prst="rect">
            <a:avLst/>
          </a:prstGeom>
          <a:noFill/>
        </p:spPr>
        <p:txBody>
          <a:bodyPr wrap="none" rtlCol="0">
            <a:spAutoFit/>
          </a:bodyPr>
          <a:lstStyle/>
          <a:p>
            <a:r>
              <a:rPr kumimoji="1" lang="ja-JP" altLang="en-US" sz="1000">
                <a:solidFill>
                  <a:srgbClr val="FF0000"/>
                </a:solidFill>
              </a:rPr>
              <a:t>画面</a:t>
            </a:r>
            <a:r>
              <a:rPr kumimoji="1" lang="en-US" altLang="ja-JP" sz="1000" dirty="0">
                <a:solidFill>
                  <a:srgbClr val="FF0000"/>
                </a:solidFill>
              </a:rPr>
              <a:t>②</a:t>
            </a:r>
            <a:r>
              <a:rPr kumimoji="1" lang="ja-JP" altLang="en-US" sz="1000">
                <a:solidFill>
                  <a:srgbClr val="FF0000"/>
                </a:solidFill>
              </a:rPr>
              <a:t>で指定された</a:t>
            </a:r>
            <a:r>
              <a:rPr kumimoji="1" lang="en-US" altLang="ja-JP" sz="1000" dirty="0">
                <a:solidFill>
                  <a:srgbClr val="FF0000"/>
                </a:solidFill>
              </a:rPr>
              <a:t>base directory</a:t>
            </a:r>
            <a:r>
              <a:rPr kumimoji="1" lang="ja-JP" altLang="en-US" sz="1000">
                <a:solidFill>
                  <a:srgbClr val="FF0000"/>
                </a:solidFill>
              </a:rPr>
              <a:t>が表示される</a:t>
            </a:r>
          </a:p>
        </p:txBody>
      </p:sp>
      <p:sp>
        <p:nvSpPr>
          <p:cNvPr id="16" name="テキスト ボックス 15">
            <a:extLst>
              <a:ext uri="{FF2B5EF4-FFF2-40B4-BE49-F238E27FC236}">
                <a16:creationId xmlns:a16="http://schemas.microsoft.com/office/drawing/2014/main" id="{1BCA51EF-C59C-BCE2-F5BF-CC740BB86141}"/>
              </a:ext>
            </a:extLst>
          </p:cNvPr>
          <p:cNvSpPr txBox="1"/>
          <p:nvPr/>
        </p:nvSpPr>
        <p:spPr>
          <a:xfrm>
            <a:off x="5852199" y="2272261"/>
            <a:ext cx="3390672" cy="246221"/>
          </a:xfrm>
          <a:prstGeom prst="rect">
            <a:avLst/>
          </a:prstGeom>
          <a:noFill/>
        </p:spPr>
        <p:txBody>
          <a:bodyPr wrap="none" rtlCol="0">
            <a:spAutoFit/>
          </a:bodyPr>
          <a:lstStyle/>
          <a:p>
            <a:r>
              <a:rPr kumimoji="1" lang="ja-JP" altLang="en-US" sz="1000">
                <a:solidFill>
                  <a:srgbClr val="FF0000"/>
                </a:solidFill>
              </a:rPr>
              <a:t>画面</a:t>
            </a:r>
            <a:r>
              <a:rPr kumimoji="1" lang="en-US" altLang="ja-JP" sz="1000" dirty="0">
                <a:solidFill>
                  <a:srgbClr val="FF0000"/>
                </a:solidFill>
              </a:rPr>
              <a:t>②</a:t>
            </a:r>
            <a:r>
              <a:rPr kumimoji="1" lang="ja-JP" altLang="en-US" sz="1000">
                <a:solidFill>
                  <a:srgbClr val="FF0000"/>
                </a:solidFill>
              </a:rPr>
              <a:t>で作成したグリッドファイルのパスが表示される</a:t>
            </a:r>
          </a:p>
        </p:txBody>
      </p:sp>
      <p:sp>
        <p:nvSpPr>
          <p:cNvPr id="17" name="テキスト ボックス 16">
            <a:extLst>
              <a:ext uri="{FF2B5EF4-FFF2-40B4-BE49-F238E27FC236}">
                <a16:creationId xmlns:a16="http://schemas.microsoft.com/office/drawing/2014/main" id="{DFF0857A-A234-BAAE-6519-ADDC4594C891}"/>
              </a:ext>
            </a:extLst>
          </p:cNvPr>
          <p:cNvSpPr txBox="1"/>
          <p:nvPr/>
        </p:nvSpPr>
        <p:spPr>
          <a:xfrm>
            <a:off x="6808529" y="2776076"/>
            <a:ext cx="3972562" cy="246221"/>
          </a:xfrm>
          <a:prstGeom prst="rect">
            <a:avLst/>
          </a:prstGeom>
          <a:noFill/>
        </p:spPr>
        <p:txBody>
          <a:bodyPr wrap="none" rtlCol="0">
            <a:spAutoFit/>
          </a:bodyPr>
          <a:lstStyle/>
          <a:p>
            <a:r>
              <a:rPr lang="ja-JP" altLang="en-US" sz="1000">
                <a:solidFill>
                  <a:srgbClr val="FF0000"/>
                </a:solidFill>
              </a:rPr>
              <a:t>この画面のパラメータの読み込み元の</a:t>
            </a:r>
            <a:r>
              <a:rPr lang="en-US" altLang="ja-JP" sz="1000" dirty="0">
                <a:solidFill>
                  <a:srgbClr val="FF0000"/>
                </a:solidFill>
              </a:rPr>
              <a:t>*.</a:t>
            </a:r>
            <a:r>
              <a:rPr lang="en-US" altLang="ja-JP" sz="1000" dirty="0" err="1">
                <a:solidFill>
                  <a:srgbClr val="FF0000"/>
                </a:solidFill>
              </a:rPr>
              <a:t>ini</a:t>
            </a:r>
            <a:r>
              <a:rPr lang="ja-JP" altLang="en-US" sz="1000">
                <a:solidFill>
                  <a:srgbClr val="FF0000"/>
                </a:solidFill>
              </a:rPr>
              <a:t>ファイルが表示される。</a:t>
            </a:r>
            <a:endParaRPr lang="en-US" altLang="ja-JP" sz="1000" dirty="0">
              <a:solidFill>
                <a:srgbClr val="FF0000"/>
              </a:solidFill>
            </a:endParaRPr>
          </a:p>
        </p:txBody>
      </p:sp>
      <p:sp>
        <p:nvSpPr>
          <p:cNvPr id="18" name="正方形/長方形 17">
            <a:extLst>
              <a:ext uri="{FF2B5EF4-FFF2-40B4-BE49-F238E27FC236}">
                <a16:creationId xmlns:a16="http://schemas.microsoft.com/office/drawing/2014/main" id="{F5A887FB-FC25-49B6-8495-1AA65DEEE7F1}"/>
              </a:ext>
            </a:extLst>
          </p:cNvPr>
          <p:cNvSpPr/>
          <p:nvPr/>
        </p:nvSpPr>
        <p:spPr>
          <a:xfrm>
            <a:off x="2386941" y="3327519"/>
            <a:ext cx="3598222" cy="47264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F4DAB050-E515-0349-B396-213F5144AB88}"/>
              </a:ext>
            </a:extLst>
          </p:cNvPr>
          <p:cNvSpPr txBox="1"/>
          <p:nvPr/>
        </p:nvSpPr>
        <p:spPr>
          <a:xfrm>
            <a:off x="6089278" y="3866036"/>
            <a:ext cx="2749471" cy="246221"/>
          </a:xfrm>
          <a:prstGeom prst="rect">
            <a:avLst/>
          </a:prstGeom>
          <a:noFill/>
        </p:spPr>
        <p:txBody>
          <a:bodyPr wrap="none" rtlCol="0">
            <a:spAutoFit/>
          </a:bodyPr>
          <a:lstStyle/>
          <a:p>
            <a:r>
              <a:rPr lang="ja-JP" altLang="en-US" sz="1000">
                <a:solidFill>
                  <a:srgbClr val="FF0000"/>
                </a:solidFill>
              </a:rPr>
              <a:t>全てのフィールドをデフォルト値で上書き。</a:t>
            </a:r>
            <a:endParaRPr lang="en-US" altLang="ja-JP" sz="1000" dirty="0">
              <a:solidFill>
                <a:srgbClr val="FF0000"/>
              </a:solidFill>
            </a:endParaRPr>
          </a:p>
        </p:txBody>
      </p:sp>
      <p:sp>
        <p:nvSpPr>
          <p:cNvPr id="20" name="テキスト ボックス 19">
            <a:extLst>
              <a:ext uri="{FF2B5EF4-FFF2-40B4-BE49-F238E27FC236}">
                <a16:creationId xmlns:a16="http://schemas.microsoft.com/office/drawing/2014/main" id="{AF1E2E0F-53B5-A40E-7222-373A21412EDD}"/>
              </a:ext>
            </a:extLst>
          </p:cNvPr>
          <p:cNvSpPr txBox="1"/>
          <p:nvPr/>
        </p:nvSpPr>
        <p:spPr>
          <a:xfrm>
            <a:off x="2509519" y="3866035"/>
            <a:ext cx="3134191" cy="246221"/>
          </a:xfrm>
          <a:prstGeom prst="rect">
            <a:avLst/>
          </a:prstGeom>
          <a:noFill/>
        </p:spPr>
        <p:txBody>
          <a:bodyPr wrap="none" rtlCol="0">
            <a:spAutoFit/>
          </a:bodyPr>
          <a:lstStyle/>
          <a:p>
            <a:r>
              <a:rPr lang="ja-JP" altLang="en-US" sz="1000">
                <a:solidFill>
                  <a:srgbClr val="FF0000"/>
                </a:solidFill>
              </a:rPr>
              <a:t>デフォルト値入力。（空白のフィールドのみ適用）</a:t>
            </a:r>
            <a:endParaRPr lang="en-US" altLang="ja-JP" sz="1000" dirty="0">
              <a:solidFill>
                <a:srgbClr val="FF0000"/>
              </a:solidFill>
            </a:endParaRPr>
          </a:p>
        </p:txBody>
      </p:sp>
      <p:sp>
        <p:nvSpPr>
          <p:cNvPr id="21" name="テキスト ボックス 20">
            <a:extLst>
              <a:ext uri="{FF2B5EF4-FFF2-40B4-BE49-F238E27FC236}">
                <a16:creationId xmlns:a16="http://schemas.microsoft.com/office/drawing/2014/main" id="{F746223C-8227-FBC9-75C1-08E9F3DAEE2B}"/>
              </a:ext>
            </a:extLst>
          </p:cNvPr>
          <p:cNvSpPr txBox="1"/>
          <p:nvPr/>
        </p:nvSpPr>
        <p:spPr>
          <a:xfrm>
            <a:off x="2299222" y="3013604"/>
            <a:ext cx="2518638" cy="307777"/>
          </a:xfrm>
          <a:prstGeom prst="rect">
            <a:avLst/>
          </a:prstGeom>
          <a:noFill/>
        </p:spPr>
        <p:txBody>
          <a:bodyPr wrap="none" rtlCol="0">
            <a:spAutoFit/>
          </a:bodyPr>
          <a:lstStyle/>
          <a:p>
            <a:r>
              <a:rPr lang="ja-JP" altLang="en-US" sz="1400">
                <a:solidFill>
                  <a:srgbClr val="FF0000"/>
                </a:solidFill>
                <a:latin typeface="+mj-ea"/>
                <a:ea typeface="+mj-ea"/>
              </a:rPr>
              <a:t>とりあえずこのボタンを押下</a:t>
            </a:r>
            <a:endParaRPr lang="en-US" altLang="ja-JP" sz="1400" dirty="0">
              <a:solidFill>
                <a:srgbClr val="FF0000"/>
              </a:solidFill>
              <a:latin typeface="+mj-ea"/>
              <a:ea typeface="+mj-ea"/>
            </a:endParaRPr>
          </a:p>
        </p:txBody>
      </p:sp>
      <p:sp>
        <p:nvSpPr>
          <p:cNvPr id="22" name="テキスト ボックス 21">
            <a:extLst>
              <a:ext uri="{FF2B5EF4-FFF2-40B4-BE49-F238E27FC236}">
                <a16:creationId xmlns:a16="http://schemas.microsoft.com/office/drawing/2014/main" id="{EBBA4D99-AA6E-4543-CBE1-17C0A653C835}"/>
              </a:ext>
            </a:extLst>
          </p:cNvPr>
          <p:cNvSpPr txBox="1"/>
          <p:nvPr/>
        </p:nvSpPr>
        <p:spPr>
          <a:xfrm>
            <a:off x="3090005" y="5035360"/>
            <a:ext cx="7003840" cy="523220"/>
          </a:xfrm>
          <a:prstGeom prst="rect">
            <a:avLst/>
          </a:prstGeom>
          <a:noFill/>
        </p:spPr>
        <p:txBody>
          <a:bodyPr wrap="none" rtlCol="0">
            <a:spAutoFit/>
          </a:bodyPr>
          <a:lstStyle/>
          <a:p>
            <a:r>
              <a:rPr kumimoji="1" lang="ja-JP" altLang="en-US" sz="1400">
                <a:solidFill>
                  <a:srgbClr val="FF0000"/>
                </a:solidFill>
              </a:rPr>
              <a:t>今回使用したい</a:t>
            </a:r>
            <a:r>
              <a:rPr kumimoji="1" lang="en-US" altLang="ja-JP" sz="1400" dirty="0">
                <a:solidFill>
                  <a:srgbClr val="FF0000"/>
                </a:solidFill>
              </a:rPr>
              <a:t>TOUGH3</a:t>
            </a:r>
            <a:r>
              <a:rPr kumimoji="1" lang="ja-JP" altLang="en-US" sz="1400">
                <a:solidFill>
                  <a:srgbClr val="FF0000"/>
                </a:solidFill>
              </a:rPr>
              <a:t>シミュレータ本体実行ファイル</a:t>
            </a:r>
            <a:r>
              <a:rPr kumimoji="1" lang="en-US" altLang="ja-JP" sz="1400" dirty="0">
                <a:solidFill>
                  <a:srgbClr val="FF0000"/>
                </a:solidFill>
              </a:rPr>
              <a:t>(tough3_eco2n_v2.exe</a:t>
            </a:r>
            <a:r>
              <a:rPr kumimoji="1" lang="ja-JP" altLang="en-US" sz="1400">
                <a:solidFill>
                  <a:srgbClr val="FF0000"/>
                </a:solidFill>
              </a:rPr>
              <a:t>など</a:t>
            </a:r>
            <a:r>
              <a:rPr kumimoji="1" lang="en-US" altLang="ja-JP" sz="1400" dirty="0">
                <a:solidFill>
                  <a:srgbClr val="FF0000"/>
                </a:solidFill>
              </a:rPr>
              <a:t>)</a:t>
            </a:r>
            <a:r>
              <a:rPr kumimoji="1" lang="ja-JP" altLang="en-US" sz="1400">
                <a:solidFill>
                  <a:srgbClr val="FF0000"/>
                </a:solidFill>
              </a:rPr>
              <a:t>の</a:t>
            </a:r>
            <a:endParaRPr kumimoji="1" lang="en-US" altLang="ja-JP" sz="1400" dirty="0">
              <a:solidFill>
                <a:srgbClr val="FF0000"/>
              </a:solidFill>
            </a:endParaRPr>
          </a:p>
          <a:p>
            <a:r>
              <a:rPr kumimoji="1" lang="ja-JP" altLang="en-US" sz="1400">
                <a:solidFill>
                  <a:srgbClr val="FF0000"/>
                </a:solidFill>
              </a:rPr>
              <a:t>配置場所をセレクトボックスから選択</a:t>
            </a:r>
            <a:r>
              <a:rPr lang="ja-JP" altLang="en-US" sz="1400">
                <a:solidFill>
                  <a:srgbClr val="FF0000"/>
                </a:solidFill>
              </a:rPr>
              <a:t>する。</a:t>
            </a:r>
            <a:endParaRPr kumimoji="1" lang="ja-JP" altLang="en-US" sz="1400">
              <a:solidFill>
                <a:srgbClr val="FF0000"/>
              </a:solidFill>
            </a:endParaRPr>
          </a:p>
        </p:txBody>
      </p:sp>
      <p:sp>
        <p:nvSpPr>
          <p:cNvPr id="23" name="正方形/長方形 22">
            <a:extLst>
              <a:ext uri="{FF2B5EF4-FFF2-40B4-BE49-F238E27FC236}">
                <a16:creationId xmlns:a16="http://schemas.microsoft.com/office/drawing/2014/main" id="{392050B6-347B-40DC-BC00-1D9FE9D038B0}"/>
              </a:ext>
            </a:extLst>
          </p:cNvPr>
          <p:cNvSpPr/>
          <p:nvPr/>
        </p:nvSpPr>
        <p:spPr>
          <a:xfrm>
            <a:off x="2134752" y="5558580"/>
            <a:ext cx="7758025" cy="47264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タイトル 1">
            <a:extLst>
              <a:ext uri="{FF2B5EF4-FFF2-40B4-BE49-F238E27FC236}">
                <a16:creationId xmlns:a16="http://schemas.microsoft.com/office/drawing/2014/main" id="{5F0F6701-CA1F-C051-B182-59C8D1168DCD}"/>
              </a:ext>
            </a:extLst>
          </p:cNvPr>
          <p:cNvSpPr txBox="1">
            <a:spLocks/>
          </p:cNvSpPr>
          <p:nvPr/>
        </p:nvSpPr>
        <p:spPr>
          <a:xfrm>
            <a:off x="1057894" y="229890"/>
            <a:ext cx="7435277" cy="6222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3200" b="1" i="0" kern="1200" baseline="0">
                <a:solidFill>
                  <a:schemeClr val="tx1"/>
                </a:solidFill>
                <a:latin typeface="HELVETICA NEUE MEDIUM" panose="02000503000000020004" pitchFamily="2" charset="0"/>
                <a:ea typeface="ヒラギノ角ゴシック W6" panose="020B0400000000000000" pitchFamily="34" charset="-128"/>
                <a:cs typeface="+mj-cs"/>
              </a:defRPr>
            </a:lvl1pPr>
          </a:lstStyle>
          <a:p>
            <a:r>
              <a:rPr lang="ja-JP" altLang="en-US" sz="2400"/>
              <a:t>画面</a:t>
            </a:r>
            <a:r>
              <a:rPr lang="en-US" altLang="ja-JP" sz="2400" dirty="0"/>
              <a:t>⑤: TOUGH3</a:t>
            </a:r>
            <a:r>
              <a:rPr lang="ja-JP" altLang="en-US" sz="2400"/>
              <a:t>パラメータ設定</a:t>
            </a:r>
            <a:r>
              <a:rPr lang="en-US" altLang="ja-JP" sz="2400" dirty="0"/>
              <a:t>(1)</a:t>
            </a:r>
            <a:endParaRPr lang="ja-JP" altLang="en-US" sz="2400"/>
          </a:p>
        </p:txBody>
      </p:sp>
    </p:spTree>
    <p:extLst>
      <p:ext uri="{BB962C8B-B14F-4D97-AF65-F5344CB8AC3E}">
        <p14:creationId xmlns:p14="http://schemas.microsoft.com/office/powerpoint/2010/main" val="35089936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B8DE55A2-6D16-2208-54C1-2AE47ED64474}"/>
              </a:ext>
            </a:extLst>
          </p:cNvPr>
          <p:cNvPicPr>
            <a:picLocks noChangeAspect="1"/>
          </p:cNvPicPr>
          <p:nvPr/>
        </p:nvPicPr>
        <p:blipFill>
          <a:blip r:embed="rId2"/>
          <a:stretch>
            <a:fillRect/>
          </a:stretch>
        </p:blipFill>
        <p:spPr>
          <a:xfrm>
            <a:off x="1334489" y="2099402"/>
            <a:ext cx="9523021" cy="2879843"/>
          </a:xfrm>
          <a:prstGeom prst="rect">
            <a:avLst/>
          </a:prstGeom>
          <a:ln>
            <a:solidFill>
              <a:schemeClr val="bg1">
                <a:lumMod val="75000"/>
              </a:schemeClr>
            </a:solidFill>
          </a:ln>
        </p:spPr>
      </p:pic>
      <p:sp>
        <p:nvSpPr>
          <p:cNvPr id="5" name="正方形/長方形 4">
            <a:extLst>
              <a:ext uri="{FF2B5EF4-FFF2-40B4-BE49-F238E27FC236}">
                <a16:creationId xmlns:a16="http://schemas.microsoft.com/office/drawing/2014/main" id="{4FE4EDEE-AD4A-90EF-9598-FCEB5191981B}"/>
              </a:ext>
            </a:extLst>
          </p:cNvPr>
          <p:cNvSpPr/>
          <p:nvPr/>
        </p:nvSpPr>
        <p:spPr>
          <a:xfrm>
            <a:off x="2054433" y="2733753"/>
            <a:ext cx="1045027" cy="47264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2DD791AB-358A-64EB-1712-E431B3E7BDFC}"/>
              </a:ext>
            </a:extLst>
          </p:cNvPr>
          <p:cNvSpPr txBox="1"/>
          <p:nvPr/>
        </p:nvSpPr>
        <p:spPr>
          <a:xfrm>
            <a:off x="1334489" y="1163307"/>
            <a:ext cx="9523020" cy="646331"/>
          </a:xfrm>
          <a:prstGeom prst="rect">
            <a:avLst/>
          </a:prstGeom>
          <a:noFill/>
          <a:ln w="19050">
            <a:solidFill>
              <a:schemeClr val="tx1"/>
            </a:solidFill>
          </a:ln>
        </p:spPr>
        <p:txBody>
          <a:bodyPr wrap="square" rtlCol="0">
            <a:spAutoFit/>
          </a:bodyPr>
          <a:lstStyle/>
          <a:p>
            <a:r>
              <a:rPr kumimoji="1" lang="en-US" altLang="ja-JP" dirty="0">
                <a:latin typeface="+mj-lt"/>
              </a:rPr>
              <a:t>MULTI</a:t>
            </a:r>
            <a:r>
              <a:rPr kumimoji="1" lang="ja-JP" altLang="en-US"/>
              <a:t>で状態方程式モジュール</a:t>
            </a:r>
            <a:r>
              <a:rPr kumimoji="1" lang="en-US" altLang="ja-JP" dirty="0"/>
              <a:t>(EOS)</a:t>
            </a:r>
            <a:r>
              <a:rPr kumimoji="1" lang="ja-JP" altLang="en-US"/>
              <a:t>を選択する。残りのパラメータは自動入力される。</a:t>
            </a:r>
            <a:endParaRPr kumimoji="1" lang="en-US" altLang="ja-JP" dirty="0"/>
          </a:p>
          <a:p>
            <a:r>
              <a:rPr kumimoji="1" lang="ja-JP" altLang="en-US"/>
              <a:t>現状は</a:t>
            </a:r>
            <a:r>
              <a:rPr kumimoji="1" lang="en-US" altLang="ja-JP" dirty="0">
                <a:latin typeface="+mj-lt"/>
              </a:rPr>
              <a:t>EOS2</a:t>
            </a:r>
            <a:r>
              <a:rPr kumimoji="1" lang="en-US" altLang="ja-JP" dirty="0"/>
              <a:t>(H2O+CO2), </a:t>
            </a:r>
            <a:r>
              <a:rPr kumimoji="1" lang="en-US" altLang="ja-JP" dirty="0">
                <a:latin typeface="+mj-lt"/>
              </a:rPr>
              <a:t>ECO2N_V2</a:t>
            </a:r>
            <a:r>
              <a:rPr kumimoji="1" lang="en-US" altLang="ja-JP" dirty="0"/>
              <a:t>(H2O+NaCl+CO2)</a:t>
            </a:r>
            <a:r>
              <a:rPr kumimoji="1" lang="ja-JP" altLang="en-US"/>
              <a:t>のみ対応</a:t>
            </a:r>
          </a:p>
        </p:txBody>
      </p:sp>
      <p:sp>
        <p:nvSpPr>
          <p:cNvPr id="18" name="タイトル 1">
            <a:extLst>
              <a:ext uri="{FF2B5EF4-FFF2-40B4-BE49-F238E27FC236}">
                <a16:creationId xmlns:a16="http://schemas.microsoft.com/office/drawing/2014/main" id="{312277F6-2A84-D270-C4C7-58D83916FE36}"/>
              </a:ext>
            </a:extLst>
          </p:cNvPr>
          <p:cNvSpPr>
            <a:spLocks noGrp="1"/>
          </p:cNvSpPr>
          <p:nvPr>
            <p:ph type="title"/>
          </p:nvPr>
        </p:nvSpPr>
        <p:spPr>
          <a:xfrm>
            <a:off x="1057894" y="229890"/>
            <a:ext cx="7435277" cy="622232"/>
          </a:xfrm>
        </p:spPr>
        <p:txBody>
          <a:bodyPr/>
          <a:lstStyle/>
          <a:p>
            <a:r>
              <a:rPr lang="ja-JP" altLang="en-US" sz="2400"/>
              <a:t>画面</a:t>
            </a:r>
            <a:r>
              <a:rPr lang="en-US" altLang="ja-JP" sz="2400" dirty="0"/>
              <a:t>⑤: TOUGH3</a:t>
            </a:r>
            <a:r>
              <a:rPr lang="ja-JP" altLang="en-US" sz="2400"/>
              <a:t>パラメータ設定</a:t>
            </a:r>
            <a:r>
              <a:rPr lang="en-US" altLang="ja-JP" sz="2400" dirty="0"/>
              <a:t>(2)</a:t>
            </a:r>
            <a:endParaRPr lang="ja-JP" altLang="en-US" sz="2400"/>
          </a:p>
        </p:txBody>
      </p:sp>
    </p:spTree>
    <p:extLst>
      <p:ext uri="{BB962C8B-B14F-4D97-AF65-F5344CB8AC3E}">
        <p14:creationId xmlns:p14="http://schemas.microsoft.com/office/powerpoint/2010/main" val="3423482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78A645C-A701-5E0E-1164-EDA2B52E3DC2}"/>
              </a:ext>
            </a:extLst>
          </p:cNvPr>
          <p:cNvSpPr txBox="1"/>
          <p:nvPr/>
        </p:nvSpPr>
        <p:spPr>
          <a:xfrm>
            <a:off x="1247897" y="1009418"/>
            <a:ext cx="10290778" cy="646331"/>
          </a:xfrm>
          <a:prstGeom prst="rect">
            <a:avLst/>
          </a:prstGeom>
          <a:noFill/>
          <a:ln w="12700">
            <a:solidFill>
              <a:schemeClr val="tx1"/>
            </a:solidFill>
          </a:ln>
        </p:spPr>
        <p:txBody>
          <a:bodyPr wrap="square" rtlCol="0">
            <a:spAutoFit/>
          </a:bodyPr>
          <a:lstStyle/>
          <a:p>
            <a:r>
              <a:rPr kumimoji="1" lang="en-US" altLang="ja-JP" dirty="0">
                <a:latin typeface="+mj-lt"/>
              </a:rPr>
              <a:t>Primary variables</a:t>
            </a:r>
            <a:r>
              <a:rPr kumimoji="1" lang="ja-JP" altLang="en-US"/>
              <a:t>で</a:t>
            </a:r>
            <a:r>
              <a:rPr kumimoji="1" lang="ja-JP" altLang="en-US" u="sng"/>
              <a:t>初期状態における地下</a:t>
            </a:r>
            <a:r>
              <a:rPr kumimoji="1" lang="ja-JP" altLang="en-US"/>
              <a:t>および</a:t>
            </a:r>
            <a:r>
              <a:rPr kumimoji="1" lang="ja-JP" altLang="en-US" u="sng"/>
              <a:t>空気層</a:t>
            </a:r>
            <a:r>
              <a:rPr kumimoji="1" lang="ja-JP" altLang="en-US"/>
              <a:t>の</a:t>
            </a:r>
            <a:r>
              <a:rPr kumimoji="1" lang="ja-JP" altLang="en-US">
                <a:latin typeface="+mj-ea"/>
                <a:ea typeface="+mj-ea"/>
              </a:rPr>
              <a:t>圧力、</a:t>
            </a:r>
            <a:r>
              <a:rPr kumimoji="1" lang="en-US" altLang="ja-JP" dirty="0">
                <a:latin typeface="+mj-ea"/>
                <a:ea typeface="+mj-ea"/>
              </a:rPr>
              <a:t>CO</a:t>
            </a:r>
            <a:r>
              <a:rPr lang="en-US" altLang="ja-JP" dirty="0">
                <a:latin typeface="+mj-ea"/>
                <a:ea typeface="+mj-ea"/>
              </a:rPr>
              <a:t>2</a:t>
            </a:r>
            <a:r>
              <a:rPr lang="ja-JP" altLang="en-US">
                <a:latin typeface="+mj-ea"/>
                <a:ea typeface="+mj-ea"/>
              </a:rPr>
              <a:t>濃度、温度</a:t>
            </a:r>
            <a:r>
              <a:rPr lang="ja-JP" altLang="en-US" sz="1200">
                <a:latin typeface="+mj-ea"/>
                <a:ea typeface="+mj-ea"/>
              </a:rPr>
              <a:t>など</a:t>
            </a:r>
            <a:r>
              <a:rPr kumimoji="1" lang="ja-JP" altLang="en-US"/>
              <a:t>を設定する。</a:t>
            </a:r>
            <a:br>
              <a:rPr kumimoji="1" lang="en-US" altLang="ja-JP" dirty="0"/>
            </a:br>
            <a:r>
              <a:rPr kumimoji="1" lang="en-US" altLang="ja-JP" dirty="0"/>
              <a:t>EOS</a:t>
            </a:r>
            <a:r>
              <a:rPr kumimoji="1" lang="ja-JP" altLang="en-US"/>
              <a:t>を切り替えるとフィールドの意味も変わることに注意。以下は</a:t>
            </a:r>
            <a:r>
              <a:rPr kumimoji="1" lang="en-US" altLang="ja-JP" dirty="0"/>
              <a:t>ECO2N_V2</a:t>
            </a:r>
            <a:r>
              <a:rPr kumimoji="1" lang="ja-JP" altLang="en-US"/>
              <a:t>の例を示す。</a:t>
            </a:r>
            <a:endParaRPr kumimoji="1" lang="en-US" altLang="ja-JP" dirty="0"/>
          </a:p>
        </p:txBody>
      </p:sp>
      <p:pic>
        <p:nvPicPr>
          <p:cNvPr id="11" name="図 10">
            <a:extLst>
              <a:ext uri="{FF2B5EF4-FFF2-40B4-BE49-F238E27FC236}">
                <a16:creationId xmlns:a16="http://schemas.microsoft.com/office/drawing/2014/main" id="{47561317-A747-CD76-8E12-CC7D99246198}"/>
              </a:ext>
            </a:extLst>
          </p:cNvPr>
          <p:cNvPicPr>
            <a:picLocks noChangeAspect="1"/>
          </p:cNvPicPr>
          <p:nvPr/>
        </p:nvPicPr>
        <p:blipFill>
          <a:blip r:embed="rId2"/>
          <a:stretch>
            <a:fillRect/>
          </a:stretch>
        </p:blipFill>
        <p:spPr>
          <a:xfrm>
            <a:off x="1247898" y="1899452"/>
            <a:ext cx="10290777" cy="2905095"/>
          </a:xfrm>
          <a:prstGeom prst="rect">
            <a:avLst/>
          </a:prstGeom>
          <a:ln>
            <a:solidFill>
              <a:schemeClr val="bg1">
                <a:lumMod val="85000"/>
              </a:schemeClr>
            </a:solidFill>
          </a:ln>
        </p:spPr>
      </p:pic>
      <p:sp>
        <p:nvSpPr>
          <p:cNvPr id="14" name="テキスト ボックス 13">
            <a:extLst>
              <a:ext uri="{FF2B5EF4-FFF2-40B4-BE49-F238E27FC236}">
                <a16:creationId xmlns:a16="http://schemas.microsoft.com/office/drawing/2014/main" id="{FD2B53DB-A251-D8A6-8704-99FD65FDD8BE}"/>
              </a:ext>
            </a:extLst>
          </p:cNvPr>
          <p:cNvSpPr txBox="1"/>
          <p:nvPr/>
        </p:nvSpPr>
        <p:spPr>
          <a:xfrm>
            <a:off x="1565522" y="4589103"/>
            <a:ext cx="6470041" cy="430887"/>
          </a:xfrm>
          <a:prstGeom prst="rect">
            <a:avLst/>
          </a:prstGeom>
          <a:noFill/>
        </p:spPr>
        <p:txBody>
          <a:bodyPr wrap="none" rtlCol="0">
            <a:spAutoFit/>
          </a:bodyPr>
          <a:lstStyle/>
          <a:p>
            <a:r>
              <a:rPr kumimoji="1" lang="ja-JP" altLang="en-US" sz="1100">
                <a:solidFill>
                  <a:srgbClr val="FF0000"/>
                </a:solidFill>
              </a:rPr>
              <a:t>↑グレーのフィールドは</a:t>
            </a:r>
            <a:r>
              <a:rPr kumimoji="1" lang="en-US" altLang="ja-JP" sz="1100" dirty="0">
                <a:solidFill>
                  <a:srgbClr val="FF0000"/>
                </a:solidFill>
              </a:rPr>
              <a:t>INCON(</a:t>
            </a:r>
            <a:r>
              <a:rPr kumimoji="1" lang="ja-JP" altLang="en-US" sz="1100">
                <a:solidFill>
                  <a:srgbClr val="FF0000"/>
                </a:solidFill>
              </a:rPr>
              <a:t>後述</a:t>
            </a:r>
            <a:r>
              <a:rPr kumimoji="1" lang="en-US" altLang="ja-JP" sz="1100" dirty="0">
                <a:solidFill>
                  <a:srgbClr val="FF0000"/>
                </a:solidFill>
              </a:rPr>
              <a:t>)</a:t>
            </a:r>
            <a:r>
              <a:rPr kumimoji="1" lang="ja-JP" altLang="en-US" sz="1100">
                <a:solidFill>
                  <a:srgbClr val="FF0000"/>
                </a:solidFill>
              </a:rPr>
              <a:t>の設定で上書きされるため無効になっていることを意味する。</a:t>
            </a:r>
          </a:p>
          <a:p>
            <a:endParaRPr kumimoji="1" lang="ja-JP" altLang="en-US" sz="1100">
              <a:solidFill>
                <a:srgbClr val="FF0000"/>
              </a:solidFill>
            </a:endParaRPr>
          </a:p>
        </p:txBody>
      </p:sp>
      <p:sp>
        <p:nvSpPr>
          <p:cNvPr id="15" name="テキスト ボックス 14">
            <a:extLst>
              <a:ext uri="{FF2B5EF4-FFF2-40B4-BE49-F238E27FC236}">
                <a16:creationId xmlns:a16="http://schemas.microsoft.com/office/drawing/2014/main" id="{103ED523-FBAA-3FF6-3A5B-204E5369F341}"/>
              </a:ext>
            </a:extLst>
          </p:cNvPr>
          <p:cNvSpPr txBox="1"/>
          <p:nvPr/>
        </p:nvSpPr>
        <p:spPr>
          <a:xfrm>
            <a:off x="207113" y="3157221"/>
            <a:ext cx="1218916" cy="769441"/>
          </a:xfrm>
          <a:prstGeom prst="rect">
            <a:avLst/>
          </a:prstGeom>
          <a:noFill/>
        </p:spPr>
        <p:txBody>
          <a:bodyPr wrap="square" rtlCol="0">
            <a:spAutoFit/>
          </a:bodyPr>
          <a:lstStyle/>
          <a:p>
            <a:r>
              <a:rPr kumimoji="1" lang="ja-JP" altLang="en-US" sz="1100">
                <a:solidFill>
                  <a:srgbClr val="FF0000"/>
                </a:solidFill>
              </a:rPr>
              <a:t>海水に満たされているという</a:t>
            </a:r>
            <a:endParaRPr kumimoji="1" lang="en-US" altLang="ja-JP" sz="1100" dirty="0">
              <a:solidFill>
                <a:srgbClr val="FF0000"/>
              </a:solidFill>
            </a:endParaRPr>
          </a:p>
          <a:p>
            <a:r>
              <a:rPr kumimoji="1" lang="ja-JP" altLang="en-US" sz="1100">
                <a:solidFill>
                  <a:srgbClr val="FF0000"/>
                </a:solidFill>
              </a:rPr>
              <a:t>仮定なら</a:t>
            </a:r>
            <a:r>
              <a:rPr kumimoji="1" lang="en-US" altLang="ja-JP" sz="1100" dirty="0">
                <a:solidFill>
                  <a:srgbClr val="FF0000"/>
                </a:solidFill>
              </a:rPr>
              <a:t>0.03</a:t>
            </a:r>
            <a:r>
              <a:rPr kumimoji="1" lang="ja-JP" altLang="en-US" sz="1100">
                <a:solidFill>
                  <a:srgbClr val="FF0000"/>
                </a:solidFill>
              </a:rPr>
              <a:t>などとする</a:t>
            </a:r>
          </a:p>
        </p:txBody>
      </p:sp>
      <p:sp>
        <p:nvSpPr>
          <p:cNvPr id="16" name="正方形/長方形 15">
            <a:extLst>
              <a:ext uri="{FF2B5EF4-FFF2-40B4-BE49-F238E27FC236}">
                <a16:creationId xmlns:a16="http://schemas.microsoft.com/office/drawing/2014/main" id="{01C0E10B-516B-BADE-8327-7A054CDB98D7}"/>
              </a:ext>
            </a:extLst>
          </p:cNvPr>
          <p:cNvSpPr/>
          <p:nvPr/>
        </p:nvSpPr>
        <p:spPr>
          <a:xfrm>
            <a:off x="1565522" y="3223343"/>
            <a:ext cx="1272681" cy="331326"/>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54240DCA-E2A1-809A-D81D-BD9B50144138}"/>
              </a:ext>
            </a:extLst>
          </p:cNvPr>
          <p:cNvSpPr txBox="1"/>
          <p:nvPr/>
        </p:nvSpPr>
        <p:spPr>
          <a:xfrm>
            <a:off x="4092656" y="3065023"/>
            <a:ext cx="2300630" cy="261610"/>
          </a:xfrm>
          <a:prstGeom prst="rect">
            <a:avLst/>
          </a:prstGeom>
          <a:noFill/>
        </p:spPr>
        <p:txBody>
          <a:bodyPr wrap="none" rtlCol="0">
            <a:spAutoFit/>
          </a:bodyPr>
          <a:lstStyle/>
          <a:p>
            <a:r>
              <a:rPr kumimoji="1" lang="ja-JP" altLang="en-US" sz="1100">
                <a:solidFill>
                  <a:srgbClr val="FF0000"/>
                </a:solidFill>
              </a:rPr>
              <a:t>デフォルトで大気圧が入力される</a:t>
            </a:r>
          </a:p>
        </p:txBody>
      </p:sp>
      <p:sp>
        <p:nvSpPr>
          <p:cNvPr id="19" name="正方形/長方形 18">
            <a:extLst>
              <a:ext uri="{FF2B5EF4-FFF2-40B4-BE49-F238E27FC236}">
                <a16:creationId xmlns:a16="http://schemas.microsoft.com/office/drawing/2014/main" id="{9E80D350-B27A-547E-EB51-6EC9539E0A64}"/>
              </a:ext>
            </a:extLst>
          </p:cNvPr>
          <p:cNvSpPr/>
          <p:nvPr/>
        </p:nvSpPr>
        <p:spPr>
          <a:xfrm>
            <a:off x="2894570" y="2896555"/>
            <a:ext cx="1272681" cy="331326"/>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92A9E7F9-2C8E-63EA-3674-09FED9A0FA32}"/>
              </a:ext>
            </a:extLst>
          </p:cNvPr>
          <p:cNvSpPr txBox="1"/>
          <p:nvPr/>
        </p:nvSpPr>
        <p:spPr>
          <a:xfrm>
            <a:off x="1543792" y="5438899"/>
            <a:ext cx="9096499" cy="646331"/>
          </a:xfrm>
          <a:prstGeom prst="rect">
            <a:avLst/>
          </a:prstGeom>
          <a:noFill/>
        </p:spPr>
        <p:txBody>
          <a:bodyPr wrap="square" rtlCol="0">
            <a:spAutoFit/>
          </a:bodyPr>
          <a:lstStyle/>
          <a:p>
            <a:r>
              <a:rPr kumimoji="1" lang="ja-JP" altLang="en-US"/>
              <a:t>とりあえず塩濃度、</a:t>
            </a:r>
            <a:r>
              <a:rPr kumimoji="1" lang="en-US" altLang="ja-JP" dirty="0"/>
              <a:t>CO2</a:t>
            </a:r>
            <a:r>
              <a:rPr kumimoji="1" lang="ja-JP" altLang="en-US"/>
              <a:t>濃度は</a:t>
            </a:r>
            <a:r>
              <a:rPr kumimoji="1" lang="en-US" altLang="ja-JP" dirty="0"/>
              <a:t>0</a:t>
            </a:r>
            <a:r>
              <a:rPr kumimoji="1" lang="ja-JP" altLang="en-US"/>
              <a:t>で</a:t>
            </a:r>
            <a:r>
              <a:rPr kumimoji="1" lang="en-US" altLang="ja-JP" dirty="0"/>
              <a:t>OK</a:t>
            </a:r>
            <a:r>
              <a:rPr kumimoji="1" lang="ja-JP" altLang="en-US"/>
              <a:t>。それでも計算が不安定なときは、</a:t>
            </a:r>
            <a:br>
              <a:rPr kumimoji="1" lang="en-US" altLang="ja-JP" dirty="0"/>
            </a:br>
            <a:r>
              <a:rPr kumimoji="1" lang="ja-JP" altLang="en-US"/>
              <a:t>微量の</a:t>
            </a:r>
            <a:r>
              <a:rPr kumimoji="1" lang="en-US" altLang="ja-JP" dirty="0"/>
              <a:t>NaC</a:t>
            </a:r>
            <a:r>
              <a:rPr lang="en-US" altLang="ja-JP" dirty="0"/>
              <a:t>l</a:t>
            </a:r>
            <a:r>
              <a:rPr lang="ja-JP" altLang="en-US"/>
              <a:t>や</a:t>
            </a:r>
            <a:r>
              <a:rPr lang="en-US" altLang="ja-JP" dirty="0"/>
              <a:t>CO2</a:t>
            </a:r>
            <a:r>
              <a:rPr lang="ja-JP" altLang="en-US"/>
              <a:t>を初期状態で入れておくと改善するかもしれない</a:t>
            </a:r>
            <a:endParaRPr kumimoji="1" lang="ja-JP" altLang="en-US"/>
          </a:p>
        </p:txBody>
      </p:sp>
      <p:sp>
        <p:nvSpPr>
          <p:cNvPr id="21" name="テキスト ボックス 20">
            <a:extLst>
              <a:ext uri="{FF2B5EF4-FFF2-40B4-BE49-F238E27FC236}">
                <a16:creationId xmlns:a16="http://schemas.microsoft.com/office/drawing/2014/main" id="{BDC5E9A5-1DCA-64AE-A6DE-8030D4D88956}"/>
              </a:ext>
            </a:extLst>
          </p:cNvPr>
          <p:cNvSpPr txBox="1"/>
          <p:nvPr/>
        </p:nvSpPr>
        <p:spPr>
          <a:xfrm>
            <a:off x="7276339" y="2189000"/>
            <a:ext cx="3639138" cy="307777"/>
          </a:xfrm>
          <a:prstGeom prst="rect">
            <a:avLst/>
          </a:prstGeom>
          <a:noFill/>
        </p:spPr>
        <p:txBody>
          <a:bodyPr wrap="none" rtlCol="0">
            <a:spAutoFit/>
          </a:bodyPr>
          <a:lstStyle/>
          <a:p>
            <a:r>
              <a:rPr kumimoji="1" lang="en-US" altLang="ja-JP" sz="1400" dirty="0">
                <a:solidFill>
                  <a:srgbClr val="FF0000"/>
                </a:solidFill>
                <a:latin typeface="+mj-ea"/>
                <a:ea typeface="+mj-ea"/>
              </a:rPr>
              <a:t>※</a:t>
            </a:r>
            <a:r>
              <a:rPr kumimoji="1" lang="ja-JP" altLang="en-US" sz="1400">
                <a:solidFill>
                  <a:srgbClr val="FF0000"/>
                </a:solidFill>
                <a:latin typeface="+mj-ea"/>
                <a:ea typeface="+mj-ea"/>
              </a:rPr>
              <a:t>詳細は</a:t>
            </a:r>
            <a:r>
              <a:rPr lang="ja-JP" altLang="en-US" sz="1400">
                <a:solidFill>
                  <a:srgbClr val="FF0000"/>
                </a:solidFill>
                <a:latin typeface="+mj-ea"/>
                <a:ea typeface="+mj-ea"/>
              </a:rPr>
              <a:t>各</a:t>
            </a:r>
            <a:r>
              <a:rPr lang="en-US" altLang="ja-JP" sz="1400" dirty="0">
                <a:solidFill>
                  <a:srgbClr val="FF0000"/>
                </a:solidFill>
                <a:latin typeface="+mj-ea"/>
                <a:ea typeface="+mj-ea"/>
              </a:rPr>
              <a:t>EOS</a:t>
            </a:r>
            <a:r>
              <a:rPr lang="ja-JP" altLang="en-US" sz="1400">
                <a:solidFill>
                  <a:srgbClr val="FF0000"/>
                </a:solidFill>
                <a:latin typeface="+mj-ea"/>
                <a:ea typeface="+mj-ea"/>
              </a:rPr>
              <a:t>モジュールを参照すること</a:t>
            </a:r>
            <a:endParaRPr kumimoji="1" lang="ja-JP" altLang="en-US" sz="1400">
              <a:solidFill>
                <a:srgbClr val="FF0000"/>
              </a:solidFill>
              <a:latin typeface="+mj-ea"/>
              <a:ea typeface="+mj-ea"/>
            </a:endParaRPr>
          </a:p>
        </p:txBody>
      </p:sp>
      <p:sp>
        <p:nvSpPr>
          <p:cNvPr id="22" name="タイトル 1">
            <a:extLst>
              <a:ext uri="{FF2B5EF4-FFF2-40B4-BE49-F238E27FC236}">
                <a16:creationId xmlns:a16="http://schemas.microsoft.com/office/drawing/2014/main" id="{8F4BB701-185B-9843-2E4C-C60440893311}"/>
              </a:ext>
            </a:extLst>
          </p:cNvPr>
          <p:cNvSpPr>
            <a:spLocks noGrp="1"/>
          </p:cNvSpPr>
          <p:nvPr>
            <p:ph type="title"/>
          </p:nvPr>
        </p:nvSpPr>
        <p:spPr>
          <a:xfrm>
            <a:off x="1057894" y="229890"/>
            <a:ext cx="7435277" cy="622232"/>
          </a:xfrm>
        </p:spPr>
        <p:txBody>
          <a:bodyPr/>
          <a:lstStyle/>
          <a:p>
            <a:r>
              <a:rPr lang="ja-JP" altLang="en-US" sz="2400"/>
              <a:t>画面</a:t>
            </a:r>
            <a:r>
              <a:rPr lang="en-US" altLang="ja-JP" sz="2400" dirty="0"/>
              <a:t>⑤: TOUGH3</a:t>
            </a:r>
            <a:r>
              <a:rPr lang="ja-JP" altLang="en-US" sz="2400"/>
              <a:t>パラメータ設定</a:t>
            </a:r>
            <a:r>
              <a:rPr lang="en-US" altLang="ja-JP" sz="2400" dirty="0"/>
              <a:t>(3)</a:t>
            </a:r>
            <a:endParaRPr lang="ja-JP" altLang="en-US" sz="2400"/>
          </a:p>
        </p:txBody>
      </p:sp>
    </p:spTree>
    <p:extLst>
      <p:ext uri="{BB962C8B-B14F-4D97-AF65-F5344CB8AC3E}">
        <p14:creationId xmlns:p14="http://schemas.microsoft.com/office/powerpoint/2010/main" val="37635486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78A645C-A701-5E0E-1164-EDA2B52E3DC2}"/>
              </a:ext>
            </a:extLst>
          </p:cNvPr>
          <p:cNvSpPr txBox="1"/>
          <p:nvPr/>
        </p:nvSpPr>
        <p:spPr>
          <a:xfrm>
            <a:off x="1057894" y="1342100"/>
            <a:ext cx="10290778" cy="369332"/>
          </a:xfrm>
          <a:prstGeom prst="rect">
            <a:avLst/>
          </a:prstGeom>
          <a:noFill/>
          <a:ln>
            <a:noFill/>
          </a:ln>
        </p:spPr>
        <p:txBody>
          <a:bodyPr wrap="square" rtlCol="0">
            <a:spAutoFit/>
          </a:bodyPr>
          <a:lstStyle/>
          <a:p>
            <a:r>
              <a:rPr lang="ja-JP" altLang="en-US">
                <a:solidFill>
                  <a:srgbClr val="3281FF"/>
                </a:solidFill>
                <a:latin typeface="+mj-ea"/>
                <a:ea typeface="+mj-ea"/>
              </a:rPr>
              <a:t>必ずチェックしたほうが良い項目</a:t>
            </a:r>
            <a:r>
              <a:rPr lang="en-US" altLang="ja-JP" dirty="0">
                <a:solidFill>
                  <a:srgbClr val="3281FF"/>
                </a:solidFill>
                <a:latin typeface="+mj-ea"/>
                <a:ea typeface="+mj-ea"/>
              </a:rPr>
              <a:t>(</a:t>
            </a:r>
            <a:r>
              <a:rPr lang="ja-JP" altLang="en-US">
                <a:solidFill>
                  <a:srgbClr val="3281FF"/>
                </a:solidFill>
                <a:latin typeface="+mj-ea"/>
                <a:ea typeface="+mj-ea"/>
              </a:rPr>
              <a:t>青</a:t>
            </a:r>
            <a:r>
              <a:rPr lang="en-US" altLang="ja-JP" dirty="0">
                <a:solidFill>
                  <a:srgbClr val="3281FF"/>
                </a:solidFill>
                <a:latin typeface="+mj-ea"/>
                <a:ea typeface="+mj-ea"/>
              </a:rPr>
              <a:t>)</a:t>
            </a:r>
            <a:endParaRPr kumimoji="1" lang="en-US" altLang="ja-JP" dirty="0">
              <a:solidFill>
                <a:srgbClr val="3281FF"/>
              </a:solidFill>
              <a:latin typeface="+mj-ea"/>
              <a:ea typeface="+mj-ea"/>
            </a:endParaRPr>
          </a:p>
        </p:txBody>
      </p:sp>
      <p:sp>
        <p:nvSpPr>
          <p:cNvPr id="20" name="テキスト ボックス 19">
            <a:extLst>
              <a:ext uri="{FF2B5EF4-FFF2-40B4-BE49-F238E27FC236}">
                <a16:creationId xmlns:a16="http://schemas.microsoft.com/office/drawing/2014/main" id="{92A9E7F9-2C8E-63EA-3674-09FED9A0FA32}"/>
              </a:ext>
            </a:extLst>
          </p:cNvPr>
          <p:cNvSpPr txBox="1"/>
          <p:nvPr/>
        </p:nvSpPr>
        <p:spPr>
          <a:xfrm>
            <a:off x="1076748" y="3481300"/>
            <a:ext cx="9096499" cy="338554"/>
          </a:xfrm>
          <a:prstGeom prst="rect">
            <a:avLst/>
          </a:prstGeom>
          <a:noFill/>
        </p:spPr>
        <p:txBody>
          <a:bodyPr wrap="square" rtlCol="0">
            <a:spAutoFit/>
          </a:bodyPr>
          <a:lstStyle/>
          <a:p>
            <a:r>
              <a:rPr kumimoji="1" lang="ja-JP" altLang="en-US" sz="1600">
                <a:solidFill>
                  <a:schemeClr val="tx1">
                    <a:lumMod val="50000"/>
                    <a:lumOff val="50000"/>
                  </a:schemeClr>
                </a:solidFill>
                <a:latin typeface="+mj-ea"/>
                <a:ea typeface="+mj-ea"/>
              </a:rPr>
              <a:t>シミュレーションがうまく走らない場合に調整する項目</a:t>
            </a:r>
            <a:r>
              <a:rPr kumimoji="1" lang="en-US" altLang="ja-JP" sz="1600" dirty="0">
                <a:solidFill>
                  <a:schemeClr val="tx1">
                    <a:lumMod val="50000"/>
                    <a:lumOff val="50000"/>
                  </a:schemeClr>
                </a:solidFill>
                <a:latin typeface="+mj-ea"/>
                <a:ea typeface="+mj-ea"/>
              </a:rPr>
              <a:t>(</a:t>
            </a:r>
            <a:r>
              <a:rPr kumimoji="1" lang="ja-JP" altLang="en-US" sz="1600">
                <a:solidFill>
                  <a:schemeClr val="tx1">
                    <a:lumMod val="50000"/>
                    <a:lumOff val="50000"/>
                  </a:schemeClr>
                </a:solidFill>
                <a:latin typeface="+mj-ea"/>
                <a:ea typeface="+mj-ea"/>
              </a:rPr>
              <a:t>黄</a:t>
            </a:r>
            <a:r>
              <a:rPr kumimoji="1" lang="en-US" altLang="ja-JP" sz="1600" dirty="0">
                <a:solidFill>
                  <a:schemeClr val="tx1">
                    <a:lumMod val="50000"/>
                    <a:lumOff val="50000"/>
                  </a:schemeClr>
                </a:solidFill>
                <a:latin typeface="+mj-ea"/>
                <a:ea typeface="+mj-ea"/>
              </a:rPr>
              <a:t>)</a:t>
            </a:r>
            <a:endParaRPr kumimoji="1" lang="ja-JP" altLang="en-US" sz="1600">
              <a:solidFill>
                <a:schemeClr val="tx1">
                  <a:lumMod val="50000"/>
                  <a:lumOff val="50000"/>
                </a:schemeClr>
              </a:solidFill>
              <a:latin typeface="+mj-ea"/>
              <a:ea typeface="+mj-ea"/>
            </a:endParaRPr>
          </a:p>
        </p:txBody>
      </p:sp>
      <p:sp>
        <p:nvSpPr>
          <p:cNvPr id="22" name="タイトル 1">
            <a:extLst>
              <a:ext uri="{FF2B5EF4-FFF2-40B4-BE49-F238E27FC236}">
                <a16:creationId xmlns:a16="http://schemas.microsoft.com/office/drawing/2014/main" id="{8F4BB701-185B-9843-2E4C-C60440893311}"/>
              </a:ext>
            </a:extLst>
          </p:cNvPr>
          <p:cNvSpPr>
            <a:spLocks noGrp="1"/>
          </p:cNvSpPr>
          <p:nvPr>
            <p:ph type="title"/>
          </p:nvPr>
        </p:nvSpPr>
        <p:spPr>
          <a:xfrm>
            <a:off x="1057894" y="229890"/>
            <a:ext cx="7435277" cy="622232"/>
          </a:xfrm>
        </p:spPr>
        <p:txBody>
          <a:bodyPr/>
          <a:lstStyle/>
          <a:p>
            <a:r>
              <a:rPr lang="ja-JP" altLang="en-US" sz="2400"/>
              <a:t>画面</a:t>
            </a:r>
            <a:r>
              <a:rPr lang="en-US" altLang="ja-JP" sz="2400" dirty="0"/>
              <a:t>⑤: TOUGH3</a:t>
            </a:r>
            <a:r>
              <a:rPr lang="ja-JP" altLang="en-US" sz="2400"/>
              <a:t>パラメータ設定</a:t>
            </a:r>
            <a:r>
              <a:rPr lang="en-US" altLang="ja-JP" sz="2400" dirty="0"/>
              <a:t>(4)</a:t>
            </a:r>
            <a:endParaRPr lang="ja-JP" altLang="en-US" sz="2400"/>
          </a:p>
        </p:txBody>
      </p:sp>
      <p:pic>
        <p:nvPicPr>
          <p:cNvPr id="2" name="図 1">
            <a:extLst>
              <a:ext uri="{FF2B5EF4-FFF2-40B4-BE49-F238E27FC236}">
                <a16:creationId xmlns:a16="http://schemas.microsoft.com/office/drawing/2014/main" id="{23CDFC5C-F026-F1B5-257E-476FCC0059B7}"/>
              </a:ext>
            </a:extLst>
          </p:cNvPr>
          <p:cNvPicPr>
            <a:picLocks noChangeAspect="1"/>
          </p:cNvPicPr>
          <p:nvPr/>
        </p:nvPicPr>
        <p:blipFill>
          <a:blip r:embed="rId2"/>
          <a:stretch>
            <a:fillRect/>
          </a:stretch>
        </p:blipFill>
        <p:spPr>
          <a:xfrm>
            <a:off x="1046742" y="1730249"/>
            <a:ext cx="6586785" cy="404564"/>
          </a:xfrm>
          <a:prstGeom prst="rect">
            <a:avLst/>
          </a:prstGeom>
        </p:spPr>
      </p:pic>
      <p:pic>
        <p:nvPicPr>
          <p:cNvPr id="4" name="図 3">
            <a:extLst>
              <a:ext uri="{FF2B5EF4-FFF2-40B4-BE49-F238E27FC236}">
                <a16:creationId xmlns:a16="http://schemas.microsoft.com/office/drawing/2014/main" id="{424EFB8F-0C0A-1ACA-6843-67B47318AD57}"/>
              </a:ext>
            </a:extLst>
          </p:cNvPr>
          <p:cNvPicPr>
            <a:picLocks noChangeAspect="1"/>
          </p:cNvPicPr>
          <p:nvPr/>
        </p:nvPicPr>
        <p:blipFill>
          <a:blip r:embed="rId3"/>
          <a:stretch>
            <a:fillRect/>
          </a:stretch>
        </p:blipFill>
        <p:spPr>
          <a:xfrm>
            <a:off x="1076748" y="2211887"/>
            <a:ext cx="6570920" cy="467002"/>
          </a:xfrm>
          <a:prstGeom prst="rect">
            <a:avLst/>
          </a:prstGeom>
        </p:spPr>
      </p:pic>
      <p:pic>
        <p:nvPicPr>
          <p:cNvPr id="5" name="図 4">
            <a:extLst>
              <a:ext uri="{FF2B5EF4-FFF2-40B4-BE49-F238E27FC236}">
                <a16:creationId xmlns:a16="http://schemas.microsoft.com/office/drawing/2014/main" id="{F340315E-9A98-AFA0-3220-0EBAC6F6E25C}"/>
              </a:ext>
            </a:extLst>
          </p:cNvPr>
          <p:cNvPicPr>
            <a:picLocks noChangeAspect="1"/>
          </p:cNvPicPr>
          <p:nvPr/>
        </p:nvPicPr>
        <p:blipFill>
          <a:blip r:embed="rId4"/>
          <a:stretch>
            <a:fillRect/>
          </a:stretch>
        </p:blipFill>
        <p:spPr>
          <a:xfrm>
            <a:off x="1079011" y="3784018"/>
            <a:ext cx="6570920" cy="1260086"/>
          </a:xfrm>
          <a:prstGeom prst="rect">
            <a:avLst/>
          </a:prstGeom>
        </p:spPr>
      </p:pic>
      <p:pic>
        <p:nvPicPr>
          <p:cNvPr id="7" name="図 6">
            <a:extLst>
              <a:ext uri="{FF2B5EF4-FFF2-40B4-BE49-F238E27FC236}">
                <a16:creationId xmlns:a16="http://schemas.microsoft.com/office/drawing/2014/main" id="{79406BD3-0546-0AC6-3B42-F22F6497F27A}"/>
              </a:ext>
            </a:extLst>
          </p:cNvPr>
          <p:cNvPicPr>
            <a:picLocks noChangeAspect="1"/>
          </p:cNvPicPr>
          <p:nvPr/>
        </p:nvPicPr>
        <p:blipFill rotWithShape="1">
          <a:blip r:embed="rId5"/>
          <a:srcRect b="60400"/>
          <a:stretch/>
        </p:blipFill>
        <p:spPr>
          <a:xfrm>
            <a:off x="1090889" y="2810540"/>
            <a:ext cx="6542638" cy="357197"/>
          </a:xfrm>
          <a:prstGeom prst="rect">
            <a:avLst/>
          </a:prstGeom>
        </p:spPr>
      </p:pic>
      <p:pic>
        <p:nvPicPr>
          <p:cNvPr id="8" name="図 7">
            <a:extLst>
              <a:ext uri="{FF2B5EF4-FFF2-40B4-BE49-F238E27FC236}">
                <a16:creationId xmlns:a16="http://schemas.microsoft.com/office/drawing/2014/main" id="{F9E60C18-C53F-0980-0EE4-788A6086648A}"/>
              </a:ext>
            </a:extLst>
          </p:cNvPr>
          <p:cNvPicPr>
            <a:picLocks noChangeAspect="1"/>
          </p:cNvPicPr>
          <p:nvPr/>
        </p:nvPicPr>
        <p:blipFill rotWithShape="1">
          <a:blip r:embed="rId6"/>
          <a:srcRect t="55168"/>
          <a:stretch/>
        </p:blipFill>
        <p:spPr>
          <a:xfrm>
            <a:off x="1090815" y="5962033"/>
            <a:ext cx="6570920" cy="392585"/>
          </a:xfrm>
          <a:prstGeom prst="rect">
            <a:avLst/>
          </a:prstGeom>
        </p:spPr>
      </p:pic>
      <p:pic>
        <p:nvPicPr>
          <p:cNvPr id="9" name="図 8">
            <a:extLst>
              <a:ext uri="{FF2B5EF4-FFF2-40B4-BE49-F238E27FC236}">
                <a16:creationId xmlns:a16="http://schemas.microsoft.com/office/drawing/2014/main" id="{800583CE-4AB2-7190-30A8-0DB3DBC55908}"/>
              </a:ext>
            </a:extLst>
          </p:cNvPr>
          <p:cNvPicPr>
            <a:picLocks noChangeAspect="1"/>
          </p:cNvPicPr>
          <p:nvPr/>
        </p:nvPicPr>
        <p:blipFill rotWithShape="1">
          <a:blip r:embed="rId5"/>
          <a:srcRect t="41789"/>
          <a:stretch/>
        </p:blipFill>
        <p:spPr>
          <a:xfrm>
            <a:off x="1090815" y="5240532"/>
            <a:ext cx="6570920" cy="525072"/>
          </a:xfrm>
          <a:prstGeom prst="rect">
            <a:avLst/>
          </a:prstGeom>
        </p:spPr>
      </p:pic>
      <p:sp>
        <p:nvSpPr>
          <p:cNvPr id="10" name="テキスト ボックス 9">
            <a:extLst>
              <a:ext uri="{FF2B5EF4-FFF2-40B4-BE49-F238E27FC236}">
                <a16:creationId xmlns:a16="http://schemas.microsoft.com/office/drawing/2014/main" id="{77D37D67-08B3-861B-5186-FF6AE8FD5F13}"/>
              </a:ext>
            </a:extLst>
          </p:cNvPr>
          <p:cNvSpPr txBox="1"/>
          <p:nvPr/>
        </p:nvSpPr>
        <p:spPr>
          <a:xfrm>
            <a:off x="7680493" y="1737484"/>
            <a:ext cx="1261884" cy="276999"/>
          </a:xfrm>
          <a:prstGeom prst="rect">
            <a:avLst/>
          </a:prstGeom>
          <a:noFill/>
        </p:spPr>
        <p:txBody>
          <a:bodyPr wrap="none" rtlCol="0">
            <a:spAutoFit/>
          </a:bodyPr>
          <a:lstStyle/>
          <a:p>
            <a:r>
              <a:rPr kumimoji="1" lang="ja-JP" altLang="en-US" sz="1200">
                <a:latin typeface="+mj-ea"/>
                <a:ea typeface="+mj-ea"/>
              </a:rPr>
              <a:t>最大ステップ数</a:t>
            </a:r>
          </a:p>
        </p:txBody>
      </p:sp>
      <p:sp>
        <p:nvSpPr>
          <p:cNvPr id="12" name="テキスト ボックス 11">
            <a:extLst>
              <a:ext uri="{FF2B5EF4-FFF2-40B4-BE49-F238E27FC236}">
                <a16:creationId xmlns:a16="http://schemas.microsoft.com/office/drawing/2014/main" id="{487CF2FA-1AB5-CE11-8015-B8987B106FE1}"/>
              </a:ext>
            </a:extLst>
          </p:cNvPr>
          <p:cNvSpPr txBox="1"/>
          <p:nvPr/>
        </p:nvSpPr>
        <p:spPr>
          <a:xfrm>
            <a:off x="7680493" y="2133065"/>
            <a:ext cx="4413388" cy="646331"/>
          </a:xfrm>
          <a:prstGeom prst="rect">
            <a:avLst/>
          </a:prstGeom>
          <a:noFill/>
        </p:spPr>
        <p:txBody>
          <a:bodyPr wrap="none" rtlCol="0">
            <a:spAutoFit/>
          </a:bodyPr>
          <a:lstStyle/>
          <a:p>
            <a:r>
              <a:rPr kumimoji="1" lang="ja-JP" altLang="en-US" sz="1200">
                <a:latin typeface="+mj-ea"/>
                <a:ea typeface="+mj-ea"/>
              </a:rPr>
              <a:t>結果書き出しの間隔</a:t>
            </a:r>
            <a:endParaRPr kumimoji="1" lang="en-US" altLang="ja-JP" sz="1200" dirty="0">
              <a:latin typeface="+mj-ea"/>
              <a:ea typeface="+mj-ea"/>
            </a:endParaRPr>
          </a:p>
          <a:p>
            <a:r>
              <a:rPr kumimoji="1" lang="ja-JP" altLang="en-US" sz="1200"/>
              <a:t>全要素の状態</a:t>
            </a:r>
            <a:r>
              <a:rPr kumimoji="1" lang="en-US" altLang="ja-JP" sz="1200" dirty="0"/>
              <a:t>(</a:t>
            </a:r>
            <a:r>
              <a:rPr kumimoji="1" lang="ja-JP" altLang="en-US" sz="1200"/>
              <a:t>温度圧力など</a:t>
            </a:r>
            <a:r>
              <a:rPr kumimoji="1" lang="en-US" altLang="ja-JP" sz="1200" dirty="0"/>
              <a:t>)</a:t>
            </a:r>
            <a:r>
              <a:rPr kumimoji="1" lang="ja-JP" altLang="en-US" sz="1200"/>
              <a:t>を</a:t>
            </a:r>
            <a:r>
              <a:rPr lang="ja-JP" altLang="en-US" sz="1200"/>
              <a:t>何ステップごとに書き出すか。</a:t>
            </a:r>
            <a:endParaRPr lang="en-US" altLang="ja-JP" sz="1200" dirty="0"/>
          </a:p>
          <a:p>
            <a:r>
              <a:rPr kumimoji="1" lang="ja-JP" altLang="en-US" sz="1200"/>
              <a:t>頻繁だと出力ファイルが巨大になる。</a:t>
            </a:r>
            <a:endParaRPr kumimoji="1" lang="en-US" altLang="ja-JP" sz="1200" dirty="0"/>
          </a:p>
        </p:txBody>
      </p:sp>
      <p:sp>
        <p:nvSpPr>
          <p:cNvPr id="13" name="テキスト ボックス 12">
            <a:extLst>
              <a:ext uri="{FF2B5EF4-FFF2-40B4-BE49-F238E27FC236}">
                <a16:creationId xmlns:a16="http://schemas.microsoft.com/office/drawing/2014/main" id="{DAB94C7E-0FD3-AB17-AAC1-C7286343C199}"/>
              </a:ext>
            </a:extLst>
          </p:cNvPr>
          <p:cNvSpPr txBox="1"/>
          <p:nvPr/>
        </p:nvSpPr>
        <p:spPr>
          <a:xfrm>
            <a:off x="7680493" y="2788944"/>
            <a:ext cx="3286477" cy="646331"/>
          </a:xfrm>
          <a:prstGeom prst="rect">
            <a:avLst/>
          </a:prstGeom>
          <a:noFill/>
        </p:spPr>
        <p:txBody>
          <a:bodyPr wrap="none" rtlCol="0">
            <a:spAutoFit/>
          </a:bodyPr>
          <a:lstStyle/>
          <a:p>
            <a:r>
              <a:rPr kumimoji="1" lang="ja-JP" altLang="en-US" sz="1200">
                <a:latin typeface="+mj-ea"/>
                <a:ea typeface="+mj-ea"/>
              </a:rPr>
              <a:t>シミュレートしたい期間</a:t>
            </a:r>
            <a:r>
              <a:rPr lang="en-US" altLang="ja-JP" sz="1200" dirty="0">
                <a:latin typeface="+mj-ea"/>
                <a:ea typeface="+mj-ea"/>
              </a:rPr>
              <a:t>(</a:t>
            </a:r>
            <a:r>
              <a:rPr kumimoji="1" lang="ja-JP" altLang="en-US" sz="1200">
                <a:latin typeface="+mj-ea"/>
                <a:ea typeface="+mj-ea"/>
              </a:rPr>
              <a:t>秒</a:t>
            </a:r>
            <a:r>
              <a:rPr lang="en-US" altLang="ja-JP" sz="1200" dirty="0">
                <a:latin typeface="+mj-ea"/>
                <a:ea typeface="+mj-ea"/>
              </a:rPr>
              <a:t>)</a:t>
            </a:r>
          </a:p>
          <a:p>
            <a:r>
              <a:rPr lang="en-US" altLang="ja-JP" sz="1200" dirty="0"/>
              <a:t>python</a:t>
            </a:r>
            <a:r>
              <a:rPr lang="ja-JP" altLang="en-US" sz="1200"/>
              <a:t>で</a:t>
            </a:r>
            <a:r>
              <a:rPr lang="en-US" altLang="ja-JP" sz="1200" dirty="0"/>
              <a:t>float</a:t>
            </a:r>
            <a:r>
              <a:rPr lang="ja-JP" altLang="en-US" sz="1200"/>
              <a:t>型と解釈される表現であれば</a:t>
            </a:r>
            <a:r>
              <a:rPr lang="en-US" altLang="ja-JP" sz="1200" dirty="0"/>
              <a:t>OK</a:t>
            </a:r>
          </a:p>
          <a:p>
            <a:r>
              <a:rPr kumimoji="1" lang="ja-JP" altLang="en-US" sz="1200"/>
              <a:t>例</a:t>
            </a:r>
            <a:r>
              <a:rPr kumimoji="1" lang="en-US" altLang="ja-JP" sz="1200" dirty="0"/>
              <a:t>) </a:t>
            </a:r>
            <a:r>
              <a:rPr lang="en-US" altLang="ja-JP" sz="1200" dirty="0"/>
              <a:t>1</a:t>
            </a:r>
            <a:r>
              <a:rPr lang="ja-JP" altLang="en-US" sz="1200"/>
              <a:t>万年間なら</a:t>
            </a:r>
            <a:r>
              <a:rPr lang="en-US" altLang="ja-JP" sz="1200" dirty="0"/>
              <a:t>1e5*365*24*3600</a:t>
            </a:r>
            <a:endParaRPr kumimoji="1" lang="ja-JP" altLang="en-US" sz="1200"/>
          </a:p>
        </p:txBody>
      </p:sp>
      <p:sp>
        <p:nvSpPr>
          <p:cNvPr id="23" name="テキスト ボックス 22">
            <a:extLst>
              <a:ext uri="{FF2B5EF4-FFF2-40B4-BE49-F238E27FC236}">
                <a16:creationId xmlns:a16="http://schemas.microsoft.com/office/drawing/2014/main" id="{B6AC0C2B-CF44-1DC0-5B12-AE0B724B9FD6}"/>
              </a:ext>
            </a:extLst>
          </p:cNvPr>
          <p:cNvSpPr txBox="1"/>
          <p:nvPr/>
        </p:nvSpPr>
        <p:spPr>
          <a:xfrm>
            <a:off x="7661735" y="3957986"/>
            <a:ext cx="4024972" cy="1015663"/>
          </a:xfrm>
          <a:prstGeom prst="rect">
            <a:avLst/>
          </a:prstGeom>
          <a:noFill/>
        </p:spPr>
        <p:txBody>
          <a:bodyPr wrap="square" rtlCol="0">
            <a:spAutoFit/>
          </a:bodyPr>
          <a:lstStyle/>
          <a:p>
            <a:r>
              <a:rPr kumimoji="1" lang="ja-JP" altLang="en-US" sz="1200">
                <a:latin typeface="+mj-ea"/>
                <a:ea typeface="+mj-ea"/>
              </a:rPr>
              <a:t>タイムステップ幅制御</a:t>
            </a:r>
            <a:endParaRPr kumimoji="1" lang="en-US" altLang="ja-JP" sz="1200" dirty="0">
              <a:latin typeface="+mj-ea"/>
              <a:ea typeface="+mj-ea"/>
            </a:endParaRPr>
          </a:p>
          <a:p>
            <a:r>
              <a:rPr kumimoji="1" lang="ja-JP" altLang="en-US" sz="1200"/>
              <a:t>小さくするとタイムステップ数が多くなり計算時間が伸びるかわりに、計算の安定性が増す。</a:t>
            </a:r>
            <a:endParaRPr kumimoji="1" lang="en-US" altLang="ja-JP" sz="1200" dirty="0"/>
          </a:p>
          <a:p>
            <a:r>
              <a:rPr lang="ja-JP" altLang="en-US" sz="1200"/>
              <a:t>はじめは</a:t>
            </a:r>
            <a:r>
              <a:rPr lang="en-US" altLang="ja-JP" sz="1200" dirty="0"/>
              <a:t>4</a:t>
            </a:r>
            <a:r>
              <a:rPr lang="ja-JP" altLang="en-US" sz="1200"/>
              <a:t>、うまくいかなければ</a:t>
            </a:r>
            <a:r>
              <a:rPr lang="en-US" altLang="ja-JP" sz="1200" dirty="0"/>
              <a:t>3</a:t>
            </a:r>
            <a:r>
              <a:rPr lang="ja-JP" altLang="en-US" sz="1200"/>
              <a:t>にすると良い。</a:t>
            </a:r>
            <a:r>
              <a:rPr lang="en-US" altLang="ja-JP" sz="1200" dirty="0"/>
              <a:t>2</a:t>
            </a:r>
            <a:r>
              <a:rPr lang="ja-JP" altLang="en-US" sz="1200"/>
              <a:t>はあまりおすすめしない。</a:t>
            </a:r>
            <a:endParaRPr kumimoji="1" lang="ja-JP" altLang="en-US" sz="1200"/>
          </a:p>
        </p:txBody>
      </p:sp>
      <p:sp>
        <p:nvSpPr>
          <p:cNvPr id="24" name="テキスト ボックス 23">
            <a:extLst>
              <a:ext uri="{FF2B5EF4-FFF2-40B4-BE49-F238E27FC236}">
                <a16:creationId xmlns:a16="http://schemas.microsoft.com/office/drawing/2014/main" id="{F918E7D8-5A6E-5F06-5C72-61BF44DC13FC}"/>
              </a:ext>
            </a:extLst>
          </p:cNvPr>
          <p:cNvSpPr txBox="1"/>
          <p:nvPr/>
        </p:nvSpPr>
        <p:spPr>
          <a:xfrm>
            <a:off x="7661734" y="5052342"/>
            <a:ext cx="4276266" cy="830997"/>
          </a:xfrm>
          <a:prstGeom prst="rect">
            <a:avLst/>
          </a:prstGeom>
          <a:noFill/>
        </p:spPr>
        <p:txBody>
          <a:bodyPr wrap="square" rtlCol="0">
            <a:spAutoFit/>
          </a:bodyPr>
          <a:lstStyle/>
          <a:p>
            <a:r>
              <a:rPr kumimoji="1" lang="ja-JP" altLang="en-US" sz="1200">
                <a:latin typeface="+mj-ea"/>
                <a:ea typeface="+mj-ea"/>
              </a:rPr>
              <a:t>初期タイムステップ幅</a:t>
            </a:r>
            <a:r>
              <a:rPr kumimoji="1" lang="en-US" altLang="ja-JP" sz="1200" dirty="0">
                <a:latin typeface="+mj-ea"/>
                <a:ea typeface="+mj-ea"/>
              </a:rPr>
              <a:t>(</a:t>
            </a:r>
            <a:r>
              <a:rPr kumimoji="1" lang="ja-JP" altLang="en-US" sz="1200">
                <a:latin typeface="+mj-ea"/>
                <a:ea typeface="+mj-ea"/>
              </a:rPr>
              <a:t>秒</a:t>
            </a:r>
            <a:r>
              <a:rPr kumimoji="1" lang="en-US" altLang="ja-JP" sz="1200" dirty="0">
                <a:latin typeface="+mj-ea"/>
                <a:ea typeface="+mj-ea"/>
              </a:rPr>
              <a:t>)</a:t>
            </a:r>
          </a:p>
          <a:p>
            <a:r>
              <a:rPr kumimoji="1" lang="ja-JP" altLang="en-US" sz="1200"/>
              <a:t>あまりに小さいとステップごとの変化が少なすぎて定常状態に収束したと判定されてしまうことがある。大きすぎるときは自動調整されるので適当に大きな値を入れれば良い。</a:t>
            </a:r>
          </a:p>
        </p:txBody>
      </p:sp>
      <p:sp>
        <p:nvSpPr>
          <p:cNvPr id="25" name="テキスト ボックス 24">
            <a:extLst>
              <a:ext uri="{FF2B5EF4-FFF2-40B4-BE49-F238E27FC236}">
                <a16:creationId xmlns:a16="http://schemas.microsoft.com/office/drawing/2014/main" id="{78197D02-8306-16EB-36C2-168C70CB2C90}"/>
              </a:ext>
            </a:extLst>
          </p:cNvPr>
          <p:cNvSpPr txBox="1"/>
          <p:nvPr/>
        </p:nvSpPr>
        <p:spPr>
          <a:xfrm>
            <a:off x="7680494" y="5962032"/>
            <a:ext cx="4024972" cy="461665"/>
          </a:xfrm>
          <a:prstGeom prst="rect">
            <a:avLst/>
          </a:prstGeom>
          <a:noFill/>
        </p:spPr>
        <p:txBody>
          <a:bodyPr wrap="square" rtlCol="0">
            <a:spAutoFit/>
          </a:bodyPr>
          <a:lstStyle/>
          <a:p>
            <a:r>
              <a:rPr kumimoji="1" lang="ja-JP" altLang="en-US" sz="1200">
                <a:latin typeface="+mj-ea"/>
                <a:ea typeface="+mj-ea"/>
              </a:rPr>
              <a:t>ステップ毎の収束判定基準</a:t>
            </a:r>
          </a:p>
          <a:p>
            <a:r>
              <a:rPr lang="en-US" altLang="ja-JP" sz="1200" dirty="0"/>
              <a:t>1</a:t>
            </a:r>
            <a:r>
              <a:rPr kumimoji="1" lang="en-US" altLang="ja-JP" sz="1200" dirty="0"/>
              <a:t>e-5</a:t>
            </a:r>
            <a:r>
              <a:rPr kumimoji="1" lang="ja-JP" altLang="en-US" sz="1200"/>
              <a:t>で不安定なら</a:t>
            </a:r>
            <a:r>
              <a:rPr kumimoji="1" lang="en-US" altLang="ja-JP" sz="1200" dirty="0"/>
              <a:t>1e-8</a:t>
            </a:r>
            <a:r>
              <a:rPr kumimoji="1" lang="ja-JP" altLang="en-US" sz="1200"/>
              <a:t>くらいまで小さくしてみる</a:t>
            </a:r>
          </a:p>
        </p:txBody>
      </p:sp>
      <p:sp>
        <p:nvSpPr>
          <p:cNvPr id="26" name="テキスト ボックス 25">
            <a:extLst>
              <a:ext uri="{FF2B5EF4-FFF2-40B4-BE49-F238E27FC236}">
                <a16:creationId xmlns:a16="http://schemas.microsoft.com/office/drawing/2014/main" id="{358F5022-3D32-8CB1-71EC-EA750B6A1344}"/>
              </a:ext>
            </a:extLst>
          </p:cNvPr>
          <p:cNvSpPr txBox="1"/>
          <p:nvPr/>
        </p:nvSpPr>
        <p:spPr>
          <a:xfrm>
            <a:off x="1090815" y="896057"/>
            <a:ext cx="8531631" cy="369332"/>
          </a:xfrm>
          <a:prstGeom prst="rect">
            <a:avLst/>
          </a:prstGeom>
          <a:noFill/>
          <a:ln w="12700">
            <a:solidFill>
              <a:schemeClr val="tx1"/>
            </a:solidFill>
          </a:ln>
        </p:spPr>
        <p:txBody>
          <a:bodyPr wrap="none" rtlCol="0">
            <a:spAutoFit/>
          </a:bodyPr>
          <a:lstStyle/>
          <a:p>
            <a:r>
              <a:rPr kumimoji="1" lang="en-US" altLang="ja-JP" dirty="0">
                <a:latin typeface="+mj-lt"/>
              </a:rPr>
              <a:t>PARAM.1, PARAM.2, PARAM.3</a:t>
            </a:r>
            <a:r>
              <a:rPr kumimoji="1" lang="ja-JP" altLang="en-US">
                <a:latin typeface="+mj-lt"/>
              </a:rPr>
              <a:t>ではひとまず以下の項目にだけ気をつければ良い</a:t>
            </a:r>
          </a:p>
        </p:txBody>
      </p:sp>
    </p:spTree>
    <p:extLst>
      <p:ext uri="{BB962C8B-B14F-4D97-AF65-F5344CB8AC3E}">
        <p14:creationId xmlns:p14="http://schemas.microsoft.com/office/powerpoint/2010/main" val="5102917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タイトル 1">
            <a:extLst>
              <a:ext uri="{FF2B5EF4-FFF2-40B4-BE49-F238E27FC236}">
                <a16:creationId xmlns:a16="http://schemas.microsoft.com/office/drawing/2014/main" id="{8F4BB701-185B-9843-2E4C-C60440893311}"/>
              </a:ext>
            </a:extLst>
          </p:cNvPr>
          <p:cNvSpPr>
            <a:spLocks noGrp="1"/>
          </p:cNvSpPr>
          <p:nvPr>
            <p:ph type="title"/>
          </p:nvPr>
        </p:nvSpPr>
        <p:spPr>
          <a:xfrm>
            <a:off x="1057894" y="229890"/>
            <a:ext cx="7435277" cy="622232"/>
          </a:xfrm>
        </p:spPr>
        <p:txBody>
          <a:bodyPr/>
          <a:lstStyle/>
          <a:p>
            <a:r>
              <a:rPr lang="ja-JP" altLang="en-US" sz="2400"/>
              <a:t>画面</a:t>
            </a:r>
            <a:r>
              <a:rPr lang="en-US" altLang="ja-JP" sz="2400" dirty="0"/>
              <a:t>⑤: TOUGH3</a:t>
            </a:r>
            <a:r>
              <a:rPr lang="ja-JP" altLang="en-US" sz="2400"/>
              <a:t>パラメータ設定</a:t>
            </a:r>
            <a:r>
              <a:rPr lang="en-US" altLang="ja-JP" sz="2400" dirty="0"/>
              <a:t>(5)</a:t>
            </a:r>
            <a:endParaRPr lang="ja-JP" altLang="en-US" sz="2400"/>
          </a:p>
        </p:txBody>
      </p:sp>
      <p:sp>
        <p:nvSpPr>
          <p:cNvPr id="26" name="テキスト ボックス 25">
            <a:extLst>
              <a:ext uri="{FF2B5EF4-FFF2-40B4-BE49-F238E27FC236}">
                <a16:creationId xmlns:a16="http://schemas.microsoft.com/office/drawing/2014/main" id="{358F5022-3D32-8CB1-71EC-EA750B6A1344}"/>
              </a:ext>
            </a:extLst>
          </p:cNvPr>
          <p:cNvSpPr txBox="1"/>
          <p:nvPr/>
        </p:nvSpPr>
        <p:spPr>
          <a:xfrm>
            <a:off x="1057894" y="1010167"/>
            <a:ext cx="10277172" cy="369332"/>
          </a:xfrm>
          <a:prstGeom prst="rect">
            <a:avLst/>
          </a:prstGeom>
          <a:noFill/>
          <a:ln w="12700">
            <a:solidFill>
              <a:schemeClr val="tx1"/>
            </a:solidFill>
          </a:ln>
        </p:spPr>
        <p:txBody>
          <a:bodyPr wrap="none" rtlCol="0">
            <a:spAutoFit/>
          </a:bodyPr>
          <a:lstStyle/>
          <a:p>
            <a:r>
              <a:rPr kumimoji="1" lang="en-US" altLang="ja-JP" dirty="0">
                <a:latin typeface="+mj-lt"/>
              </a:rPr>
              <a:t>FOFT/COFT</a:t>
            </a:r>
            <a:r>
              <a:rPr kumimoji="1" lang="ja-JP" altLang="en-US"/>
              <a:t>では特に監視したい</a:t>
            </a:r>
            <a:r>
              <a:rPr kumimoji="1" lang="en-US" altLang="ja-JP" dirty="0"/>
              <a:t>(</a:t>
            </a:r>
            <a:r>
              <a:rPr kumimoji="1" lang="ja-JP" altLang="en-US"/>
              <a:t>時間変化を見たい</a:t>
            </a:r>
            <a:r>
              <a:rPr kumimoji="1" lang="en-US" altLang="ja-JP" dirty="0"/>
              <a:t>)</a:t>
            </a:r>
            <a:r>
              <a:rPr kumimoji="1" lang="ja-JP" altLang="en-US"/>
              <a:t>要素・要素間接続があれば個別に指定できる。</a:t>
            </a:r>
          </a:p>
        </p:txBody>
      </p:sp>
      <p:pic>
        <p:nvPicPr>
          <p:cNvPr id="6" name="図 5">
            <a:extLst>
              <a:ext uri="{FF2B5EF4-FFF2-40B4-BE49-F238E27FC236}">
                <a16:creationId xmlns:a16="http://schemas.microsoft.com/office/drawing/2014/main" id="{358C1505-D822-48BF-2306-3FB34178D53C}"/>
              </a:ext>
            </a:extLst>
          </p:cNvPr>
          <p:cNvPicPr>
            <a:picLocks noChangeAspect="1"/>
          </p:cNvPicPr>
          <p:nvPr/>
        </p:nvPicPr>
        <p:blipFill>
          <a:blip r:embed="rId2"/>
          <a:stretch>
            <a:fillRect/>
          </a:stretch>
        </p:blipFill>
        <p:spPr>
          <a:xfrm>
            <a:off x="1057894" y="1644570"/>
            <a:ext cx="10277172" cy="2885228"/>
          </a:xfrm>
          <a:prstGeom prst="rect">
            <a:avLst/>
          </a:prstGeom>
          <a:ln>
            <a:solidFill>
              <a:schemeClr val="bg1">
                <a:lumMod val="85000"/>
              </a:schemeClr>
            </a:solidFill>
          </a:ln>
        </p:spPr>
      </p:pic>
      <p:sp>
        <p:nvSpPr>
          <p:cNvPr id="11" name="テキスト ボックス 10">
            <a:extLst>
              <a:ext uri="{FF2B5EF4-FFF2-40B4-BE49-F238E27FC236}">
                <a16:creationId xmlns:a16="http://schemas.microsoft.com/office/drawing/2014/main" id="{F0B21DF1-FB97-6ECB-F757-C47F2E956BF2}"/>
              </a:ext>
            </a:extLst>
          </p:cNvPr>
          <p:cNvSpPr txBox="1"/>
          <p:nvPr/>
        </p:nvSpPr>
        <p:spPr>
          <a:xfrm>
            <a:off x="3194368" y="2445199"/>
            <a:ext cx="3312125" cy="276999"/>
          </a:xfrm>
          <a:prstGeom prst="rect">
            <a:avLst/>
          </a:prstGeom>
          <a:noFill/>
        </p:spPr>
        <p:txBody>
          <a:bodyPr wrap="none" rtlCol="0">
            <a:spAutoFit/>
          </a:bodyPr>
          <a:lstStyle/>
          <a:p>
            <a:r>
              <a:rPr lang="ja-JP" altLang="en-US" sz="1200">
                <a:solidFill>
                  <a:srgbClr val="FF0000"/>
                </a:solidFill>
              </a:rPr>
              <a:t>要素名のリスト</a:t>
            </a:r>
            <a:r>
              <a:rPr lang="en-US" altLang="ja-JP" sz="1200" dirty="0">
                <a:solidFill>
                  <a:srgbClr val="FF0000"/>
                </a:solidFill>
              </a:rPr>
              <a:t> </a:t>
            </a:r>
            <a:r>
              <a:rPr lang="ja-JP" altLang="en-US" sz="1200">
                <a:solidFill>
                  <a:srgbClr val="FF0000"/>
                </a:solidFill>
              </a:rPr>
              <a:t>例</a:t>
            </a:r>
            <a:r>
              <a:rPr lang="en-US" altLang="ja-JP" sz="1200" dirty="0">
                <a:solidFill>
                  <a:srgbClr val="FF0000"/>
                </a:solidFill>
              </a:rPr>
              <a:t>: </a:t>
            </a:r>
            <a:r>
              <a:rPr lang="en-US" altLang="ja-JP" sz="1200" dirty="0">
                <a:solidFill>
                  <a:srgbClr val="FF0000"/>
                </a:solidFill>
                <a:latin typeface="Menlo" panose="020B0609030804020204" pitchFamily="49" charset="0"/>
                <a:ea typeface="Menlo" panose="020B0609030804020204" pitchFamily="49" charset="0"/>
                <a:cs typeface="Menlo" panose="020B0609030804020204" pitchFamily="49" charset="0"/>
              </a:rPr>
              <a:t>[‘abc11’, ‘def12’,]</a:t>
            </a:r>
          </a:p>
        </p:txBody>
      </p:sp>
      <p:sp>
        <p:nvSpPr>
          <p:cNvPr id="14" name="テキスト ボックス 13">
            <a:extLst>
              <a:ext uri="{FF2B5EF4-FFF2-40B4-BE49-F238E27FC236}">
                <a16:creationId xmlns:a16="http://schemas.microsoft.com/office/drawing/2014/main" id="{53E6B663-D7F7-8CAE-BA0D-A637C358B3B6}"/>
              </a:ext>
            </a:extLst>
          </p:cNvPr>
          <p:cNvSpPr txBox="1"/>
          <p:nvPr/>
        </p:nvSpPr>
        <p:spPr>
          <a:xfrm>
            <a:off x="3194368" y="3305889"/>
            <a:ext cx="5572359" cy="276999"/>
          </a:xfrm>
          <a:prstGeom prst="rect">
            <a:avLst/>
          </a:prstGeom>
          <a:noFill/>
        </p:spPr>
        <p:txBody>
          <a:bodyPr wrap="none" rtlCol="0">
            <a:spAutoFit/>
          </a:bodyPr>
          <a:lstStyle/>
          <a:p>
            <a:r>
              <a:rPr lang="ja-JP" altLang="en-US" sz="1200">
                <a:solidFill>
                  <a:srgbClr val="FF0000"/>
                </a:solidFill>
              </a:rPr>
              <a:t>要素間接続のリスト</a:t>
            </a:r>
            <a:r>
              <a:rPr lang="en-US" altLang="ja-JP" sz="1200" dirty="0">
                <a:solidFill>
                  <a:srgbClr val="FF0000"/>
                </a:solidFill>
              </a:rPr>
              <a:t> </a:t>
            </a:r>
            <a:r>
              <a:rPr lang="ja-JP" altLang="en-US" sz="1200">
                <a:solidFill>
                  <a:srgbClr val="FF0000"/>
                </a:solidFill>
              </a:rPr>
              <a:t>例</a:t>
            </a:r>
            <a:r>
              <a:rPr lang="en-US" altLang="ja-JP" sz="1200" dirty="0">
                <a:solidFill>
                  <a:srgbClr val="FF0000"/>
                </a:solidFill>
              </a:rPr>
              <a:t>: </a:t>
            </a:r>
            <a:r>
              <a:rPr lang="en-US" altLang="ja-JP" sz="1200" dirty="0">
                <a:solidFill>
                  <a:srgbClr val="FF0000"/>
                </a:solidFill>
                <a:latin typeface="Menlo" panose="020B0609030804020204" pitchFamily="49" charset="0"/>
                <a:ea typeface="Menlo" panose="020B0609030804020204" pitchFamily="49" charset="0"/>
                <a:cs typeface="Menlo" panose="020B0609030804020204" pitchFamily="49" charset="0"/>
              </a:rPr>
              <a:t>[(‘abc11’, ‘abc12’), (‘  a 1’, ‘  b 1’)]</a:t>
            </a:r>
          </a:p>
        </p:txBody>
      </p:sp>
      <p:sp>
        <p:nvSpPr>
          <p:cNvPr id="15" name="正方形/長方形 14">
            <a:extLst>
              <a:ext uri="{FF2B5EF4-FFF2-40B4-BE49-F238E27FC236}">
                <a16:creationId xmlns:a16="http://schemas.microsoft.com/office/drawing/2014/main" id="{1AAE297E-31AA-33B5-7165-957C7AFCAC8E}"/>
              </a:ext>
            </a:extLst>
          </p:cNvPr>
          <p:cNvSpPr/>
          <p:nvPr/>
        </p:nvSpPr>
        <p:spPr>
          <a:xfrm>
            <a:off x="2663920" y="4151192"/>
            <a:ext cx="332498" cy="28013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850EE18C-71D2-E949-76E1-A63959534988}"/>
              </a:ext>
            </a:extLst>
          </p:cNvPr>
          <p:cNvSpPr txBox="1"/>
          <p:nvPr/>
        </p:nvSpPr>
        <p:spPr>
          <a:xfrm>
            <a:off x="3046828" y="4110210"/>
            <a:ext cx="6098344" cy="461665"/>
          </a:xfrm>
          <a:prstGeom prst="rect">
            <a:avLst/>
          </a:prstGeom>
          <a:noFill/>
        </p:spPr>
        <p:txBody>
          <a:bodyPr wrap="square">
            <a:spAutoFit/>
          </a:bodyPr>
          <a:lstStyle/>
          <a:p>
            <a:r>
              <a:rPr lang="ja-JP" altLang="en-US" sz="1200">
                <a:solidFill>
                  <a:srgbClr val="FF0000"/>
                </a:solidFill>
              </a:rPr>
              <a:t>空気層とのすべての接続についてファイル書き出しを行う。</a:t>
            </a:r>
            <a:endParaRPr lang="en-US" altLang="ja-JP" sz="1200" dirty="0">
              <a:solidFill>
                <a:srgbClr val="FF0000"/>
              </a:solidFill>
            </a:endParaRPr>
          </a:p>
          <a:p>
            <a:r>
              <a:rPr lang="ja-JP" altLang="en-US" sz="1200">
                <a:solidFill>
                  <a:srgbClr val="FF0000"/>
                </a:solidFill>
              </a:rPr>
              <a:t>ここは常にチェックを入れておくのがおすすめ。</a:t>
            </a:r>
            <a:endParaRPr lang="en-US" altLang="ja-JP" sz="1200" dirty="0">
              <a:solidFill>
                <a:srgbClr val="FF0000"/>
              </a:solidFill>
              <a:latin typeface="Menlo" panose="020B0609030804020204" pitchFamily="49" charset="0"/>
              <a:ea typeface="Menlo" panose="020B0609030804020204" pitchFamily="49" charset="0"/>
              <a:cs typeface="Menlo" panose="020B0609030804020204" pitchFamily="49" charset="0"/>
            </a:endParaRPr>
          </a:p>
        </p:txBody>
      </p:sp>
      <p:sp>
        <p:nvSpPr>
          <p:cNvPr id="18" name="テキスト ボックス 17">
            <a:extLst>
              <a:ext uri="{FF2B5EF4-FFF2-40B4-BE49-F238E27FC236}">
                <a16:creationId xmlns:a16="http://schemas.microsoft.com/office/drawing/2014/main" id="{3C4128CA-6D3B-D2A8-EFB4-1A35E9AB49DF}"/>
              </a:ext>
            </a:extLst>
          </p:cNvPr>
          <p:cNvSpPr txBox="1"/>
          <p:nvPr/>
        </p:nvSpPr>
        <p:spPr>
          <a:xfrm>
            <a:off x="1057894" y="4794869"/>
            <a:ext cx="10480430" cy="1754326"/>
          </a:xfrm>
          <a:prstGeom prst="rect">
            <a:avLst/>
          </a:prstGeom>
          <a:noFill/>
        </p:spPr>
        <p:txBody>
          <a:bodyPr wrap="square" rtlCol="0">
            <a:spAutoFit/>
          </a:bodyPr>
          <a:lstStyle/>
          <a:p>
            <a:r>
              <a:rPr kumimoji="1" lang="ja-JP" altLang="en-US" sz="1200" u="sng"/>
              <a:t>シミュレーション完了後、</a:t>
            </a:r>
            <a:r>
              <a:rPr kumimoji="1" lang="en-US" altLang="ja-JP" sz="1200" u="sng" dirty="0" err="1"/>
              <a:t>makeVtu.py</a:t>
            </a:r>
            <a:r>
              <a:rPr kumimoji="1" lang="ja-JP" altLang="en-US" sz="1200" u="sng"/>
              <a:t>を使用することで可視化が可能</a:t>
            </a:r>
            <a:endParaRPr kumimoji="1" lang="en-US" altLang="ja-JP" sz="1200" u="sng" dirty="0"/>
          </a:p>
          <a:p>
            <a:endParaRPr lang="en-US" altLang="ja-JP" sz="1200" dirty="0"/>
          </a:p>
          <a:p>
            <a:r>
              <a:rPr lang="en-US" altLang="ja-JP" sz="1200" dirty="0">
                <a:latin typeface="+mj-lt"/>
              </a:rPr>
              <a:t>History blocks</a:t>
            </a:r>
            <a:r>
              <a:rPr lang="ja-JP" altLang="en-US" sz="1200"/>
              <a:t>の設定があるとき</a:t>
            </a:r>
            <a:endParaRPr kumimoji="1" lang="en-US" altLang="ja-JP" sz="1200" dirty="0"/>
          </a:p>
          <a:p>
            <a:r>
              <a:rPr kumimoji="1" lang="en-US" altLang="ja-JP" sz="1200" dirty="0" err="1">
                <a:solidFill>
                  <a:srgbClr val="096BFD"/>
                </a:solidFill>
                <a:latin typeface="Menlo" panose="020B0609030804020204" pitchFamily="49" charset="0"/>
                <a:ea typeface="Menlo" panose="020B0609030804020204" pitchFamily="49" charset="0"/>
                <a:cs typeface="Menlo" panose="020B0609030804020204" pitchFamily="49" charset="0"/>
              </a:rPr>
              <a:t>makeVtu.py</a:t>
            </a:r>
            <a:r>
              <a:rPr kumimoji="1" lang="en-US" altLang="ja-JP" sz="1200" dirty="0">
                <a:solidFill>
                  <a:srgbClr val="096BFD"/>
                </a:solidFill>
                <a:latin typeface="Menlo" panose="020B0609030804020204" pitchFamily="49" charset="0"/>
                <a:ea typeface="Menlo" panose="020B0609030804020204" pitchFamily="49" charset="0"/>
                <a:cs typeface="Menlo" panose="020B0609030804020204" pitchFamily="49" charset="0"/>
              </a:rPr>
              <a:t> [*.</a:t>
            </a:r>
            <a:r>
              <a:rPr kumimoji="1" lang="en-US" altLang="ja-JP" sz="1200" dirty="0" err="1">
                <a:solidFill>
                  <a:srgbClr val="096BFD"/>
                </a:solidFill>
                <a:latin typeface="Menlo" panose="020B0609030804020204" pitchFamily="49" charset="0"/>
                <a:ea typeface="Menlo" panose="020B0609030804020204" pitchFamily="49" charset="0"/>
                <a:cs typeface="Menlo" panose="020B0609030804020204" pitchFamily="49" charset="0"/>
              </a:rPr>
              <a:t>ini</a:t>
            </a:r>
            <a:r>
              <a:rPr kumimoji="1" lang="ja-JP" altLang="en-US" sz="1200">
                <a:solidFill>
                  <a:srgbClr val="096BFD"/>
                </a:solidFill>
                <a:latin typeface="Menlo" panose="020B0609030804020204" pitchFamily="49" charset="0"/>
                <a:cs typeface="Menlo" panose="020B0609030804020204" pitchFamily="49" charset="0"/>
              </a:rPr>
              <a:t>ファイル名</a:t>
            </a:r>
            <a:r>
              <a:rPr kumimoji="1" lang="en-US" altLang="ja-JP" sz="1200" dirty="0">
                <a:solidFill>
                  <a:srgbClr val="096BFD"/>
                </a:solidFill>
                <a:latin typeface="Menlo" panose="020B0609030804020204" pitchFamily="49" charset="0"/>
                <a:ea typeface="Menlo" panose="020B0609030804020204" pitchFamily="49" charset="0"/>
                <a:cs typeface="Menlo" panose="020B0609030804020204" pitchFamily="49" charset="0"/>
              </a:rPr>
              <a:t>] –</a:t>
            </a:r>
            <a:r>
              <a:rPr kumimoji="1" lang="en-US" altLang="ja-JP" sz="1200" dirty="0" err="1">
                <a:solidFill>
                  <a:srgbClr val="096BFD"/>
                </a:solidFill>
                <a:latin typeface="Menlo" panose="020B0609030804020204" pitchFamily="49" charset="0"/>
                <a:ea typeface="Menlo" panose="020B0609030804020204" pitchFamily="49" charset="0"/>
                <a:cs typeface="Menlo" panose="020B0609030804020204" pitchFamily="49" charset="0"/>
              </a:rPr>
              <a:t>foft</a:t>
            </a:r>
            <a:r>
              <a:rPr lang="ja-JP" altLang="en-US" sz="1200">
                <a:solidFill>
                  <a:srgbClr val="096BFD"/>
                </a:solidFill>
                <a:latin typeface="Menlo" panose="020B0609030804020204" pitchFamily="49" charset="0"/>
                <a:cs typeface="Menlo" panose="020B0609030804020204" pitchFamily="49" charset="0"/>
              </a:rPr>
              <a:t>　</a:t>
            </a:r>
            <a:endParaRPr lang="en-US" altLang="ja-JP" sz="1200" dirty="0">
              <a:solidFill>
                <a:srgbClr val="096BFD"/>
              </a:solidFill>
              <a:latin typeface="Menlo" panose="020B0609030804020204" pitchFamily="49" charset="0"/>
              <a:ea typeface="Menlo" panose="020B0609030804020204" pitchFamily="49" charset="0"/>
              <a:cs typeface="Menlo" panose="020B0609030804020204" pitchFamily="49" charset="0"/>
            </a:endParaRPr>
          </a:p>
          <a:p>
            <a:r>
              <a:rPr lang="en-US" altLang="ja-JP" sz="1200" dirty="0">
                <a:sym typeface="Wingdings" pitchFamily="2" charset="2"/>
              </a:rPr>
              <a:t></a:t>
            </a:r>
            <a:r>
              <a:rPr lang="ja-JP" altLang="en-US" sz="1200"/>
              <a:t>各要素の温度圧力の時間変化のグラフが作成される</a:t>
            </a:r>
            <a:endParaRPr lang="en-US" altLang="ja-JP" sz="1200" dirty="0"/>
          </a:p>
          <a:p>
            <a:endParaRPr lang="en-US" altLang="ja-JP" sz="1200" dirty="0"/>
          </a:p>
          <a:p>
            <a:r>
              <a:rPr kumimoji="1" lang="en-US" altLang="ja-JP" sz="1200" dirty="0">
                <a:latin typeface="+mj-lt"/>
              </a:rPr>
              <a:t>Output surface connections</a:t>
            </a:r>
            <a:r>
              <a:rPr kumimoji="1" lang="ja-JP" altLang="en-US" sz="1200"/>
              <a:t>の設定があるとき</a:t>
            </a:r>
            <a:endParaRPr kumimoji="1" lang="en-US" altLang="ja-JP" sz="1200" dirty="0"/>
          </a:p>
          <a:p>
            <a:r>
              <a:rPr kumimoji="1" lang="en-US" altLang="ja-JP" sz="1200" dirty="0" err="1">
                <a:solidFill>
                  <a:srgbClr val="096BFD"/>
                </a:solidFill>
                <a:latin typeface="Menlo" panose="020B0609030804020204" pitchFamily="49" charset="0"/>
                <a:ea typeface="Menlo" panose="020B0609030804020204" pitchFamily="49" charset="0"/>
                <a:cs typeface="Menlo" panose="020B0609030804020204" pitchFamily="49" charset="0"/>
              </a:rPr>
              <a:t>makeVtu.py</a:t>
            </a:r>
            <a:r>
              <a:rPr kumimoji="1" lang="en-US" altLang="ja-JP" sz="1200" dirty="0">
                <a:solidFill>
                  <a:srgbClr val="096BFD"/>
                </a:solidFill>
                <a:latin typeface="Menlo" panose="020B0609030804020204" pitchFamily="49" charset="0"/>
                <a:ea typeface="Menlo" panose="020B0609030804020204" pitchFamily="49" charset="0"/>
                <a:cs typeface="Menlo" panose="020B0609030804020204" pitchFamily="49" charset="0"/>
              </a:rPr>
              <a:t> [*.</a:t>
            </a:r>
            <a:r>
              <a:rPr kumimoji="1" lang="en-US" altLang="ja-JP" sz="1200" dirty="0" err="1">
                <a:solidFill>
                  <a:srgbClr val="096BFD"/>
                </a:solidFill>
                <a:latin typeface="Menlo" panose="020B0609030804020204" pitchFamily="49" charset="0"/>
                <a:ea typeface="Menlo" panose="020B0609030804020204" pitchFamily="49" charset="0"/>
                <a:cs typeface="Menlo" panose="020B0609030804020204" pitchFamily="49" charset="0"/>
              </a:rPr>
              <a:t>ini</a:t>
            </a:r>
            <a:r>
              <a:rPr kumimoji="1" lang="ja-JP" altLang="en-US" sz="1200">
                <a:solidFill>
                  <a:srgbClr val="096BFD"/>
                </a:solidFill>
                <a:latin typeface="Menlo" panose="020B0609030804020204" pitchFamily="49" charset="0"/>
                <a:cs typeface="Menlo" panose="020B0609030804020204" pitchFamily="49" charset="0"/>
              </a:rPr>
              <a:t>ファイル名</a:t>
            </a:r>
            <a:r>
              <a:rPr kumimoji="1" lang="en-US" altLang="ja-JP" sz="1200" dirty="0">
                <a:solidFill>
                  <a:srgbClr val="096BFD"/>
                </a:solidFill>
                <a:latin typeface="Menlo" panose="020B0609030804020204" pitchFamily="49" charset="0"/>
                <a:ea typeface="Menlo" panose="020B0609030804020204" pitchFamily="49" charset="0"/>
                <a:cs typeface="Menlo" panose="020B0609030804020204" pitchFamily="49" charset="0"/>
              </a:rPr>
              <a:t>] –</a:t>
            </a:r>
            <a:r>
              <a:rPr kumimoji="1" lang="en-US" altLang="ja-JP" sz="1200" dirty="0" err="1">
                <a:solidFill>
                  <a:srgbClr val="096BFD"/>
                </a:solidFill>
                <a:latin typeface="Menlo" panose="020B0609030804020204" pitchFamily="49" charset="0"/>
                <a:ea typeface="Menlo" panose="020B0609030804020204" pitchFamily="49" charset="0"/>
                <a:cs typeface="Menlo" panose="020B0609030804020204" pitchFamily="49" charset="0"/>
              </a:rPr>
              <a:t>suf</a:t>
            </a:r>
            <a:r>
              <a:rPr kumimoji="1" lang="en-US" altLang="ja-JP" sz="1200" dirty="0">
                <a:solidFill>
                  <a:srgbClr val="096BFD"/>
                </a:solidFill>
                <a:latin typeface="Menlo" panose="020B0609030804020204" pitchFamily="49" charset="0"/>
                <a:ea typeface="Menlo" panose="020B0609030804020204" pitchFamily="49" charset="0"/>
                <a:cs typeface="Menlo" panose="020B0609030804020204" pitchFamily="49" charset="0"/>
              </a:rPr>
              <a:t> -</a:t>
            </a:r>
            <a:r>
              <a:rPr kumimoji="1" lang="en-US" altLang="ja-JP" sz="1200" dirty="0" err="1">
                <a:solidFill>
                  <a:srgbClr val="096BFD"/>
                </a:solidFill>
                <a:latin typeface="Menlo" panose="020B0609030804020204" pitchFamily="49" charset="0"/>
                <a:ea typeface="Menlo" panose="020B0609030804020204" pitchFamily="49" charset="0"/>
                <a:cs typeface="Menlo" panose="020B0609030804020204" pitchFamily="49" charset="0"/>
              </a:rPr>
              <a:t>coft</a:t>
            </a:r>
            <a:r>
              <a:rPr lang="ja-JP" altLang="en-US" sz="1200">
                <a:solidFill>
                  <a:srgbClr val="096BFD"/>
                </a:solidFill>
                <a:latin typeface="Menlo" panose="020B0609030804020204" pitchFamily="49" charset="0"/>
                <a:cs typeface="Menlo" panose="020B0609030804020204" pitchFamily="49" charset="0"/>
              </a:rPr>
              <a:t>　</a:t>
            </a:r>
            <a:endParaRPr lang="en-US" altLang="ja-JP" sz="1200" dirty="0">
              <a:solidFill>
                <a:srgbClr val="096BFD"/>
              </a:solidFill>
              <a:latin typeface="Menlo" panose="020B0609030804020204" pitchFamily="49" charset="0"/>
              <a:ea typeface="Menlo" panose="020B0609030804020204" pitchFamily="49" charset="0"/>
              <a:cs typeface="Menlo" panose="020B0609030804020204" pitchFamily="49" charset="0"/>
            </a:endParaRPr>
          </a:p>
          <a:p>
            <a:r>
              <a:rPr lang="en-US" altLang="ja-JP" sz="1200" dirty="0">
                <a:sym typeface="Wingdings" pitchFamily="2" charset="2"/>
              </a:rPr>
              <a:t></a:t>
            </a:r>
            <a:r>
              <a:rPr lang="ja-JP" altLang="en-US" sz="1200">
                <a:sym typeface="Wingdings" pitchFamily="2" charset="2"/>
              </a:rPr>
              <a:t>地表面での熱・物質収支の時間変化のグラフ、計算終了時の放熱・物質放出分布の地図が作成される</a:t>
            </a:r>
            <a:endParaRPr kumimoji="1" lang="ja-JP" altLang="en-US" sz="1200"/>
          </a:p>
        </p:txBody>
      </p:sp>
    </p:spTree>
    <p:extLst>
      <p:ext uri="{BB962C8B-B14F-4D97-AF65-F5344CB8AC3E}">
        <p14:creationId xmlns:p14="http://schemas.microsoft.com/office/powerpoint/2010/main" val="39436772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タイトル 1">
            <a:extLst>
              <a:ext uri="{FF2B5EF4-FFF2-40B4-BE49-F238E27FC236}">
                <a16:creationId xmlns:a16="http://schemas.microsoft.com/office/drawing/2014/main" id="{8F4BB701-185B-9843-2E4C-C60440893311}"/>
              </a:ext>
            </a:extLst>
          </p:cNvPr>
          <p:cNvSpPr>
            <a:spLocks noGrp="1"/>
          </p:cNvSpPr>
          <p:nvPr>
            <p:ph type="title"/>
          </p:nvPr>
        </p:nvSpPr>
        <p:spPr>
          <a:xfrm>
            <a:off x="1057894" y="229890"/>
            <a:ext cx="7435277" cy="622232"/>
          </a:xfrm>
        </p:spPr>
        <p:txBody>
          <a:bodyPr/>
          <a:lstStyle/>
          <a:p>
            <a:r>
              <a:rPr lang="ja-JP" altLang="en-US" sz="2400"/>
              <a:t>画面</a:t>
            </a:r>
            <a:r>
              <a:rPr lang="en-US" altLang="ja-JP" sz="2400" dirty="0"/>
              <a:t>⑤: TOUGH3</a:t>
            </a:r>
            <a:r>
              <a:rPr lang="ja-JP" altLang="en-US" sz="2400"/>
              <a:t>パラメータ設定</a:t>
            </a:r>
            <a:r>
              <a:rPr lang="en-US" altLang="ja-JP" sz="2400" dirty="0"/>
              <a:t>(6)</a:t>
            </a:r>
            <a:endParaRPr lang="ja-JP" altLang="en-US" sz="2400"/>
          </a:p>
        </p:txBody>
      </p:sp>
      <p:sp>
        <p:nvSpPr>
          <p:cNvPr id="26" name="テキスト ボックス 25">
            <a:extLst>
              <a:ext uri="{FF2B5EF4-FFF2-40B4-BE49-F238E27FC236}">
                <a16:creationId xmlns:a16="http://schemas.microsoft.com/office/drawing/2014/main" id="{358F5022-3D32-8CB1-71EC-EA750B6A1344}"/>
              </a:ext>
            </a:extLst>
          </p:cNvPr>
          <p:cNvSpPr txBox="1"/>
          <p:nvPr/>
        </p:nvSpPr>
        <p:spPr>
          <a:xfrm>
            <a:off x="1137488" y="996990"/>
            <a:ext cx="10637259" cy="369332"/>
          </a:xfrm>
          <a:prstGeom prst="rect">
            <a:avLst/>
          </a:prstGeom>
          <a:noFill/>
          <a:ln w="12700">
            <a:solidFill>
              <a:schemeClr val="tx1"/>
            </a:solidFill>
          </a:ln>
        </p:spPr>
        <p:txBody>
          <a:bodyPr wrap="square" rtlCol="0">
            <a:spAutoFit/>
          </a:bodyPr>
          <a:lstStyle/>
          <a:p>
            <a:r>
              <a:rPr kumimoji="1" lang="en-US" altLang="ja-JP" dirty="0">
                <a:latin typeface="+mj-lt"/>
              </a:rPr>
              <a:t>INCON</a:t>
            </a:r>
            <a:r>
              <a:rPr kumimoji="1" lang="ja-JP" altLang="en-US"/>
              <a:t>では初期条件を指定する。</a:t>
            </a:r>
            <a:r>
              <a:rPr kumimoji="1" lang="en-US" altLang="ja-JP" dirty="0"/>
              <a:t>3</a:t>
            </a:r>
            <a:r>
              <a:rPr kumimoji="1" lang="ja-JP" altLang="en-US"/>
              <a:t>種類の初期条件が利用可能。設定は必須。</a:t>
            </a:r>
          </a:p>
        </p:txBody>
      </p:sp>
      <p:pic>
        <p:nvPicPr>
          <p:cNvPr id="4" name="図 3">
            <a:extLst>
              <a:ext uri="{FF2B5EF4-FFF2-40B4-BE49-F238E27FC236}">
                <a16:creationId xmlns:a16="http://schemas.microsoft.com/office/drawing/2014/main" id="{B9CEF472-3D3F-F382-0771-5BF4677DC64D}"/>
              </a:ext>
            </a:extLst>
          </p:cNvPr>
          <p:cNvPicPr>
            <a:picLocks noChangeAspect="1"/>
          </p:cNvPicPr>
          <p:nvPr/>
        </p:nvPicPr>
        <p:blipFill rotWithShape="1">
          <a:blip r:embed="rId2"/>
          <a:srcRect t="61854"/>
          <a:stretch/>
        </p:blipFill>
        <p:spPr>
          <a:xfrm>
            <a:off x="1237341" y="5568307"/>
            <a:ext cx="8649616" cy="485215"/>
          </a:xfrm>
          <a:prstGeom prst="rect">
            <a:avLst/>
          </a:prstGeom>
        </p:spPr>
      </p:pic>
      <p:pic>
        <p:nvPicPr>
          <p:cNvPr id="8" name="図 7">
            <a:extLst>
              <a:ext uri="{FF2B5EF4-FFF2-40B4-BE49-F238E27FC236}">
                <a16:creationId xmlns:a16="http://schemas.microsoft.com/office/drawing/2014/main" id="{B14603BD-82CB-E181-CB4E-48EC1199088D}"/>
              </a:ext>
            </a:extLst>
          </p:cNvPr>
          <p:cNvPicPr>
            <a:picLocks noChangeAspect="1"/>
          </p:cNvPicPr>
          <p:nvPr/>
        </p:nvPicPr>
        <p:blipFill rotWithShape="1">
          <a:blip r:embed="rId3"/>
          <a:srcRect t="374" r="49226" b="34818"/>
          <a:stretch/>
        </p:blipFill>
        <p:spPr>
          <a:xfrm>
            <a:off x="1057894" y="2829349"/>
            <a:ext cx="5401161" cy="1068659"/>
          </a:xfrm>
          <a:prstGeom prst="rect">
            <a:avLst/>
          </a:prstGeom>
          <a:ln>
            <a:solidFill>
              <a:schemeClr val="bg1">
                <a:lumMod val="85000"/>
              </a:schemeClr>
            </a:solidFill>
          </a:ln>
        </p:spPr>
      </p:pic>
      <p:sp>
        <p:nvSpPr>
          <p:cNvPr id="9" name="テキスト ボックス 8">
            <a:extLst>
              <a:ext uri="{FF2B5EF4-FFF2-40B4-BE49-F238E27FC236}">
                <a16:creationId xmlns:a16="http://schemas.microsoft.com/office/drawing/2014/main" id="{D67D4F64-CFA6-2EF1-B80A-397CF44A33B8}"/>
              </a:ext>
            </a:extLst>
          </p:cNvPr>
          <p:cNvSpPr txBox="1"/>
          <p:nvPr/>
        </p:nvSpPr>
        <p:spPr>
          <a:xfrm>
            <a:off x="702834" y="3205418"/>
            <a:ext cx="292714" cy="646331"/>
          </a:xfrm>
          <a:prstGeom prst="rect">
            <a:avLst/>
          </a:prstGeom>
          <a:noFill/>
        </p:spPr>
        <p:txBody>
          <a:bodyPr wrap="square" rtlCol="0">
            <a:spAutoFit/>
          </a:bodyPr>
          <a:lstStyle/>
          <a:p>
            <a:r>
              <a:rPr kumimoji="1" lang="en-US" altLang="ja-JP" sz="1200" dirty="0"/>
              <a:t>①</a:t>
            </a:r>
          </a:p>
          <a:p>
            <a:r>
              <a:rPr lang="en-US" altLang="ja-JP" sz="1200" dirty="0"/>
              <a:t>②</a:t>
            </a:r>
          </a:p>
          <a:p>
            <a:r>
              <a:rPr lang="en-US" altLang="ja-JP" sz="1200" dirty="0"/>
              <a:t>③</a:t>
            </a:r>
            <a:endParaRPr kumimoji="1" lang="ja-JP" altLang="en-US" sz="1200"/>
          </a:p>
        </p:txBody>
      </p:sp>
      <p:sp>
        <p:nvSpPr>
          <p:cNvPr id="10" name="テキスト ボックス 9">
            <a:extLst>
              <a:ext uri="{FF2B5EF4-FFF2-40B4-BE49-F238E27FC236}">
                <a16:creationId xmlns:a16="http://schemas.microsoft.com/office/drawing/2014/main" id="{7AE7CF5D-85EB-3B38-BFAF-BA4E1885A7BD}"/>
              </a:ext>
            </a:extLst>
          </p:cNvPr>
          <p:cNvSpPr txBox="1"/>
          <p:nvPr/>
        </p:nvSpPr>
        <p:spPr>
          <a:xfrm>
            <a:off x="1316291" y="5721955"/>
            <a:ext cx="3212739" cy="1015663"/>
          </a:xfrm>
          <a:prstGeom prst="rect">
            <a:avLst/>
          </a:prstGeom>
          <a:noFill/>
        </p:spPr>
        <p:txBody>
          <a:bodyPr wrap="none" rtlCol="0">
            <a:spAutoFit/>
          </a:bodyPr>
          <a:lstStyle/>
          <a:p>
            <a:r>
              <a:rPr lang="ja-JP" altLang="en-US" sz="1200">
                <a:solidFill>
                  <a:srgbClr val="FF0000"/>
                </a:solidFill>
                <a:latin typeface="+mj-ea"/>
                <a:ea typeface="+mj-ea"/>
                <a:cs typeface="Menlo" panose="020B0609030804020204" pitchFamily="49" charset="0"/>
              </a:rPr>
              <a:t>地殻熱流量</a:t>
            </a:r>
            <a:endParaRPr lang="en-US" altLang="ja-JP" sz="1200" dirty="0">
              <a:solidFill>
                <a:srgbClr val="FF0000"/>
              </a:solidFill>
              <a:latin typeface="+mj-ea"/>
              <a:ea typeface="+mj-ea"/>
              <a:cs typeface="Menlo" panose="020B0609030804020204" pitchFamily="49" charset="0"/>
            </a:endParaRPr>
          </a:p>
          <a:p>
            <a:r>
              <a:rPr lang="ja-JP" altLang="en-US" sz="1200">
                <a:solidFill>
                  <a:srgbClr val="FF0000"/>
                </a:solidFill>
                <a:latin typeface="+mn-ea"/>
                <a:cs typeface="Menlo" panose="020B0609030804020204" pitchFamily="49" charset="0"/>
              </a:rPr>
              <a:t>とりあえず</a:t>
            </a:r>
            <a:r>
              <a:rPr lang="en-US" altLang="ja-JP" sz="1200" dirty="0">
                <a:solidFill>
                  <a:srgbClr val="FF0000"/>
                </a:solidFill>
                <a:latin typeface="+mn-ea"/>
                <a:cs typeface="Menlo" panose="020B0609030804020204" pitchFamily="49" charset="0"/>
              </a:rPr>
              <a:t>0.1</a:t>
            </a:r>
            <a:r>
              <a:rPr lang="ja-JP" altLang="en-US" sz="1200">
                <a:solidFill>
                  <a:srgbClr val="FF0000"/>
                </a:solidFill>
                <a:latin typeface="+mn-ea"/>
                <a:cs typeface="Menlo" panose="020B0609030804020204" pitchFamily="49" charset="0"/>
              </a:rPr>
              <a:t>くらい</a:t>
            </a:r>
            <a:endParaRPr lang="en-US" altLang="ja-JP" sz="1200" dirty="0">
              <a:solidFill>
                <a:srgbClr val="FF0000"/>
              </a:solidFill>
              <a:latin typeface="+mn-ea"/>
              <a:cs typeface="Menlo" panose="020B0609030804020204" pitchFamily="49" charset="0"/>
            </a:endParaRPr>
          </a:p>
          <a:p>
            <a:r>
              <a:rPr lang="ja-JP" altLang="en-US" sz="1200">
                <a:solidFill>
                  <a:srgbClr val="FF0000"/>
                </a:solidFill>
                <a:latin typeface="+mn-ea"/>
                <a:cs typeface="Menlo" panose="020B0609030804020204" pitchFamily="49" charset="0"/>
              </a:rPr>
              <a:t>地熱活動が活発な地域なら</a:t>
            </a:r>
            <a:r>
              <a:rPr lang="en-US" altLang="ja-JP" sz="1200" dirty="0">
                <a:solidFill>
                  <a:srgbClr val="FF0000"/>
                </a:solidFill>
                <a:latin typeface="+mn-ea"/>
                <a:cs typeface="Menlo" panose="020B0609030804020204" pitchFamily="49" charset="0"/>
              </a:rPr>
              <a:t>0.2</a:t>
            </a:r>
            <a:r>
              <a:rPr lang="ja-JP" altLang="en-US" sz="1200">
                <a:solidFill>
                  <a:srgbClr val="FF0000"/>
                </a:solidFill>
                <a:latin typeface="+mn-ea"/>
                <a:cs typeface="Menlo" panose="020B0609030804020204" pitchFamily="49" charset="0"/>
              </a:rPr>
              <a:t>くらい</a:t>
            </a:r>
            <a:endParaRPr lang="en-US" altLang="ja-JP" sz="1200" dirty="0">
              <a:solidFill>
                <a:srgbClr val="FF0000"/>
              </a:solidFill>
              <a:latin typeface="+mn-ea"/>
              <a:cs typeface="Menlo" panose="020B0609030804020204" pitchFamily="49" charset="0"/>
            </a:endParaRPr>
          </a:p>
          <a:p>
            <a:r>
              <a:rPr lang="ja-JP" altLang="en-US" sz="1200">
                <a:solidFill>
                  <a:srgbClr val="FF0000"/>
                </a:solidFill>
                <a:latin typeface="+mn-ea"/>
                <a:cs typeface="Menlo" panose="020B0609030804020204" pitchFamily="49" charset="0"/>
              </a:rPr>
              <a:t>次スライドの</a:t>
            </a:r>
            <a:r>
              <a:rPr lang="en-US" altLang="ja-JP" sz="1200" dirty="0">
                <a:solidFill>
                  <a:srgbClr val="FF0000"/>
                </a:solidFill>
                <a:latin typeface="+mn-ea"/>
                <a:cs typeface="Menlo" panose="020B0609030804020204" pitchFamily="49" charset="0"/>
              </a:rPr>
              <a:t>”basal heat”</a:t>
            </a:r>
            <a:r>
              <a:rPr lang="ja-JP" altLang="en-US" sz="1200">
                <a:solidFill>
                  <a:srgbClr val="FF0000"/>
                </a:solidFill>
                <a:latin typeface="+mn-ea"/>
                <a:cs typeface="Menlo" panose="020B0609030804020204" pitchFamily="49" charset="0"/>
              </a:rPr>
              <a:t>と違う値でも良い</a:t>
            </a:r>
            <a:endParaRPr lang="en-US" altLang="ja-JP" sz="1200" dirty="0">
              <a:solidFill>
                <a:srgbClr val="FF0000"/>
              </a:solidFill>
              <a:latin typeface="+mn-ea"/>
              <a:cs typeface="Menlo" panose="020B0609030804020204" pitchFamily="49" charset="0"/>
            </a:endParaRPr>
          </a:p>
          <a:p>
            <a:endParaRPr lang="en-US" altLang="ja-JP" sz="1200" dirty="0">
              <a:solidFill>
                <a:srgbClr val="FF0000"/>
              </a:solidFill>
              <a:latin typeface="+mn-ea"/>
              <a:cs typeface="Menlo" panose="020B0609030804020204" pitchFamily="49" charset="0"/>
            </a:endParaRPr>
          </a:p>
        </p:txBody>
      </p:sp>
      <p:sp>
        <p:nvSpPr>
          <p:cNvPr id="12" name="テキスト ボックス 11">
            <a:extLst>
              <a:ext uri="{FF2B5EF4-FFF2-40B4-BE49-F238E27FC236}">
                <a16:creationId xmlns:a16="http://schemas.microsoft.com/office/drawing/2014/main" id="{0D6AEA13-FC34-F257-C347-0D91510647ED}"/>
              </a:ext>
            </a:extLst>
          </p:cNvPr>
          <p:cNvSpPr txBox="1"/>
          <p:nvPr/>
        </p:nvSpPr>
        <p:spPr>
          <a:xfrm>
            <a:off x="4042629" y="5721955"/>
            <a:ext cx="1207382" cy="461665"/>
          </a:xfrm>
          <a:prstGeom prst="rect">
            <a:avLst/>
          </a:prstGeom>
          <a:noFill/>
        </p:spPr>
        <p:txBody>
          <a:bodyPr wrap="none" rtlCol="0">
            <a:spAutoFit/>
          </a:bodyPr>
          <a:lstStyle/>
          <a:p>
            <a:r>
              <a:rPr lang="ja-JP" altLang="en-US" sz="1200">
                <a:solidFill>
                  <a:srgbClr val="FF0000"/>
                </a:solidFill>
                <a:latin typeface="+mj-ea"/>
                <a:ea typeface="+mj-ea"/>
                <a:cs typeface="Menlo" panose="020B0609030804020204" pitchFamily="49" charset="0"/>
              </a:rPr>
              <a:t>熱伝導率</a:t>
            </a:r>
            <a:r>
              <a:rPr lang="en-US" altLang="ja-JP" sz="1200" dirty="0">
                <a:solidFill>
                  <a:srgbClr val="FF0000"/>
                </a:solidFill>
                <a:latin typeface="+mj-ea"/>
                <a:ea typeface="+mj-ea"/>
                <a:cs typeface="Menlo" panose="020B0609030804020204" pitchFamily="49" charset="0"/>
              </a:rPr>
              <a:t> </a:t>
            </a:r>
          </a:p>
          <a:p>
            <a:r>
              <a:rPr lang="ja-JP" altLang="en-US" sz="1200">
                <a:solidFill>
                  <a:srgbClr val="FF0000"/>
                </a:solidFill>
                <a:latin typeface="+mn-ea"/>
                <a:cs typeface="Menlo" panose="020B0609030804020204" pitchFamily="49" charset="0"/>
              </a:rPr>
              <a:t>普通は</a:t>
            </a:r>
            <a:r>
              <a:rPr lang="en-US" altLang="ja-JP" sz="1200" dirty="0">
                <a:solidFill>
                  <a:srgbClr val="FF0000"/>
                </a:solidFill>
                <a:latin typeface="+mn-ea"/>
                <a:cs typeface="Menlo" panose="020B0609030804020204" pitchFamily="49" charset="0"/>
              </a:rPr>
              <a:t>2</a:t>
            </a:r>
            <a:r>
              <a:rPr lang="ja-JP" altLang="en-US" sz="1200">
                <a:solidFill>
                  <a:srgbClr val="FF0000"/>
                </a:solidFill>
                <a:latin typeface="+mn-ea"/>
                <a:cs typeface="Menlo" panose="020B0609030804020204" pitchFamily="49" charset="0"/>
              </a:rPr>
              <a:t>くらい</a:t>
            </a:r>
            <a:endParaRPr lang="en-US" altLang="ja-JP" sz="1200" dirty="0">
              <a:solidFill>
                <a:srgbClr val="FF0000"/>
              </a:solidFill>
              <a:latin typeface="+mn-ea"/>
              <a:cs typeface="Menlo" panose="020B0609030804020204" pitchFamily="49" charset="0"/>
            </a:endParaRPr>
          </a:p>
        </p:txBody>
      </p:sp>
      <p:sp>
        <p:nvSpPr>
          <p:cNvPr id="13" name="テキスト ボックス 12">
            <a:extLst>
              <a:ext uri="{FF2B5EF4-FFF2-40B4-BE49-F238E27FC236}">
                <a16:creationId xmlns:a16="http://schemas.microsoft.com/office/drawing/2014/main" id="{3C53A867-8B2A-1757-5881-EB725F9CE95A}"/>
              </a:ext>
            </a:extLst>
          </p:cNvPr>
          <p:cNvSpPr txBox="1"/>
          <p:nvPr/>
        </p:nvSpPr>
        <p:spPr>
          <a:xfrm>
            <a:off x="7149244" y="5726956"/>
            <a:ext cx="1569660" cy="276999"/>
          </a:xfrm>
          <a:prstGeom prst="rect">
            <a:avLst/>
          </a:prstGeom>
          <a:noFill/>
        </p:spPr>
        <p:txBody>
          <a:bodyPr wrap="none" rtlCol="0">
            <a:spAutoFit/>
          </a:bodyPr>
          <a:lstStyle/>
          <a:p>
            <a:r>
              <a:rPr lang="ja-JP" altLang="en-US" sz="1200">
                <a:solidFill>
                  <a:srgbClr val="FF0000"/>
                </a:solidFill>
                <a:latin typeface="+mj-ea"/>
                <a:ea typeface="+mj-ea"/>
                <a:cs typeface="Menlo" panose="020B0609030804020204" pitchFamily="49" charset="0"/>
              </a:rPr>
              <a:t>計算された地温勾配</a:t>
            </a:r>
            <a:endParaRPr lang="en-US" altLang="ja-JP" sz="1200" dirty="0">
              <a:solidFill>
                <a:srgbClr val="FF0000"/>
              </a:solidFill>
              <a:latin typeface="+mj-ea"/>
              <a:ea typeface="+mj-ea"/>
              <a:cs typeface="Menlo" panose="020B0609030804020204" pitchFamily="49" charset="0"/>
            </a:endParaRPr>
          </a:p>
        </p:txBody>
      </p:sp>
      <p:sp>
        <p:nvSpPr>
          <p:cNvPr id="23" name="角丸四角形吹き出し 22">
            <a:extLst>
              <a:ext uri="{FF2B5EF4-FFF2-40B4-BE49-F238E27FC236}">
                <a16:creationId xmlns:a16="http://schemas.microsoft.com/office/drawing/2014/main" id="{6B90B048-DB23-C579-6550-DE02F1757709}"/>
              </a:ext>
            </a:extLst>
          </p:cNvPr>
          <p:cNvSpPr/>
          <p:nvPr/>
        </p:nvSpPr>
        <p:spPr>
          <a:xfrm>
            <a:off x="1137489" y="1649022"/>
            <a:ext cx="7397012" cy="785481"/>
          </a:xfrm>
          <a:prstGeom prst="wedgeRoundRectCallout">
            <a:avLst>
              <a:gd name="adj1" fmla="val -30691"/>
              <a:gd name="adj2" fmla="val 153021"/>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ja-JP" sz="1400" dirty="0">
                <a:solidFill>
                  <a:srgbClr val="212529"/>
                </a:solidFill>
                <a:latin typeface="+mj-ea"/>
                <a:ea typeface="+mj-ea"/>
              </a:rPr>
              <a:t>①</a:t>
            </a:r>
            <a:r>
              <a:rPr lang="ja-JP" altLang="en-US" sz="1400">
                <a:solidFill>
                  <a:srgbClr val="212529"/>
                </a:solidFill>
                <a:latin typeface="+mj-ea"/>
                <a:ea typeface="+mj-ea"/>
              </a:rPr>
              <a:t>前回のシミュレーションの終了状態</a:t>
            </a:r>
          </a:p>
          <a:p>
            <a:pPr marL="171450" indent="-171450">
              <a:buFont typeface="Arial" panose="020B0604020202020204" pitchFamily="34" charset="0"/>
              <a:buChar char="•"/>
            </a:pPr>
            <a:r>
              <a:rPr lang="en-US" altLang="ja-JP" sz="1400" b="0" i="0" dirty="0">
                <a:solidFill>
                  <a:srgbClr val="212529"/>
                </a:solidFill>
                <a:effectLst/>
                <a:latin typeface="system-ui"/>
              </a:rPr>
              <a:t>TOUGH3</a:t>
            </a:r>
            <a:r>
              <a:rPr lang="ja-JP" altLang="en-US" sz="1400" b="0" i="0">
                <a:solidFill>
                  <a:srgbClr val="212529"/>
                </a:solidFill>
                <a:effectLst/>
                <a:latin typeface="system-ui"/>
              </a:rPr>
              <a:t>シミュレーション終了時に出力される</a:t>
            </a:r>
            <a:r>
              <a:rPr lang="en-US" altLang="ja-JP" sz="1400" dirty="0">
                <a:solidFill>
                  <a:srgbClr val="212529"/>
                </a:solidFill>
                <a:latin typeface="system-ui"/>
              </a:rPr>
              <a:t>”</a:t>
            </a:r>
            <a:r>
              <a:rPr lang="en-US" altLang="ja-JP" sz="1400" b="0" i="0" dirty="0">
                <a:solidFill>
                  <a:srgbClr val="212529"/>
                </a:solidFill>
                <a:effectLst/>
                <a:latin typeface="system-ui"/>
              </a:rPr>
              <a:t>SAVE”</a:t>
            </a:r>
            <a:r>
              <a:rPr lang="ja-JP" altLang="en-US" sz="1400" b="0" i="0">
                <a:solidFill>
                  <a:srgbClr val="212529"/>
                </a:solidFill>
                <a:effectLst/>
                <a:latin typeface="system-ui"/>
              </a:rPr>
              <a:t>という名前のファイルを指定する。</a:t>
            </a:r>
          </a:p>
          <a:p>
            <a:pPr marL="171450" indent="-171450">
              <a:buFont typeface="Arial" panose="020B0604020202020204" pitchFamily="34" charset="0"/>
              <a:buChar char="•"/>
            </a:pPr>
            <a:r>
              <a:rPr lang="ja-JP" altLang="en-US" sz="1400" b="0" i="0">
                <a:solidFill>
                  <a:srgbClr val="212529"/>
                </a:solidFill>
                <a:effectLst/>
                <a:latin typeface="system-ui"/>
              </a:rPr>
              <a:t>同じ形状のグリッドを使ったシミュレーションであることが必要</a:t>
            </a:r>
            <a:endParaRPr lang="en-US" altLang="ja-JP" sz="1400" b="0" i="0" dirty="0">
              <a:solidFill>
                <a:srgbClr val="212529"/>
              </a:solidFill>
              <a:effectLst/>
              <a:latin typeface="system-ui"/>
            </a:endParaRPr>
          </a:p>
        </p:txBody>
      </p:sp>
      <p:sp>
        <p:nvSpPr>
          <p:cNvPr id="25" name="角丸四角形吹き出し 24">
            <a:extLst>
              <a:ext uri="{FF2B5EF4-FFF2-40B4-BE49-F238E27FC236}">
                <a16:creationId xmlns:a16="http://schemas.microsoft.com/office/drawing/2014/main" id="{36703CDE-136B-929D-CFD9-F95036903D4B}"/>
              </a:ext>
            </a:extLst>
          </p:cNvPr>
          <p:cNvSpPr/>
          <p:nvPr/>
        </p:nvSpPr>
        <p:spPr>
          <a:xfrm>
            <a:off x="6768652" y="2551946"/>
            <a:ext cx="5006095" cy="1946423"/>
          </a:xfrm>
          <a:prstGeom prst="wedgeRoundRectCallout">
            <a:avLst>
              <a:gd name="adj1" fmla="val -73347"/>
              <a:gd name="adj2" fmla="val 481"/>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ja-JP" altLang="en-US" sz="1400" b="0" i="0">
              <a:solidFill>
                <a:srgbClr val="212529"/>
              </a:solidFill>
              <a:effectLst/>
              <a:latin typeface="system-ui"/>
            </a:endParaRPr>
          </a:p>
          <a:p>
            <a:endParaRPr lang="ja-JP" altLang="en-US" sz="1400" b="0" i="0">
              <a:solidFill>
                <a:srgbClr val="212529"/>
              </a:solidFill>
              <a:effectLst/>
              <a:latin typeface="system-ui"/>
            </a:endParaRPr>
          </a:p>
          <a:p>
            <a:r>
              <a:rPr lang="en-US" altLang="ja-JP" sz="1400" b="0" i="0" dirty="0">
                <a:solidFill>
                  <a:srgbClr val="212529"/>
                </a:solidFill>
                <a:effectLst/>
                <a:latin typeface="+mj-ea"/>
                <a:ea typeface="+mj-ea"/>
              </a:rPr>
              <a:t>②1</a:t>
            </a:r>
            <a:r>
              <a:rPr lang="ja-JP" altLang="en-US" sz="1400" b="0" i="0">
                <a:solidFill>
                  <a:srgbClr val="212529"/>
                </a:solidFill>
                <a:effectLst/>
                <a:latin typeface="+mj-ea"/>
                <a:ea typeface="+mj-ea"/>
              </a:rPr>
              <a:t>次元鉛直シミュレーションの結果</a:t>
            </a:r>
          </a:p>
          <a:p>
            <a:pPr marL="171450" indent="-171450">
              <a:buFont typeface="Arial" panose="020B0604020202020204" pitchFamily="34" charset="0"/>
              <a:buChar char="•"/>
            </a:pPr>
            <a:r>
              <a:rPr lang="ja-JP" altLang="en-US" sz="1400" b="0" i="0">
                <a:solidFill>
                  <a:srgbClr val="212529"/>
                </a:solidFill>
                <a:effectLst/>
                <a:latin typeface="system-ui"/>
              </a:rPr>
              <a:t>１次元鉛直グリッドによるシミュレーションの入力ファイル</a:t>
            </a:r>
            <a:r>
              <a:rPr lang="en-US" altLang="ja-JP" sz="1400" b="0" i="0" dirty="0">
                <a:solidFill>
                  <a:srgbClr val="212529"/>
                </a:solidFill>
                <a:effectLst/>
                <a:latin typeface="system-ui"/>
              </a:rPr>
              <a:t>(*.</a:t>
            </a:r>
            <a:r>
              <a:rPr lang="en-US" altLang="ja-JP" sz="1400" b="0" i="0" dirty="0" err="1">
                <a:solidFill>
                  <a:srgbClr val="212529"/>
                </a:solidFill>
                <a:effectLst/>
                <a:latin typeface="system-ui"/>
              </a:rPr>
              <a:t>ini</a:t>
            </a:r>
            <a:r>
              <a:rPr lang="en-US" altLang="ja-JP" sz="1400" b="0" i="0" dirty="0">
                <a:solidFill>
                  <a:srgbClr val="212529"/>
                </a:solidFill>
                <a:effectLst/>
                <a:latin typeface="system-ui"/>
              </a:rPr>
              <a:t>)</a:t>
            </a:r>
            <a:r>
              <a:rPr lang="ja-JP" altLang="en-US" sz="1400" b="0" i="0">
                <a:solidFill>
                  <a:srgbClr val="212529"/>
                </a:solidFill>
                <a:effectLst/>
                <a:latin typeface="system-ui"/>
              </a:rPr>
              <a:t>をパスで指定する。</a:t>
            </a:r>
            <a:endParaRPr lang="en-US" altLang="ja-JP" sz="1400" b="0" i="0" dirty="0">
              <a:solidFill>
                <a:srgbClr val="212529"/>
              </a:solidFill>
              <a:effectLst/>
              <a:latin typeface="system-ui"/>
            </a:endParaRPr>
          </a:p>
          <a:p>
            <a:pPr marL="171450" indent="-171450">
              <a:buFont typeface="Arial" panose="020B0604020202020204" pitchFamily="34" charset="0"/>
              <a:buChar char="•"/>
            </a:pPr>
            <a:r>
              <a:rPr lang="ja-JP" altLang="en-US" sz="1400" b="0" i="0">
                <a:solidFill>
                  <a:srgbClr val="212529"/>
                </a:solidFill>
                <a:effectLst/>
                <a:latin typeface="system-ui"/>
              </a:rPr>
              <a:t>１次元シミュレーションの結果</a:t>
            </a:r>
            <a:r>
              <a:rPr lang="en-US" altLang="ja-JP" sz="1400" b="0" i="0" dirty="0">
                <a:solidFill>
                  <a:srgbClr val="212529"/>
                </a:solidFill>
                <a:effectLst/>
                <a:latin typeface="system-ui"/>
              </a:rPr>
              <a:t>(</a:t>
            </a:r>
            <a:r>
              <a:rPr lang="ja-JP" altLang="en-US" sz="1400" b="0" i="0">
                <a:solidFill>
                  <a:srgbClr val="212529"/>
                </a:solidFill>
                <a:effectLst/>
                <a:latin typeface="system-ui"/>
              </a:rPr>
              <a:t>温度、圧力</a:t>
            </a:r>
            <a:r>
              <a:rPr lang="en-US" altLang="ja-JP" sz="1400" b="0" i="0" dirty="0">
                <a:solidFill>
                  <a:srgbClr val="212529"/>
                </a:solidFill>
                <a:effectLst/>
                <a:latin typeface="system-ui"/>
              </a:rPr>
              <a:t>)</a:t>
            </a:r>
            <a:r>
              <a:rPr lang="ja-JP" altLang="en-US" sz="1400" b="0" i="0">
                <a:solidFill>
                  <a:srgbClr val="212529"/>
                </a:solidFill>
                <a:effectLst/>
                <a:latin typeface="system-ui"/>
              </a:rPr>
              <a:t>を補間し、地表を上端として各カラムに貼り付ける。</a:t>
            </a:r>
          </a:p>
          <a:p>
            <a:pPr marL="171450" indent="-171450">
              <a:buFont typeface="Arial" panose="020B0604020202020204" pitchFamily="34" charset="0"/>
              <a:buChar char="•"/>
            </a:pPr>
            <a:r>
              <a:rPr lang="ja-JP" altLang="en-US" sz="1400" b="0" i="0">
                <a:solidFill>
                  <a:srgbClr val="212529"/>
                </a:solidFill>
                <a:effectLst/>
                <a:latin typeface="system-ui"/>
              </a:rPr>
              <a:t>グリッド間隔は違っても構わない</a:t>
            </a:r>
          </a:p>
          <a:p>
            <a:pPr marL="171450" indent="-171450">
              <a:buFont typeface="Arial" panose="020B0604020202020204" pitchFamily="34" charset="0"/>
              <a:buChar char="•"/>
            </a:pPr>
            <a:r>
              <a:rPr lang="ja-JP" altLang="en-US" sz="1400" b="0" i="0">
                <a:solidFill>
                  <a:srgbClr val="212529"/>
                </a:solidFill>
                <a:effectLst/>
                <a:latin typeface="system-ui"/>
              </a:rPr>
              <a:t>全計算領域をカバーする深度まで結果がなければならない </a:t>
            </a:r>
            <a:r>
              <a:rPr lang="en-US" altLang="ja-JP" sz="1400" b="0" i="0" dirty="0">
                <a:solidFill>
                  <a:srgbClr val="212529"/>
                </a:solidFill>
                <a:effectLst/>
                <a:latin typeface="system-ui"/>
              </a:rPr>
              <a:t>(</a:t>
            </a:r>
            <a:r>
              <a:rPr lang="ja-JP" altLang="en-US" sz="1400" b="0" i="0">
                <a:solidFill>
                  <a:srgbClr val="212529"/>
                </a:solidFill>
                <a:effectLst/>
                <a:latin typeface="system-ui"/>
              </a:rPr>
              <a:t>補間できずエラーになる</a:t>
            </a:r>
            <a:r>
              <a:rPr lang="en-US" altLang="ja-JP" sz="1400" b="0" i="0" dirty="0">
                <a:solidFill>
                  <a:srgbClr val="212529"/>
                </a:solidFill>
                <a:effectLst/>
                <a:latin typeface="system-ui"/>
              </a:rPr>
              <a:t>)</a:t>
            </a:r>
          </a:p>
          <a:p>
            <a:endParaRPr lang="en-US" altLang="ja-JP" sz="1400" b="0" i="0" dirty="0">
              <a:solidFill>
                <a:srgbClr val="212529"/>
              </a:solidFill>
              <a:effectLst/>
              <a:latin typeface="system-ui"/>
            </a:endParaRPr>
          </a:p>
          <a:p>
            <a:endParaRPr lang="en-US" altLang="ja-JP" sz="1400" b="0" i="0" dirty="0">
              <a:solidFill>
                <a:srgbClr val="212529"/>
              </a:solidFill>
              <a:effectLst/>
              <a:latin typeface="system-ui"/>
            </a:endParaRPr>
          </a:p>
        </p:txBody>
      </p:sp>
      <p:sp>
        <p:nvSpPr>
          <p:cNvPr id="27" name="角丸四角形吹き出し 26">
            <a:extLst>
              <a:ext uri="{FF2B5EF4-FFF2-40B4-BE49-F238E27FC236}">
                <a16:creationId xmlns:a16="http://schemas.microsoft.com/office/drawing/2014/main" id="{3D6F31C4-500B-24DF-8C98-A9A2A4AE2E41}"/>
              </a:ext>
            </a:extLst>
          </p:cNvPr>
          <p:cNvSpPr/>
          <p:nvPr/>
        </p:nvSpPr>
        <p:spPr>
          <a:xfrm>
            <a:off x="1057894" y="4694809"/>
            <a:ext cx="10716853" cy="1946424"/>
          </a:xfrm>
          <a:prstGeom prst="wedgeRoundRectCallout">
            <a:avLst>
              <a:gd name="adj1" fmla="val -42914"/>
              <a:gd name="adj2" fmla="val -88301"/>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US" altLang="ja-JP" sz="1400" dirty="0">
                <a:solidFill>
                  <a:srgbClr val="212529"/>
                </a:solidFill>
                <a:highlight>
                  <a:srgbClr val="FFFF00"/>
                </a:highlight>
                <a:latin typeface="+mj-ea"/>
                <a:ea typeface="+mj-ea"/>
              </a:rPr>
              <a:t>③</a:t>
            </a:r>
            <a:r>
              <a:rPr lang="ja-JP" altLang="en-US" sz="1400">
                <a:solidFill>
                  <a:srgbClr val="212529"/>
                </a:solidFill>
                <a:highlight>
                  <a:srgbClr val="FFFF00"/>
                </a:highlight>
                <a:latin typeface="+mj-ea"/>
                <a:ea typeface="+mj-ea"/>
              </a:rPr>
              <a:t>静水圧かつ一定の地温勾配</a:t>
            </a:r>
            <a:r>
              <a:rPr lang="en-US" altLang="ja-JP" sz="1400" dirty="0">
                <a:solidFill>
                  <a:srgbClr val="212529"/>
                </a:solidFill>
                <a:highlight>
                  <a:srgbClr val="FFFF00"/>
                </a:highlight>
                <a:latin typeface="+mj-ea"/>
                <a:ea typeface="+mj-ea"/>
              </a:rPr>
              <a:t> (</a:t>
            </a:r>
            <a:r>
              <a:rPr lang="ja-JP" altLang="en-US" sz="1400">
                <a:solidFill>
                  <a:srgbClr val="212529"/>
                </a:solidFill>
                <a:highlight>
                  <a:srgbClr val="FFFF00"/>
                </a:highlight>
                <a:latin typeface="+mj-ea"/>
                <a:ea typeface="+mj-ea"/>
              </a:rPr>
              <a:t>簡単なのでおすすめ</a:t>
            </a:r>
            <a:r>
              <a:rPr lang="en-US" altLang="ja-JP" sz="1400" dirty="0">
                <a:solidFill>
                  <a:srgbClr val="212529"/>
                </a:solidFill>
                <a:highlight>
                  <a:srgbClr val="FFFF00"/>
                </a:highlight>
                <a:latin typeface="+mj-ea"/>
                <a:ea typeface="+mj-ea"/>
              </a:rPr>
              <a:t>)</a:t>
            </a:r>
            <a:endParaRPr lang="ja-JP" altLang="en-US" sz="1400">
              <a:solidFill>
                <a:srgbClr val="212529"/>
              </a:solidFill>
              <a:highlight>
                <a:srgbClr val="FFFF00"/>
              </a:highlight>
              <a:latin typeface="+mj-ea"/>
              <a:ea typeface="+mj-ea"/>
            </a:endParaRPr>
          </a:p>
          <a:p>
            <a:pPr marL="285750" indent="-285750">
              <a:buFont typeface="Arial" panose="020B0604020202020204" pitchFamily="34" charset="0"/>
              <a:buChar char="•"/>
            </a:pPr>
            <a:r>
              <a:rPr lang="ja-JP" altLang="en-US" sz="1400" b="0" i="0">
                <a:solidFill>
                  <a:srgbClr val="212529"/>
                </a:solidFill>
                <a:effectLst/>
                <a:latin typeface="system-ui"/>
              </a:rPr>
              <a:t>地温勾配は、地殻熱流量と岩石の熱伝導率で決まる。これらを各テキストボックス</a:t>
            </a:r>
            <a:r>
              <a:rPr lang="en-US" altLang="ja-JP" sz="1400" b="0" i="0" dirty="0">
                <a:solidFill>
                  <a:srgbClr val="212529"/>
                </a:solidFill>
                <a:effectLst/>
                <a:latin typeface="system-ui"/>
              </a:rPr>
              <a:t>(</a:t>
            </a:r>
            <a:r>
              <a:rPr lang="ja-JP" altLang="en-US" sz="1400" b="0" i="0">
                <a:solidFill>
                  <a:srgbClr val="212529"/>
                </a:solidFill>
                <a:effectLst/>
                <a:latin typeface="system-ui"/>
              </a:rPr>
              <a:t>以下</a:t>
            </a:r>
            <a:r>
              <a:rPr lang="en-US" altLang="ja-JP" sz="1400" b="0" i="0" dirty="0">
                <a:solidFill>
                  <a:srgbClr val="212529"/>
                </a:solidFill>
                <a:effectLst/>
                <a:latin typeface="system-ui"/>
              </a:rPr>
              <a:t>)</a:t>
            </a:r>
            <a:r>
              <a:rPr lang="ja-JP" altLang="en-US" sz="1400" b="0" i="0">
                <a:solidFill>
                  <a:srgbClr val="212529"/>
                </a:solidFill>
                <a:effectLst/>
                <a:latin typeface="system-ui"/>
              </a:rPr>
              <a:t>に指定すると地温勾配が計算される。</a:t>
            </a:r>
          </a:p>
          <a:p>
            <a:pPr marL="285750" indent="-285750">
              <a:buFont typeface="Arial" panose="020B0604020202020204" pitchFamily="34" charset="0"/>
              <a:buChar char="•"/>
            </a:pPr>
            <a:r>
              <a:rPr lang="ja-JP" altLang="en-US" sz="1400" b="0" i="0">
                <a:solidFill>
                  <a:srgbClr val="212529"/>
                </a:solidFill>
                <a:effectLst/>
                <a:latin typeface="system-ui"/>
              </a:rPr>
              <a:t>計算された地温勾配のみ入力ファイル</a:t>
            </a:r>
            <a:r>
              <a:rPr lang="en-US" altLang="ja-JP" sz="1400" b="0" i="0" dirty="0">
                <a:solidFill>
                  <a:srgbClr val="212529"/>
                </a:solidFill>
                <a:effectLst/>
                <a:latin typeface="system-ui"/>
              </a:rPr>
              <a:t>(*.</a:t>
            </a:r>
            <a:r>
              <a:rPr lang="en-US" altLang="ja-JP" sz="1400" b="0" i="0" dirty="0" err="1">
                <a:solidFill>
                  <a:srgbClr val="212529"/>
                </a:solidFill>
                <a:effectLst/>
                <a:latin typeface="system-ui"/>
              </a:rPr>
              <a:t>ini</a:t>
            </a:r>
            <a:r>
              <a:rPr lang="en-US" altLang="ja-JP" sz="1400" b="0" i="0" dirty="0">
                <a:solidFill>
                  <a:srgbClr val="212529"/>
                </a:solidFill>
                <a:effectLst/>
                <a:latin typeface="system-ui"/>
              </a:rPr>
              <a:t>)</a:t>
            </a:r>
            <a:r>
              <a:rPr lang="ja-JP" altLang="en-US" sz="1400" b="0" i="0">
                <a:solidFill>
                  <a:srgbClr val="212529"/>
                </a:solidFill>
                <a:effectLst/>
                <a:latin typeface="system-ui"/>
              </a:rPr>
              <a:t>に記録される。</a:t>
            </a:r>
          </a:p>
        </p:txBody>
      </p:sp>
    </p:spTree>
    <p:extLst>
      <p:ext uri="{BB962C8B-B14F-4D97-AF65-F5344CB8AC3E}">
        <p14:creationId xmlns:p14="http://schemas.microsoft.com/office/powerpoint/2010/main" val="1626187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タイトル 1">
            <a:extLst>
              <a:ext uri="{FF2B5EF4-FFF2-40B4-BE49-F238E27FC236}">
                <a16:creationId xmlns:a16="http://schemas.microsoft.com/office/drawing/2014/main" id="{8F4BB701-185B-9843-2E4C-C60440893311}"/>
              </a:ext>
            </a:extLst>
          </p:cNvPr>
          <p:cNvSpPr>
            <a:spLocks noGrp="1"/>
          </p:cNvSpPr>
          <p:nvPr>
            <p:ph type="title"/>
          </p:nvPr>
        </p:nvSpPr>
        <p:spPr>
          <a:xfrm>
            <a:off x="1057894" y="229890"/>
            <a:ext cx="7435277" cy="622232"/>
          </a:xfrm>
        </p:spPr>
        <p:txBody>
          <a:bodyPr/>
          <a:lstStyle/>
          <a:p>
            <a:r>
              <a:rPr lang="ja-JP" altLang="en-US" sz="2400"/>
              <a:t>画面</a:t>
            </a:r>
            <a:r>
              <a:rPr lang="en-US" altLang="ja-JP" sz="2400" dirty="0"/>
              <a:t>⑤: TOUGH3</a:t>
            </a:r>
            <a:r>
              <a:rPr lang="ja-JP" altLang="en-US" sz="2400"/>
              <a:t>パラメータ設定</a:t>
            </a:r>
            <a:r>
              <a:rPr lang="en-US" altLang="ja-JP" sz="2400" dirty="0"/>
              <a:t>(7)</a:t>
            </a:r>
            <a:endParaRPr lang="ja-JP" altLang="en-US" sz="2400"/>
          </a:p>
        </p:txBody>
      </p:sp>
      <p:sp>
        <p:nvSpPr>
          <p:cNvPr id="26" name="テキスト ボックス 25">
            <a:extLst>
              <a:ext uri="{FF2B5EF4-FFF2-40B4-BE49-F238E27FC236}">
                <a16:creationId xmlns:a16="http://schemas.microsoft.com/office/drawing/2014/main" id="{358F5022-3D32-8CB1-71EC-EA750B6A1344}"/>
              </a:ext>
            </a:extLst>
          </p:cNvPr>
          <p:cNvSpPr txBox="1"/>
          <p:nvPr/>
        </p:nvSpPr>
        <p:spPr>
          <a:xfrm>
            <a:off x="1137489" y="996990"/>
            <a:ext cx="5439310" cy="369332"/>
          </a:xfrm>
          <a:prstGeom prst="rect">
            <a:avLst/>
          </a:prstGeom>
          <a:noFill/>
          <a:ln w="12700">
            <a:solidFill>
              <a:schemeClr val="tx1"/>
            </a:solidFill>
          </a:ln>
        </p:spPr>
        <p:txBody>
          <a:bodyPr wrap="none" rtlCol="0">
            <a:spAutoFit/>
          </a:bodyPr>
          <a:lstStyle/>
          <a:p>
            <a:r>
              <a:rPr kumimoji="1" lang="en-US" altLang="ja-JP" dirty="0">
                <a:latin typeface="+mj-lt"/>
              </a:rPr>
              <a:t>Boundary </a:t>
            </a:r>
            <a:r>
              <a:rPr kumimoji="1" lang="ja-JP" altLang="en-US">
                <a:latin typeface="+mj-lt"/>
              </a:rPr>
              <a:t>では</a:t>
            </a:r>
            <a:r>
              <a:rPr lang="ja-JP" altLang="en-US">
                <a:latin typeface="+mj-lt"/>
              </a:rPr>
              <a:t>地殻熱流量・降水量の設定を行う。</a:t>
            </a:r>
            <a:endParaRPr kumimoji="1" lang="ja-JP" altLang="en-US"/>
          </a:p>
        </p:txBody>
      </p:sp>
      <p:pic>
        <p:nvPicPr>
          <p:cNvPr id="2" name="図 1">
            <a:extLst>
              <a:ext uri="{FF2B5EF4-FFF2-40B4-BE49-F238E27FC236}">
                <a16:creationId xmlns:a16="http://schemas.microsoft.com/office/drawing/2014/main" id="{0E07D539-8CC2-FCF9-A6A9-D8404014F9BF}"/>
              </a:ext>
            </a:extLst>
          </p:cNvPr>
          <p:cNvPicPr>
            <a:picLocks noChangeAspect="1"/>
          </p:cNvPicPr>
          <p:nvPr/>
        </p:nvPicPr>
        <p:blipFill>
          <a:blip r:embed="rId2"/>
          <a:stretch>
            <a:fillRect/>
          </a:stretch>
        </p:blipFill>
        <p:spPr>
          <a:xfrm>
            <a:off x="1137487" y="1719132"/>
            <a:ext cx="9679579" cy="2044184"/>
          </a:xfrm>
          <a:prstGeom prst="rect">
            <a:avLst/>
          </a:prstGeom>
          <a:ln>
            <a:solidFill>
              <a:schemeClr val="bg1">
                <a:lumMod val="85000"/>
              </a:schemeClr>
            </a:solidFill>
          </a:ln>
        </p:spPr>
      </p:pic>
      <p:sp>
        <p:nvSpPr>
          <p:cNvPr id="7" name="テキスト ボックス 6">
            <a:extLst>
              <a:ext uri="{FF2B5EF4-FFF2-40B4-BE49-F238E27FC236}">
                <a16:creationId xmlns:a16="http://schemas.microsoft.com/office/drawing/2014/main" id="{94EB57F4-6265-4400-5273-05F2EAF2037E}"/>
              </a:ext>
            </a:extLst>
          </p:cNvPr>
          <p:cNvSpPr txBox="1"/>
          <p:nvPr/>
        </p:nvSpPr>
        <p:spPr>
          <a:xfrm>
            <a:off x="1057894" y="3965843"/>
            <a:ext cx="9679578" cy="2385268"/>
          </a:xfrm>
          <a:prstGeom prst="rect">
            <a:avLst/>
          </a:prstGeom>
          <a:noFill/>
        </p:spPr>
        <p:txBody>
          <a:bodyPr wrap="square" rtlCol="0">
            <a:spAutoFit/>
          </a:bodyPr>
          <a:lstStyle/>
          <a:p>
            <a:pPr>
              <a:spcBef>
                <a:spcPts val="600"/>
              </a:spcBef>
            </a:pPr>
            <a:r>
              <a:rPr kumimoji="1" lang="en-US" altLang="ja-JP" sz="1600" dirty="0"/>
              <a:t>*</a:t>
            </a:r>
            <a:r>
              <a:rPr kumimoji="1" lang="ja-JP" altLang="en-US" sz="1600"/>
              <a:t>地殻熱流量は</a:t>
            </a:r>
            <a:r>
              <a:rPr lang="ja-JP" altLang="en-US" sz="1600"/>
              <a:t>だいたい</a:t>
            </a:r>
            <a:r>
              <a:rPr lang="en-US" altLang="ja-JP" sz="1600" dirty="0"/>
              <a:t>0.1W/m2</a:t>
            </a:r>
            <a:r>
              <a:rPr lang="ja-JP" altLang="en-US" sz="1600"/>
              <a:t>くらいにしておけばいいと思う。</a:t>
            </a:r>
            <a:r>
              <a:rPr kumimoji="1" lang="ja-JP" altLang="en-US" sz="1600"/>
              <a:t>しっかり決めたいなら以下の論文などを参考にすればよい。</a:t>
            </a:r>
            <a:endParaRPr kumimoji="1" lang="en-US" altLang="ja-JP" sz="1600" dirty="0"/>
          </a:p>
          <a:p>
            <a:pPr>
              <a:spcBef>
                <a:spcPts val="600"/>
              </a:spcBef>
            </a:pPr>
            <a:r>
              <a:rPr lang="ja-JP" altLang="en-US" sz="1600"/>
              <a:t>坂川ほか</a:t>
            </a:r>
            <a:r>
              <a:rPr lang="en-US" altLang="ja-JP" sz="1600" dirty="0"/>
              <a:t>(2005) </a:t>
            </a:r>
            <a:r>
              <a:rPr lang="ja-JP" altLang="en-US" sz="1600">
                <a:effectLst/>
              </a:rPr>
              <a:t>熱移流を考慮した日本列島の熱流束分布 </a:t>
            </a:r>
            <a:endParaRPr lang="en-US" altLang="ja-JP" sz="1600" dirty="0">
              <a:effectLst/>
            </a:endParaRPr>
          </a:p>
          <a:p>
            <a:pPr marL="285750" indent="-285750">
              <a:buFont typeface="Arial" panose="020B0604020202020204" pitchFamily="34" charset="0"/>
              <a:buChar char="•"/>
            </a:pPr>
            <a:endParaRPr lang="en-US" altLang="ja-JP" sz="1600" dirty="0"/>
          </a:p>
          <a:p>
            <a:r>
              <a:rPr lang="en-US" altLang="ja-JP" sz="1600" dirty="0"/>
              <a:t>**</a:t>
            </a:r>
            <a:r>
              <a:rPr lang="ja-JP" altLang="en-US" sz="1600">
                <a:highlight>
                  <a:srgbClr val="FFFF00"/>
                </a:highlight>
              </a:rPr>
              <a:t>降水量の設定は</a:t>
            </a:r>
            <a:r>
              <a:rPr lang="en-US" altLang="ja-JP" sz="1600" dirty="0">
                <a:highlight>
                  <a:srgbClr val="FFFF00"/>
                </a:highlight>
              </a:rPr>
              <a:t>EOS2, ECO2N_V2</a:t>
            </a:r>
            <a:r>
              <a:rPr lang="ja-JP" altLang="en-US" sz="1600">
                <a:highlight>
                  <a:srgbClr val="FFFF00"/>
                </a:highlight>
              </a:rPr>
              <a:t>使用時においてはほとんど意味がない</a:t>
            </a:r>
            <a:r>
              <a:rPr lang="ja-JP" altLang="en-US" sz="1600"/>
              <a:t>。これは空気層を扱うことができないかわりに、天水に満たされたブロックを地表に接続して空気層の代わりとしており、地表面ではかってに水の出入りが発生するため。流入量が降水量を超えていないかどうかは後でチェックするべきではある。</a:t>
            </a:r>
            <a:r>
              <a:rPr lang="en-US" altLang="ja-JP" sz="1600" dirty="0"/>
              <a:t>(</a:t>
            </a:r>
            <a:r>
              <a:rPr lang="en-US" altLang="ja-JP" sz="1600" dirty="0" err="1"/>
              <a:t>makeVtu.py</a:t>
            </a:r>
            <a:r>
              <a:rPr lang="ja-JP" altLang="en-US" sz="1600"/>
              <a:t>のオプション</a:t>
            </a:r>
            <a:r>
              <a:rPr lang="en-US" altLang="ja-JP" sz="1600" dirty="0"/>
              <a:t>–</a:t>
            </a:r>
            <a:r>
              <a:rPr lang="en-US" altLang="ja-JP" sz="1600" dirty="0" err="1"/>
              <a:t>cofts</a:t>
            </a:r>
            <a:r>
              <a:rPr lang="en-US" altLang="ja-JP" sz="1600" dirty="0"/>
              <a:t> </a:t>
            </a:r>
            <a:r>
              <a:rPr lang="ja-JP" altLang="en-US" sz="1600"/>
              <a:t>などを使うとよい</a:t>
            </a:r>
            <a:r>
              <a:rPr lang="en-US" altLang="ja-JP" sz="1600" dirty="0"/>
              <a:t>)</a:t>
            </a:r>
            <a:endParaRPr lang="ja-JP" altLang="en-US" sz="1600"/>
          </a:p>
          <a:p>
            <a:endParaRPr kumimoji="1" lang="ja-JP" altLang="en-US" sz="1600"/>
          </a:p>
        </p:txBody>
      </p:sp>
      <p:sp>
        <p:nvSpPr>
          <p:cNvPr id="11" name="正方形/長方形 10">
            <a:extLst>
              <a:ext uri="{FF2B5EF4-FFF2-40B4-BE49-F238E27FC236}">
                <a16:creationId xmlns:a16="http://schemas.microsoft.com/office/drawing/2014/main" id="{0AA1B9EC-CF60-3010-C926-96DAEE96A5A8}"/>
              </a:ext>
            </a:extLst>
          </p:cNvPr>
          <p:cNvSpPr/>
          <p:nvPr/>
        </p:nvSpPr>
        <p:spPr>
          <a:xfrm>
            <a:off x="4183230" y="2366180"/>
            <a:ext cx="3089766" cy="25765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10993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フローチャート: 代替処理 57">
            <a:extLst>
              <a:ext uri="{FF2B5EF4-FFF2-40B4-BE49-F238E27FC236}">
                <a16:creationId xmlns:a16="http://schemas.microsoft.com/office/drawing/2014/main" id="{BFDCCD04-432F-E75C-D141-2164463F5871}"/>
              </a:ext>
            </a:extLst>
          </p:cNvPr>
          <p:cNvSpPr/>
          <p:nvPr/>
        </p:nvSpPr>
        <p:spPr>
          <a:xfrm>
            <a:off x="6485483" y="3292104"/>
            <a:ext cx="1622723" cy="1015336"/>
          </a:xfrm>
          <a:prstGeom prst="flowChartAlternateProcess">
            <a:avLst/>
          </a:prstGeom>
          <a:solidFill>
            <a:schemeClr val="accent1">
              <a:alpha val="301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dirty="0">
              <a:solidFill>
                <a:srgbClr val="0070C0"/>
              </a:solidFill>
              <a:latin typeface="+mj-lt"/>
            </a:endParaRPr>
          </a:p>
          <a:p>
            <a:pPr algn="ctr"/>
            <a:endParaRPr lang="en-US" altLang="ja-JP" dirty="0">
              <a:solidFill>
                <a:srgbClr val="0070C0"/>
              </a:solidFill>
              <a:latin typeface="+mj-lt"/>
            </a:endParaRPr>
          </a:p>
          <a:p>
            <a:pPr algn="ctr"/>
            <a:r>
              <a:rPr lang="en-US" altLang="ja-JP" dirty="0" err="1">
                <a:solidFill>
                  <a:srgbClr val="0070C0"/>
                </a:solidFill>
                <a:latin typeface="+mj-lt"/>
              </a:rPr>
              <a:t>run.py</a:t>
            </a:r>
            <a:endParaRPr lang="en-US" altLang="ja-JP" dirty="0">
              <a:solidFill>
                <a:srgbClr val="0070C0"/>
              </a:solidFill>
              <a:latin typeface="+mj-lt"/>
            </a:endParaRPr>
          </a:p>
        </p:txBody>
      </p:sp>
      <p:sp>
        <p:nvSpPr>
          <p:cNvPr id="2" name="タイトル 1">
            <a:extLst>
              <a:ext uri="{FF2B5EF4-FFF2-40B4-BE49-F238E27FC236}">
                <a16:creationId xmlns:a16="http://schemas.microsoft.com/office/drawing/2014/main" id="{B20F7F34-4AF1-6E8B-E400-D1202F4A6C0C}"/>
              </a:ext>
            </a:extLst>
          </p:cNvPr>
          <p:cNvSpPr>
            <a:spLocks noGrp="1"/>
          </p:cNvSpPr>
          <p:nvPr>
            <p:ph type="title"/>
          </p:nvPr>
        </p:nvSpPr>
        <p:spPr/>
        <p:txBody>
          <a:bodyPr/>
          <a:lstStyle/>
          <a:p>
            <a:r>
              <a:rPr kumimoji="1" lang="en-US" altLang="ja-JP" dirty="0"/>
              <a:t>WEAK3</a:t>
            </a:r>
            <a:r>
              <a:rPr kumimoji="1" lang="ja-JP" altLang="en-US"/>
              <a:t>処理概要</a:t>
            </a:r>
          </a:p>
        </p:txBody>
      </p:sp>
      <p:sp>
        <p:nvSpPr>
          <p:cNvPr id="10" name="1 つの角を切り取った四角形 9">
            <a:extLst>
              <a:ext uri="{FF2B5EF4-FFF2-40B4-BE49-F238E27FC236}">
                <a16:creationId xmlns:a16="http://schemas.microsoft.com/office/drawing/2014/main" id="{52800494-B61E-F815-4733-6BA5F0F20010}"/>
              </a:ext>
            </a:extLst>
          </p:cNvPr>
          <p:cNvSpPr/>
          <p:nvPr/>
        </p:nvSpPr>
        <p:spPr>
          <a:xfrm>
            <a:off x="643503" y="4105021"/>
            <a:ext cx="1110938" cy="404838"/>
          </a:xfrm>
          <a:prstGeom prst="snip1Rect">
            <a:avLst/>
          </a:prstGeom>
          <a:noFill/>
          <a:ln w="15875">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1200" b="1" dirty="0">
                <a:solidFill>
                  <a:schemeClr val="tx1">
                    <a:lumMod val="65000"/>
                    <a:lumOff val="35000"/>
                  </a:schemeClr>
                </a:solidFill>
              </a:rPr>
              <a:t>seed points</a:t>
            </a:r>
            <a:endParaRPr kumimoji="1" lang="ja-JP" altLang="en-US" sz="1200" b="1">
              <a:solidFill>
                <a:schemeClr val="tx1">
                  <a:lumMod val="65000"/>
                  <a:lumOff val="35000"/>
                </a:schemeClr>
              </a:solidFill>
            </a:endParaRPr>
          </a:p>
        </p:txBody>
      </p:sp>
      <p:sp>
        <p:nvSpPr>
          <p:cNvPr id="11" name="1 つの角を切り取った四角形 10">
            <a:extLst>
              <a:ext uri="{FF2B5EF4-FFF2-40B4-BE49-F238E27FC236}">
                <a16:creationId xmlns:a16="http://schemas.microsoft.com/office/drawing/2014/main" id="{34DA1223-D728-83AD-BB0D-EC2CC13181FD}"/>
              </a:ext>
            </a:extLst>
          </p:cNvPr>
          <p:cNvSpPr/>
          <p:nvPr/>
        </p:nvSpPr>
        <p:spPr>
          <a:xfrm>
            <a:off x="643503" y="3031595"/>
            <a:ext cx="1110938" cy="404838"/>
          </a:xfrm>
          <a:prstGeom prst="snip1Rect">
            <a:avLst/>
          </a:prstGeom>
          <a:noFill/>
          <a:ln w="15875">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200" b="1">
                <a:solidFill>
                  <a:schemeClr val="tx1">
                    <a:lumMod val="65000"/>
                    <a:lumOff val="35000"/>
                  </a:schemeClr>
                </a:solidFill>
              </a:rPr>
              <a:t>地形</a:t>
            </a:r>
          </a:p>
        </p:txBody>
      </p:sp>
      <p:sp>
        <p:nvSpPr>
          <p:cNvPr id="12" name="1 つの角を切り取った四角形 11">
            <a:extLst>
              <a:ext uri="{FF2B5EF4-FFF2-40B4-BE49-F238E27FC236}">
                <a16:creationId xmlns:a16="http://schemas.microsoft.com/office/drawing/2014/main" id="{23EC29D7-E7CC-BCF8-F6E1-9C7D53965C64}"/>
              </a:ext>
            </a:extLst>
          </p:cNvPr>
          <p:cNvSpPr/>
          <p:nvPr/>
        </p:nvSpPr>
        <p:spPr>
          <a:xfrm>
            <a:off x="643503" y="3568308"/>
            <a:ext cx="1110938" cy="404838"/>
          </a:xfrm>
          <a:prstGeom prst="snip1Rect">
            <a:avLst/>
          </a:prstGeom>
          <a:noFill/>
          <a:ln w="15875">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1200" b="1">
                <a:solidFill>
                  <a:schemeClr val="tx1">
                    <a:lumMod val="65000"/>
                    <a:lumOff val="35000"/>
                  </a:schemeClr>
                </a:solidFill>
              </a:rPr>
              <a:t>比抵抗構造</a:t>
            </a:r>
            <a:endParaRPr kumimoji="1" lang="ja-JP" altLang="en-US" sz="1200" b="1">
              <a:solidFill>
                <a:schemeClr val="tx1">
                  <a:lumMod val="65000"/>
                  <a:lumOff val="35000"/>
                </a:schemeClr>
              </a:solidFill>
            </a:endParaRPr>
          </a:p>
        </p:txBody>
      </p:sp>
      <p:sp>
        <p:nvSpPr>
          <p:cNvPr id="13" name="フローチャート: 代替処理 12">
            <a:extLst>
              <a:ext uri="{FF2B5EF4-FFF2-40B4-BE49-F238E27FC236}">
                <a16:creationId xmlns:a16="http://schemas.microsoft.com/office/drawing/2014/main" id="{B57F71DB-42C7-7011-446D-99478FFC5C4F}"/>
              </a:ext>
            </a:extLst>
          </p:cNvPr>
          <p:cNvSpPr/>
          <p:nvPr/>
        </p:nvSpPr>
        <p:spPr>
          <a:xfrm>
            <a:off x="2034301" y="3468414"/>
            <a:ext cx="1690345" cy="592947"/>
          </a:xfrm>
          <a:prstGeom prst="flowChartAlternateProcess">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err="1">
                <a:solidFill>
                  <a:srgbClr val="0070C0"/>
                </a:solidFill>
                <a:latin typeface="+mj-lt"/>
              </a:rPr>
              <a:t>makeGrid.py</a:t>
            </a:r>
            <a:endParaRPr lang="en-US" altLang="ja-JP" dirty="0">
              <a:solidFill>
                <a:srgbClr val="0070C0"/>
              </a:solidFill>
              <a:latin typeface="+mj-lt"/>
            </a:endParaRPr>
          </a:p>
        </p:txBody>
      </p:sp>
      <p:sp>
        <p:nvSpPr>
          <p:cNvPr id="14" name="フローチャート: 代替処理 13">
            <a:extLst>
              <a:ext uri="{FF2B5EF4-FFF2-40B4-BE49-F238E27FC236}">
                <a16:creationId xmlns:a16="http://schemas.microsoft.com/office/drawing/2014/main" id="{266A330E-510A-C9B2-C427-93D548A3D5AA}"/>
              </a:ext>
            </a:extLst>
          </p:cNvPr>
          <p:cNvSpPr/>
          <p:nvPr/>
        </p:nvSpPr>
        <p:spPr>
          <a:xfrm>
            <a:off x="3958817" y="3468414"/>
            <a:ext cx="2285539" cy="592947"/>
          </a:xfrm>
          <a:prstGeom prst="flowChartAlternateProcess">
            <a:avLst/>
          </a:prstGeom>
          <a:solidFill>
            <a:schemeClr val="accent1">
              <a:alpha val="301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rgbClr val="0070C0"/>
                </a:solidFill>
                <a:latin typeface="+mj-lt"/>
              </a:rPr>
              <a:t>tough3exec_ws.py</a:t>
            </a:r>
          </a:p>
        </p:txBody>
      </p:sp>
      <p:sp>
        <p:nvSpPr>
          <p:cNvPr id="17" name="1 つの角を切り取った四角形 16">
            <a:extLst>
              <a:ext uri="{FF2B5EF4-FFF2-40B4-BE49-F238E27FC236}">
                <a16:creationId xmlns:a16="http://schemas.microsoft.com/office/drawing/2014/main" id="{942D83BF-C4D7-B79F-4844-9899806A6D1F}"/>
              </a:ext>
            </a:extLst>
          </p:cNvPr>
          <p:cNvSpPr/>
          <p:nvPr/>
        </p:nvSpPr>
        <p:spPr>
          <a:xfrm>
            <a:off x="7616564" y="2731597"/>
            <a:ext cx="1151015" cy="404838"/>
          </a:xfrm>
          <a:prstGeom prst="snip1Rect">
            <a:avLst/>
          </a:prstGeom>
          <a:ln w="15875">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1200" b="1">
                <a:solidFill>
                  <a:schemeClr val="tx1">
                    <a:lumMod val="65000"/>
                    <a:lumOff val="35000"/>
                  </a:schemeClr>
                </a:solidFill>
              </a:rPr>
              <a:t>計算結果</a:t>
            </a:r>
            <a:endParaRPr lang="en-US" altLang="ja-JP" sz="1200" b="1" dirty="0">
              <a:solidFill>
                <a:schemeClr val="tx1">
                  <a:lumMod val="65000"/>
                  <a:lumOff val="35000"/>
                </a:schemeClr>
              </a:solidFill>
            </a:endParaRPr>
          </a:p>
        </p:txBody>
      </p:sp>
      <p:sp>
        <p:nvSpPr>
          <p:cNvPr id="18" name="フローチャート: 代替処理 17">
            <a:extLst>
              <a:ext uri="{FF2B5EF4-FFF2-40B4-BE49-F238E27FC236}">
                <a16:creationId xmlns:a16="http://schemas.microsoft.com/office/drawing/2014/main" id="{0A75B8B6-3464-1414-70BB-2E43F295F960}"/>
              </a:ext>
            </a:extLst>
          </p:cNvPr>
          <p:cNvSpPr/>
          <p:nvPr/>
        </p:nvSpPr>
        <p:spPr>
          <a:xfrm>
            <a:off x="10112290" y="3468735"/>
            <a:ext cx="1614866" cy="603339"/>
          </a:xfrm>
          <a:prstGeom prst="flowChartAlternateProcess">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err="1">
                <a:solidFill>
                  <a:srgbClr val="0070C0"/>
                </a:solidFill>
                <a:latin typeface="+mj-lt"/>
              </a:rPr>
              <a:t>update_log.py</a:t>
            </a:r>
            <a:endParaRPr lang="en-US" altLang="ja-JP" sz="1600" dirty="0">
              <a:solidFill>
                <a:srgbClr val="0070C0"/>
              </a:solidFill>
              <a:latin typeface="+mj-lt"/>
            </a:endParaRPr>
          </a:p>
        </p:txBody>
      </p:sp>
      <p:sp>
        <p:nvSpPr>
          <p:cNvPr id="19" name="フローチャート: 代替処理 18">
            <a:extLst>
              <a:ext uri="{FF2B5EF4-FFF2-40B4-BE49-F238E27FC236}">
                <a16:creationId xmlns:a16="http://schemas.microsoft.com/office/drawing/2014/main" id="{6C544B5E-CAA2-6626-EC8F-85DD090B7760}"/>
              </a:ext>
            </a:extLst>
          </p:cNvPr>
          <p:cNvSpPr/>
          <p:nvPr/>
        </p:nvSpPr>
        <p:spPr>
          <a:xfrm>
            <a:off x="8315935" y="3468735"/>
            <a:ext cx="1614866" cy="603339"/>
          </a:xfrm>
          <a:prstGeom prst="flowChartAlternateProcess">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err="1">
                <a:solidFill>
                  <a:srgbClr val="0070C0"/>
                </a:solidFill>
                <a:latin typeface="+mj-lt"/>
              </a:rPr>
              <a:t>makeVtu.py</a:t>
            </a:r>
            <a:endParaRPr lang="en-US" altLang="ja-JP" sz="1600" dirty="0">
              <a:solidFill>
                <a:srgbClr val="0070C0"/>
              </a:solidFill>
              <a:latin typeface="+mj-lt"/>
            </a:endParaRPr>
          </a:p>
        </p:txBody>
      </p:sp>
      <p:sp>
        <p:nvSpPr>
          <p:cNvPr id="21" name="テキスト ボックス 20">
            <a:extLst>
              <a:ext uri="{FF2B5EF4-FFF2-40B4-BE49-F238E27FC236}">
                <a16:creationId xmlns:a16="http://schemas.microsoft.com/office/drawing/2014/main" id="{1FE38746-9160-0837-828A-7C1E9BBDDC56}"/>
              </a:ext>
            </a:extLst>
          </p:cNvPr>
          <p:cNvSpPr txBox="1"/>
          <p:nvPr/>
        </p:nvSpPr>
        <p:spPr>
          <a:xfrm>
            <a:off x="2013987" y="4418976"/>
            <a:ext cx="1977061" cy="1815882"/>
          </a:xfrm>
          <a:prstGeom prst="rect">
            <a:avLst/>
          </a:prstGeom>
          <a:noFill/>
        </p:spPr>
        <p:txBody>
          <a:bodyPr wrap="square" rtlCol="0">
            <a:spAutoFit/>
          </a:bodyPr>
          <a:lstStyle/>
          <a:p>
            <a:r>
              <a:rPr lang="en-US" altLang="ja-JP" sz="1600" u="sng" dirty="0">
                <a:latin typeface="Hiragino Sans W5" panose="020B0400000000000000" pitchFamily="34" charset="-128"/>
                <a:ea typeface="Hiragino Sans W5" panose="020B0400000000000000" pitchFamily="34" charset="-128"/>
              </a:rPr>
              <a:t>1. </a:t>
            </a:r>
            <a:r>
              <a:rPr lang="ja-JP" altLang="en-US" sz="1600" u="sng">
                <a:latin typeface="Hiragino Sans W5" panose="020B0400000000000000" pitchFamily="34" charset="-128"/>
                <a:ea typeface="Hiragino Sans W5" panose="020B0400000000000000" pitchFamily="34" charset="-128"/>
              </a:rPr>
              <a:t>浸透率構造生成</a:t>
            </a:r>
            <a:endParaRPr lang="en-US" altLang="ja-JP" sz="1600" u="sng" dirty="0">
              <a:latin typeface="Hiragino Sans W5" panose="020B0400000000000000" pitchFamily="34" charset="-128"/>
              <a:ea typeface="Hiragino Sans W5" panose="020B0400000000000000" pitchFamily="34" charset="-128"/>
            </a:endParaRPr>
          </a:p>
          <a:p>
            <a:pPr marL="177750" indent="-177750">
              <a:buFont typeface="Arial" panose="020B0604020202020204" pitchFamily="34" charset="0"/>
              <a:buChar char="•"/>
            </a:pPr>
            <a:r>
              <a:rPr lang="ja-JP" altLang="en-US" sz="1600"/>
              <a:t>グリッド作成</a:t>
            </a:r>
            <a:endParaRPr lang="en-US" altLang="ja-JP" sz="1600" dirty="0"/>
          </a:p>
          <a:p>
            <a:pPr marL="177750" indent="-177750">
              <a:buFont typeface="Arial" panose="020B0604020202020204" pitchFamily="34" charset="0"/>
              <a:buChar char="•"/>
            </a:pPr>
            <a:r>
              <a:rPr kumimoji="1" lang="ja-JP" altLang="en-US" sz="1600"/>
              <a:t>岩石タイプ割当</a:t>
            </a:r>
            <a:endParaRPr kumimoji="1" lang="en-US" altLang="ja-JP" sz="1600" dirty="0"/>
          </a:p>
          <a:p>
            <a:pPr marL="177750" indent="-177750">
              <a:buFont typeface="Arial" panose="020B0604020202020204" pitchFamily="34" charset="0"/>
              <a:buChar char="•"/>
            </a:pPr>
            <a:r>
              <a:rPr lang="ja-JP" altLang="en-US" sz="1600"/>
              <a:t>空気層の設定</a:t>
            </a:r>
            <a:endParaRPr lang="en-US" altLang="ja-JP" sz="1600" dirty="0"/>
          </a:p>
          <a:p>
            <a:pPr marL="177750" indent="-177750">
              <a:buFont typeface="Arial" panose="020B0604020202020204" pitchFamily="34" charset="0"/>
              <a:buChar char="•"/>
            </a:pPr>
            <a:r>
              <a:rPr kumimoji="1" lang="ja-JP" altLang="en-US" sz="1600"/>
              <a:t>境界条件の設定</a:t>
            </a:r>
            <a:endParaRPr kumimoji="1" lang="en-US" altLang="ja-JP" sz="1600" dirty="0"/>
          </a:p>
          <a:p>
            <a:endParaRPr kumimoji="1" lang="en-US" altLang="ja-JP" sz="1600" dirty="0"/>
          </a:p>
          <a:p>
            <a:endParaRPr kumimoji="1" lang="ja-JP" altLang="en-US" sz="1600"/>
          </a:p>
        </p:txBody>
      </p:sp>
      <p:sp>
        <p:nvSpPr>
          <p:cNvPr id="22" name="テキスト ボックス 21">
            <a:extLst>
              <a:ext uri="{FF2B5EF4-FFF2-40B4-BE49-F238E27FC236}">
                <a16:creationId xmlns:a16="http://schemas.microsoft.com/office/drawing/2014/main" id="{89ABFE34-9D62-5CA7-F54B-EE7C316FC81E}"/>
              </a:ext>
            </a:extLst>
          </p:cNvPr>
          <p:cNvSpPr txBox="1"/>
          <p:nvPr/>
        </p:nvSpPr>
        <p:spPr>
          <a:xfrm>
            <a:off x="4014686" y="4418976"/>
            <a:ext cx="2263068" cy="1323439"/>
          </a:xfrm>
          <a:prstGeom prst="rect">
            <a:avLst/>
          </a:prstGeom>
          <a:noFill/>
        </p:spPr>
        <p:txBody>
          <a:bodyPr wrap="square" rtlCol="0">
            <a:spAutoFit/>
          </a:bodyPr>
          <a:lstStyle/>
          <a:p>
            <a:r>
              <a:rPr lang="en-US" altLang="ja-JP" sz="1600" u="sng" dirty="0">
                <a:latin typeface="Helvetica Neue" panose="02000503000000020004" pitchFamily="2" charset="0"/>
                <a:ea typeface="Helvetica Neue" panose="02000503000000020004" pitchFamily="2" charset="0"/>
                <a:cs typeface="Helvetica Neue" panose="02000503000000020004" pitchFamily="2" charset="0"/>
              </a:rPr>
              <a:t>2. TOUGH</a:t>
            </a:r>
            <a:r>
              <a:rPr lang="ja-JP" altLang="en-US" sz="1600" u="sng">
                <a:latin typeface="Hiragino Sans W5" panose="020B0400000000000000" pitchFamily="34" charset="-128"/>
                <a:ea typeface="Hiragino Sans W5" panose="020B0400000000000000" pitchFamily="34" charset="-128"/>
              </a:rPr>
              <a:t>入力</a:t>
            </a:r>
            <a:r>
              <a:rPr lang="en-US" altLang="ja-JP" sz="1600" u="sng" dirty="0">
                <a:latin typeface="Helvetica Neue" panose="02000503000000020004" pitchFamily="2" charset="0"/>
                <a:ea typeface="Helvetica Neue" panose="02000503000000020004" pitchFamily="2" charset="0"/>
                <a:cs typeface="Helvetica Neue" panose="02000503000000020004" pitchFamily="2" charset="0"/>
              </a:rPr>
              <a:t>file</a:t>
            </a:r>
            <a:r>
              <a:rPr lang="ja-JP" altLang="en-US" sz="1600" u="sng">
                <a:latin typeface="Hiragino Sans W5" panose="020B0400000000000000" pitchFamily="34" charset="-128"/>
                <a:ea typeface="Hiragino Sans W5" panose="020B0400000000000000" pitchFamily="34" charset="-128"/>
              </a:rPr>
              <a:t>生成</a:t>
            </a:r>
            <a:endParaRPr lang="en-US" altLang="ja-JP" sz="1600" u="sng" dirty="0">
              <a:latin typeface="Hiragino Sans W5" panose="020B0400000000000000" pitchFamily="34" charset="-128"/>
              <a:ea typeface="Hiragino Sans W5" panose="020B0400000000000000" pitchFamily="34" charset="-128"/>
            </a:endParaRPr>
          </a:p>
          <a:p>
            <a:pPr marL="177750" indent="-177750">
              <a:buFont typeface="Arial" panose="020B0604020202020204" pitchFamily="34" charset="0"/>
              <a:buChar char="•"/>
            </a:pPr>
            <a:r>
              <a:rPr lang="ja-JP" altLang="en-US" sz="1600"/>
              <a:t>状態方程式</a:t>
            </a:r>
            <a:endParaRPr lang="en-US" altLang="ja-JP" sz="1600" dirty="0"/>
          </a:p>
          <a:p>
            <a:pPr marL="177750" indent="-177750">
              <a:buFont typeface="Arial" panose="020B0604020202020204" pitchFamily="34" charset="0"/>
              <a:buChar char="•"/>
            </a:pPr>
            <a:r>
              <a:rPr lang="ja-JP" altLang="en-US" sz="1600"/>
              <a:t>注入流体の設定</a:t>
            </a:r>
            <a:endParaRPr lang="en-US" altLang="ja-JP" sz="1600" dirty="0"/>
          </a:p>
          <a:p>
            <a:pPr marL="177750" indent="-177750">
              <a:buFont typeface="Arial" panose="020B0604020202020204" pitchFamily="34" charset="0"/>
              <a:buChar char="•"/>
            </a:pPr>
            <a:r>
              <a:rPr lang="ja-JP" altLang="en-US" sz="1600"/>
              <a:t>ソルバの設定</a:t>
            </a:r>
            <a:endParaRPr kumimoji="1" lang="en-US" altLang="ja-JP" sz="1600" dirty="0"/>
          </a:p>
          <a:p>
            <a:endParaRPr kumimoji="1" lang="ja-JP" altLang="en-US" sz="1600"/>
          </a:p>
        </p:txBody>
      </p:sp>
      <p:sp>
        <p:nvSpPr>
          <p:cNvPr id="27" name="フローチャート: 処理 26">
            <a:extLst>
              <a:ext uri="{FF2B5EF4-FFF2-40B4-BE49-F238E27FC236}">
                <a16:creationId xmlns:a16="http://schemas.microsoft.com/office/drawing/2014/main" id="{BC70F7E8-A4DA-355C-18F2-52435DF08316}"/>
              </a:ext>
            </a:extLst>
          </p:cNvPr>
          <p:cNvSpPr/>
          <p:nvPr/>
        </p:nvSpPr>
        <p:spPr>
          <a:xfrm>
            <a:off x="6621907" y="3408859"/>
            <a:ext cx="1362339" cy="564287"/>
          </a:xfrm>
          <a:prstGeom prst="flowChartProcess">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TOUGH3/</a:t>
            </a:r>
          </a:p>
          <a:p>
            <a:pPr algn="ctr"/>
            <a:r>
              <a:rPr kumimoji="1" lang="en-US" altLang="ja-JP"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TOUGH2</a:t>
            </a:r>
          </a:p>
        </p:txBody>
      </p:sp>
      <p:sp>
        <p:nvSpPr>
          <p:cNvPr id="29" name="テキスト ボックス 28">
            <a:extLst>
              <a:ext uri="{FF2B5EF4-FFF2-40B4-BE49-F238E27FC236}">
                <a16:creationId xmlns:a16="http://schemas.microsoft.com/office/drawing/2014/main" id="{D6ABEC37-1B7C-D3DE-F13D-C0B9C65E4AD2}"/>
              </a:ext>
            </a:extLst>
          </p:cNvPr>
          <p:cNvSpPr txBox="1"/>
          <p:nvPr/>
        </p:nvSpPr>
        <p:spPr>
          <a:xfrm>
            <a:off x="9920871" y="4418976"/>
            <a:ext cx="2103842" cy="584775"/>
          </a:xfrm>
          <a:prstGeom prst="rect">
            <a:avLst/>
          </a:prstGeom>
          <a:noFill/>
        </p:spPr>
        <p:txBody>
          <a:bodyPr wrap="square">
            <a:spAutoFit/>
          </a:bodyPr>
          <a:lstStyle/>
          <a:p>
            <a:pPr algn="ctr"/>
            <a:r>
              <a:rPr lang="en-US" altLang="ja-JP" sz="1600" u="sng" dirty="0">
                <a:latin typeface="Hiragino Sans W5" panose="020B0400000000000000" pitchFamily="34" charset="-128"/>
                <a:ea typeface="Hiragino Sans W5" panose="020B0400000000000000" pitchFamily="34" charset="-128"/>
              </a:rPr>
              <a:t>5. </a:t>
            </a:r>
            <a:r>
              <a:rPr lang="ja-JP" altLang="en-US" sz="1600" u="sng">
                <a:latin typeface="Hiragino Sans W5" panose="020B0400000000000000" pitchFamily="34" charset="-128"/>
                <a:ea typeface="Hiragino Sans W5" panose="020B0400000000000000" pitchFamily="34" charset="-128"/>
              </a:rPr>
              <a:t>データベース登録</a:t>
            </a:r>
            <a:endParaRPr lang="en-US" altLang="ja-JP" sz="1600" u="sng" dirty="0">
              <a:latin typeface="Hiragino Sans W5" panose="020B0400000000000000" pitchFamily="34" charset="-128"/>
              <a:ea typeface="Hiragino Sans W5" panose="020B0400000000000000" pitchFamily="34" charset="-128"/>
            </a:endParaRPr>
          </a:p>
          <a:p>
            <a:pPr marL="177750" indent="-177750" algn="ctr">
              <a:buFont typeface="Arial" panose="020B0604020202020204" pitchFamily="34" charset="0"/>
              <a:buChar char="•"/>
            </a:pPr>
            <a:r>
              <a:rPr lang="ja-JP" altLang="en-US" sz="1600"/>
              <a:t>結果の簡単な整理</a:t>
            </a:r>
            <a:endParaRPr lang="en-US" altLang="ja-JP" sz="1600" dirty="0"/>
          </a:p>
        </p:txBody>
      </p:sp>
      <p:sp>
        <p:nvSpPr>
          <p:cNvPr id="31" name="テキスト ボックス 30">
            <a:extLst>
              <a:ext uri="{FF2B5EF4-FFF2-40B4-BE49-F238E27FC236}">
                <a16:creationId xmlns:a16="http://schemas.microsoft.com/office/drawing/2014/main" id="{5CE368A7-B061-E14A-50A0-7B98E9F5C4C3}"/>
              </a:ext>
            </a:extLst>
          </p:cNvPr>
          <p:cNvSpPr txBox="1"/>
          <p:nvPr/>
        </p:nvSpPr>
        <p:spPr>
          <a:xfrm>
            <a:off x="8369660" y="4418976"/>
            <a:ext cx="1810458" cy="1323439"/>
          </a:xfrm>
          <a:prstGeom prst="rect">
            <a:avLst/>
          </a:prstGeom>
          <a:noFill/>
        </p:spPr>
        <p:txBody>
          <a:bodyPr wrap="square">
            <a:spAutoFit/>
          </a:bodyPr>
          <a:lstStyle/>
          <a:p>
            <a:r>
              <a:rPr lang="en-US" altLang="ja-JP" sz="1600" u="sng" dirty="0">
                <a:latin typeface="Hiragino Sans W5" panose="020B0400000000000000" pitchFamily="34" charset="-128"/>
                <a:ea typeface="Hiragino Sans W5" panose="020B0400000000000000" pitchFamily="34" charset="-128"/>
              </a:rPr>
              <a:t>4. </a:t>
            </a:r>
            <a:r>
              <a:rPr lang="ja-JP" altLang="en-US" sz="1600" u="sng">
                <a:latin typeface="Hiragino Sans W5" panose="020B0400000000000000" pitchFamily="34" charset="-128"/>
                <a:ea typeface="Hiragino Sans W5" panose="020B0400000000000000" pitchFamily="34" charset="-128"/>
              </a:rPr>
              <a:t>結果の図化</a:t>
            </a:r>
            <a:endParaRPr lang="en-US" altLang="ja-JP" sz="1600" u="sng" dirty="0">
              <a:latin typeface="Hiragino Sans W5" panose="020B0400000000000000" pitchFamily="34" charset="-128"/>
              <a:ea typeface="Hiragino Sans W5" panose="020B0400000000000000" pitchFamily="34" charset="-128"/>
            </a:endParaRPr>
          </a:p>
          <a:p>
            <a:pPr marL="177750" indent="-177750">
              <a:buFont typeface="Arial" panose="020B0604020202020204" pitchFamily="34" charset="0"/>
              <a:buChar char="•"/>
            </a:pPr>
            <a:r>
              <a:rPr lang="ja-JP" altLang="en-US" sz="1600"/>
              <a:t>結果の断面</a:t>
            </a:r>
            <a:endParaRPr lang="en-US" altLang="ja-JP" sz="1600" dirty="0"/>
          </a:p>
          <a:p>
            <a:pPr marL="177750" indent="-177750">
              <a:buFont typeface="Arial" panose="020B0604020202020204" pitchFamily="34" charset="0"/>
              <a:buChar char="•"/>
            </a:pPr>
            <a:r>
              <a:rPr lang="ja-JP" altLang="en-US" sz="1600"/>
              <a:t>アニメーション</a:t>
            </a:r>
            <a:endParaRPr lang="en-US" altLang="ja-JP" sz="1600" dirty="0"/>
          </a:p>
          <a:p>
            <a:pPr marL="177750" indent="-177750">
              <a:buFont typeface="Arial" panose="020B0604020202020204" pitchFamily="34" charset="0"/>
              <a:buChar char="•"/>
            </a:pPr>
            <a:r>
              <a:rPr lang="ja-JP" altLang="en-US" sz="1600"/>
              <a:t>放熱量時系列</a:t>
            </a:r>
            <a:endParaRPr lang="en-US" altLang="ja-JP" sz="1600" dirty="0"/>
          </a:p>
          <a:p>
            <a:pPr marL="177750" indent="-177750">
              <a:buFont typeface="Arial" panose="020B0604020202020204" pitchFamily="34" charset="0"/>
              <a:buChar char="•"/>
            </a:pPr>
            <a:r>
              <a:rPr lang="ja-JP" altLang="en-US" sz="1600"/>
              <a:t>放熱量分布</a:t>
            </a:r>
          </a:p>
        </p:txBody>
      </p:sp>
      <p:sp>
        <p:nvSpPr>
          <p:cNvPr id="32" name="角丸四角形 31">
            <a:extLst>
              <a:ext uri="{FF2B5EF4-FFF2-40B4-BE49-F238E27FC236}">
                <a16:creationId xmlns:a16="http://schemas.microsoft.com/office/drawing/2014/main" id="{02ED067C-923C-7831-C065-160319BE0C6D}"/>
              </a:ext>
            </a:extLst>
          </p:cNvPr>
          <p:cNvSpPr/>
          <p:nvPr/>
        </p:nvSpPr>
        <p:spPr>
          <a:xfrm>
            <a:off x="6485484" y="714033"/>
            <a:ext cx="4922956" cy="160095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bg1"/>
                </a:solidFill>
                <a:latin typeface="+mj-lt"/>
              </a:rPr>
              <a:t>WEAK3</a:t>
            </a:r>
            <a:r>
              <a:rPr kumimoji="1" lang="ja-JP" altLang="en-US" b="1">
                <a:solidFill>
                  <a:schemeClr val="bg1"/>
                </a:solidFill>
                <a:latin typeface="Hiragino Sans W6" panose="020B0400000000000000" pitchFamily="34" charset="-128"/>
                <a:ea typeface="Hiragino Sans W6" panose="020B0400000000000000" pitchFamily="34" charset="-128"/>
              </a:rPr>
              <a:t>入力ファイル</a:t>
            </a:r>
            <a:r>
              <a:rPr kumimoji="1" lang="en-US" altLang="ja-JP" b="1" dirty="0">
                <a:solidFill>
                  <a:schemeClr val="bg1"/>
                </a:solidFill>
                <a:latin typeface="Hiragino Sans W6" panose="020B0400000000000000" pitchFamily="34" charset="-128"/>
                <a:ea typeface="Hiragino Sans W6" panose="020B0400000000000000" pitchFamily="34" charset="-128"/>
              </a:rPr>
              <a:t> </a:t>
            </a:r>
            <a:r>
              <a:rPr kumimoji="1" lang="en-US" altLang="ja-JP" dirty="0">
                <a:solidFill>
                  <a:schemeClr val="bg1"/>
                </a:solidFill>
                <a:latin typeface="+mj-lt"/>
              </a:rPr>
              <a:t>(*.</a:t>
            </a:r>
            <a:r>
              <a:rPr kumimoji="1" lang="en-US" altLang="ja-JP" dirty="0" err="1">
                <a:solidFill>
                  <a:schemeClr val="bg1"/>
                </a:solidFill>
                <a:latin typeface="+mj-lt"/>
              </a:rPr>
              <a:t>ini</a:t>
            </a:r>
            <a:r>
              <a:rPr kumimoji="1" lang="en-US" altLang="ja-JP" dirty="0">
                <a:solidFill>
                  <a:schemeClr val="bg1"/>
                </a:solidFill>
                <a:latin typeface="+mj-lt"/>
              </a:rPr>
              <a:t>) </a:t>
            </a:r>
          </a:p>
          <a:p>
            <a:r>
              <a:rPr lang="ja-JP" altLang="en-US">
                <a:solidFill>
                  <a:schemeClr val="bg1"/>
                </a:solidFill>
                <a:latin typeface="-apple-system"/>
              </a:rPr>
              <a:t>読み込むファイル、</a:t>
            </a:r>
            <a:r>
              <a:rPr lang="ja-JP" altLang="en-US" b="0" i="0">
                <a:solidFill>
                  <a:schemeClr val="bg1"/>
                </a:solidFill>
                <a:effectLst/>
                <a:latin typeface="-apple-system"/>
              </a:rPr>
              <a:t>メッシュ情報、</a:t>
            </a:r>
            <a:r>
              <a:rPr lang="en-US" altLang="ja-JP" b="0" i="0" dirty="0">
                <a:solidFill>
                  <a:schemeClr val="bg1"/>
                </a:solidFill>
                <a:effectLst/>
                <a:latin typeface="-apple-system"/>
              </a:rPr>
              <a:t>TOUGH3</a:t>
            </a:r>
          </a:p>
          <a:p>
            <a:r>
              <a:rPr lang="ja-JP" altLang="en-US" b="0" i="0">
                <a:solidFill>
                  <a:schemeClr val="bg1"/>
                </a:solidFill>
                <a:effectLst/>
                <a:latin typeface="-apple-system"/>
              </a:rPr>
              <a:t>計算条件など、シミュレーションに必要な</a:t>
            </a:r>
            <a:endParaRPr lang="en-US" altLang="ja-JP" b="0" i="0" dirty="0">
              <a:solidFill>
                <a:schemeClr val="bg1"/>
              </a:solidFill>
              <a:effectLst/>
              <a:latin typeface="-apple-system"/>
            </a:endParaRPr>
          </a:p>
          <a:p>
            <a:r>
              <a:rPr lang="ja-JP" altLang="en-US" b="0" i="0">
                <a:solidFill>
                  <a:schemeClr val="bg1"/>
                </a:solidFill>
                <a:effectLst/>
                <a:latin typeface="-apple-system"/>
              </a:rPr>
              <a:t>情報はすべてここに</a:t>
            </a:r>
            <a:r>
              <a:rPr lang="ja-JP" altLang="en-US">
                <a:solidFill>
                  <a:schemeClr val="bg1"/>
                </a:solidFill>
                <a:latin typeface="-apple-system"/>
              </a:rPr>
              <a:t>書き出される</a:t>
            </a:r>
            <a:endParaRPr lang="en-US" altLang="ja-JP" dirty="0">
              <a:solidFill>
                <a:schemeClr val="bg1"/>
              </a:solidFill>
              <a:latin typeface="-apple-system"/>
            </a:endParaRPr>
          </a:p>
        </p:txBody>
      </p:sp>
      <p:cxnSp>
        <p:nvCxnSpPr>
          <p:cNvPr id="43" name="直線矢印コネクタ 42">
            <a:extLst>
              <a:ext uri="{FF2B5EF4-FFF2-40B4-BE49-F238E27FC236}">
                <a16:creationId xmlns:a16="http://schemas.microsoft.com/office/drawing/2014/main" id="{6650E9E3-C684-F46F-472D-65DB3C59EB2C}"/>
              </a:ext>
            </a:extLst>
          </p:cNvPr>
          <p:cNvCxnSpPr>
            <a:cxnSpLocks/>
            <a:stCxn id="12" idx="0"/>
            <a:endCxn id="13" idx="1"/>
          </p:cNvCxnSpPr>
          <p:nvPr/>
        </p:nvCxnSpPr>
        <p:spPr>
          <a:xfrm flipV="1">
            <a:off x="1754441" y="3764888"/>
            <a:ext cx="279860" cy="5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C30F4097-0073-038D-A13E-167220F47063}"/>
              </a:ext>
            </a:extLst>
          </p:cNvPr>
          <p:cNvCxnSpPr>
            <a:cxnSpLocks/>
            <a:stCxn id="10" idx="0"/>
          </p:cNvCxnSpPr>
          <p:nvPr/>
        </p:nvCxnSpPr>
        <p:spPr>
          <a:xfrm flipV="1">
            <a:off x="1754441" y="3902602"/>
            <a:ext cx="259546" cy="404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CA099004-C27D-3BE7-89AB-B298361CFD80}"/>
              </a:ext>
            </a:extLst>
          </p:cNvPr>
          <p:cNvCxnSpPr>
            <a:cxnSpLocks/>
          </p:cNvCxnSpPr>
          <p:nvPr/>
        </p:nvCxnSpPr>
        <p:spPr>
          <a:xfrm>
            <a:off x="1754441" y="3234014"/>
            <a:ext cx="259546" cy="404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A00BFCAD-A28F-61DF-17B5-B6E7A290FCCF}"/>
              </a:ext>
            </a:extLst>
          </p:cNvPr>
          <p:cNvCxnSpPr>
            <a:cxnSpLocks/>
          </p:cNvCxnSpPr>
          <p:nvPr/>
        </p:nvCxnSpPr>
        <p:spPr>
          <a:xfrm flipV="1">
            <a:off x="5805033" y="3136435"/>
            <a:ext cx="0" cy="331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01730998-CF68-2717-10BB-1A785809AADF}"/>
              </a:ext>
            </a:extLst>
          </p:cNvPr>
          <p:cNvCxnSpPr>
            <a:cxnSpLocks/>
          </p:cNvCxnSpPr>
          <p:nvPr/>
        </p:nvCxnSpPr>
        <p:spPr>
          <a:xfrm>
            <a:off x="6712763" y="3147957"/>
            <a:ext cx="1" cy="2551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a:extLst>
              <a:ext uri="{FF2B5EF4-FFF2-40B4-BE49-F238E27FC236}">
                <a16:creationId xmlns:a16="http://schemas.microsoft.com/office/drawing/2014/main" id="{EB6E32DE-ED55-1FA3-CB73-6BDB02691613}"/>
              </a:ext>
            </a:extLst>
          </p:cNvPr>
          <p:cNvCxnSpPr>
            <a:cxnSpLocks/>
          </p:cNvCxnSpPr>
          <p:nvPr/>
        </p:nvCxnSpPr>
        <p:spPr>
          <a:xfrm flipV="1">
            <a:off x="7858515" y="3136435"/>
            <a:ext cx="1" cy="266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49BD582E-9480-F635-6354-1F22E27E102D}"/>
              </a:ext>
            </a:extLst>
          </p:cNvPr>
          <p:cNvCxnSpPr>
            <a:cxnSpLocks/>
          </p:cNvCxnSpPr>
          <p:nvPr/>
        </p:nvCxnSpPr>
        <p:spPr>
          <a:xfrm>
            <a:off x="8540875" y="3136435"/>
            <a:ext cx="0" cy="331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カギ線コネクタ 110">
            <a:extLst>
              <a:ext uri="{FF2B5EF4-FFF2-40B4-BE49-F238E27FC236}">
                <a16:creationId xmlns:a16="http://schemas.microsoft.com/office/drawing/2014/main" id="{CF32525D-46BD-501F-5DCF-6724E1BECCCD}"/>
              </a:ext>
            </a:extLst>
          </p:cNvPr>
          <p:cNvCxnSpPr>
            <a:cxnSpLocks/>
          </p:cNvCxnSpPr>
          <p:nvPr/>
        </p:nvCxnSpPr>
        <p:spPr>
          <a:xfrm>
            <a:off x="8764601" y="3005395"/>
            <a:ext cx="1890928" cy="4371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18" name="フローチャート: 代替処理 117">
            <a:extLst>
              <a:ext uri="{FF2B5EF4-FFF2-40B4-BE49-F238E27FC236}">
                <a16:creationId xmlns:a16="http://schemas.microsoft.com/office/drawing/2014/main" id="{CF3BDA76-6AD6-7E04-F52E-D12B3C305B91}"/>
              </a:ext>
            </a:extLst>
          </p:cNvPr>
          <p:cNvSpPr/>
          <p:nvPr/>
        </p:nvSpPr>
        <p:spPr>
          <a:xfrm>
            <a:off x="1796813" y="2062799"/>
            <a:ext cx="4529542" cy="3914919"/>
          </a:xfrm>
          <a:prstGeom prst="flowChartAlternateProcess">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dirty="0">
              <a:solidFill>
                <a:srgbClr val="0070C0"/>
              </a:solidFill>
              <a:latin typeface="+mj-lt"/>
            </a:endParaRPr>
          </a:p>
        </p:txBody>
      </p:sp>
      <p:sp>
        <p:nvSpPr>
          <p:cNvPr id="119" name="テキスト ボックス 118">
            <a:extLst>
              <a:ext uri="{FF2B5EF4-FFF2-40B4-BE49-F238E27FC236}">
                <a16:creationId xmlns:a16="http://schemas.microsoft.com/office/drawing/2014/main" id="{F019F214-FD72-4AAC-9D06-E7E12983F08E}"/>
              </a:ext>
            </a:extLst>
          </p:cNvPr>
          <p:cNvSpPr txBox="1"/>
          <p:nvPr/>
        </p:nvSpPr>
        <p:spPr>
          <a:xfrm>
            <a:off x="2013987" y="2212343"/>
            <a:ext cx="4529542" cy="523220"/>
          </a:xfrm>
          <a:prstGeom prst="rect">
            <a:avLst/>
          </a:prstGeom>
          <a:noFill/>
        </p:spPr>
        <p:txBody>
          <a:bodyPr wrap="square" rtlCol="0">
            <a:spAutoFit/>
          </a:bodyPr>
          <a:lstStyle/>
          <a:p>
            <a:r>
              <a:rPr lang="en-US" altLang="ja-JP" sz="2800" dirty="0">
                <a:solidFill>
                  <a:srgbClr val="0070C0"/>
                </a:solidFill>
                <a:latin typeface="+mj-lt"/>
                <a:ea typeface="Helvetica Neue" panose="02000503000000020004" pitchFamily="2" charset="0"/>
                <a:cs typeface="Helvetica Neue" panose="02000503000000020004" pitchFamily="2" charset="0"/>
              </a:rPr>
              <a:t>GUI</a:t>
            </a:r>
          </a:p>
        </p:txBody>
      </p:sp>
      <p:sp>
        <p:nvSpPr>
          <p:cNvPr id="3" name="1 つの角を切り取った四角形 2">
            <a:extLst>
              <a:ext uri="{FF2B5EF4-FFF2-40B4-BE49-F238E27FC236}">
                <a16:creationId xmlns:a16="http://schemas.microsoft.com/office/drawing/2014/main" id="{3442BCE7-AB2A-596E-64A4-08EC30F0E8C3}"/>
              </a:ext>
            </a:extLst>
          </p:cNvPr>
          <p:cNvSpPr/>
          <p:nvPr/>
        </p:nvSpPr>
        <p:spPr>
          <a:xfrm>
            <a:off x="3103200" y="2731597"/>
            <a:ext cx="1884959" cy="404838"/>
          </a:xfrm>
          <a:prstGeom prst="snip1Rect">
            <a:avLst/>
          </a:prstGeom>
          <a:noFill/>
          <a:ln w="15875">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1200" b="1">
                <a:solidFill>
                  <a:schemeClr val="tx1">
                    <a:lumMod val="65000"/>
                    <a:lumOff val="35000"/>
                  </a:schemeClr>
                </a:solidFill>
              </a:rPr>
              <a:t>メッシュ情報</a:t>
            </a:r>
            <a:endParaRPr lang="en-US" altLang="ja-JP" sz="1200" b="1" dirty="0">
              <a:solidFill>
                <a:schemeClr val="tx1">
                  <a:lumMod val="65000"/>
                  <a:lumOff val="35000"/>
                </a:schemeClr>
              </a:solidFill>
            </a:endParaRPr>
          </a:p>
          <a:p>
            <a:pPr algn="ctr"/>
            <a:r>
              <a:rPr lang="ja-JP" altLang="en-US" sz="1200" b="1">
                <a:solidFill>
                  <a:schemeClr val="tx1">
                    <a:lumMod val="65000"/>
                    <a:lumOff val="35000"/>
                  </a:schemeClr>
                </a:solidFill>
              </a:rPr>
              <a:t>浸透率構造</a:t>
            </a:r>
          </a:p>
        </p:txBody>
      </p:sp>
      <p:cxnSp>
        <p:nvCxnSpPr>
          <p:cNvPr id="4" name="直線矢印コネクタ 3">
            <a:extLst>
              <a:ext uri="{FF2B5EF4-FFF2-40B4-BE49-F238E27FC236}">
                <a16:creationId xmlns:a16="http://schemas.microsoft.com/office/drawing/2014/main" id="{DCCA3C0F-8927-70B9-2FDB-A107672E3C80}"/>
              </a:ext>
            </a:extLst>
          </p:cNvPr>
          <p:cNvCxnSpPr>
            <a:cxnSpLocks/>
          </p:cNvCxnSpPr>
          <p:nvPr/>
        </p:nvCxnSpPr>
        <p:spPr>
          <a:xfrm flipV="1">
            <a:off x="3482073" y="3130674"/>
            <a:ext cx="0" cy="331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直線矢印コネクタ 4">
            <a:extLst>
              <a:ext uri="{FF2B5EF4-FFF2-40B4-BE49-F238E27FC236}">
                <a16:creationId xmlns:a16="http://schemas.microsoft.com/office/drawing/2014/main" id="{8D66B57F-C361-C133-9283-F4B0427EE51E}"/>
              </a:ext>
            </a:extLst>
          </p:cNvPr>
          <p:cNvCxnSpPr>
            <a:cxnSpLocks/>
          </p:cNvCxnSpPr>
          <p:nvPr/>
        </p:nvCxnSpPr>
        <p:spPr>
          <a:xfrm>
            <a:off x="4389803" y="3142196"/>
            <a:ext cx="0" cy="320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カギ線コネクタ 7">
            <a:extLst>
              <a:ext uri="{FF2B5EF4-FFF2-40B4-BE49-F238E27FC236}">
                <a16:creationId xmlns:a16="http://schemas.microsoft.com/office/drawing/2014/main" id="{835EAAB5-8F69-C69B-6898-01F4DAA0F3FF}"/>
              </a:ext>
            </a:extLst>
          </p:cNvPr>
          <p:cNvCxnSpPr>
            <a:stCxn id="118" idx="0"/>
            <a:endCxn id="32" idx="1"/>
          </p:cNvCxnSpPr>
          <p:nvPr/>
        </p:nvCxnSpPr>
        <p:spPr>
          <a:xfrm rot="5400000" flipH="1" flipV="1">
            <a:off x="4999391" y="576706"/>
            <a:ext cx="548287" cy="2423900"/>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B27C11A3-E8CB-186C-57F8-F60E53366E0D}"/>
              </a:ext>
            </a:extLst>
          </p:cNvPr>
          <p:cNvCxnSpPr>
            <a:cxnSpLocks/>
            <a:endCxn id="19" idx="0"/>
          </p:cNvCxnSpPr>
          <p:nvPr/>
        </p:nvCxnSpPr>
        <p:spPr>
          <a:xfrm>
            <a:off x="9118278" y="2323115"/>
            <a:ext cx="5090" cy="114562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0DD8D6DF-B852-4B40-07CA-BB49CAB4363D}"/>
              </a:ext>
            </a:extLst>
          </p:cNvPr>
          <p:cNvCxnSpPr>
            <a:cxnSpLocks/>
          </p:cNvCxnSpPr>
          <p:nvPr/>
        </p:nvCxnSpPr>
        <p:spPr>
          <a:xfrm>
            <a:off x="10987218" y="2320052"/>
            <a:ext cx="5090" cy="114562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5" name="カギ線コネクタ 24">
            <a:extLst>
              <a:ext uri="{FF2B5EF4-FFF2-40B4-BE49-F238E27FC236}">
                <a16:creationId xmlns:a16="http://schemas.microsoft.com/office/drawing/2014/main" id="{7A3F44A7-2F09-A5B8-CC6B-947004AEB85B}"/>
              </a:ext>
            </a:extLst>
          </p:cNvPr>
          <p:cNvCxnSpPr>
            <a:cxnSpLocks/>
          </p:cNvCxnSpPr>
          <p:nvPr/>
        </p:nvCxnSpPr>
        <p:spPr>
          <a:xfrm rot="10800000" flipV="1">
            <a:off x="4252884" y="1668105"/>
            <a:ext cx="2423902" cy="394693"/>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B12355A1-F6EE-0F55-372C-EEDFA262A4CD}"/>
              </a:ext>
            </a:extLst>
          </p:cNvPr>
          <p:cNvSpPr txBox="1"/>
          <p:nvPr/>
        </p:nvSpPr>
        <p:spPr>
          <a:xfrm>
            <a:off x="6621907" y="4444855"/>
            <a:ext cx="2107785" cy="338554"/>
          </a:xfrm>
          <a:prstGeom prst="rect">
            <a:avLst/>
          </a:prstGeom>
          <a:noFill/>
        </p:spPr>
        <p:txBody>
          <a:bodyPr wrap="square">
            <a:spAutoFit/>
          </a:bodyPr>
          <a:lstStyle/>
          <a:p>
            <a:r>
              <a:rPr lang="en-US" altLang="ja-JP" sz="1600" u="sng" dirty="0">
                <a:latin typeface="Hiragino Sans W5" panose="020B0400000000000000" pitchFamily="34" charset="-128"/>
                <a:ea typeface="Hiragino Sans W5" panose="020B0400000000000000" pitchFamily="34" charset="-128"/>
              </a:rPr>
              <a:t>3. </a:t>
            </a:r>
            <a:r>
              <a:rPr lang="ja-JP" altLang="en-US" sz="1600" u="sng">
                <a:latin typeface="Hiragino Sans W5" panose="020B0400000000000000" pitchFamily="34" charset="-128"/>
                <a:ea typeface="Hiragino Sans W5" panose="020B0400000000000000" pitchFamily="34" charset="-128"/>
              </a:rPr>
              <a:t>計算実行</a:t>
            </a:r>
            <a:endParaRPr lang="ja-JP" altLang="en-US" sz="1600" u="sng"/>
          </a:p>
        </p:txBody>
      </p:sp>
      <p:cxnSp>
        <p:nvCxnSpPr>
          <p:cNvPr id="7" name="直線矢印コネクタ 6">
            <a:extLst>
              <a:ext uri="{FF2B5EF4-FFF2-40B4-BE49-F238E27FC236}">
                <a16:creationId xmlns:a16="http://schemas.microsoft.com/office/drawing/2014/main" id="{742D3273-140A-5A67-8AFD-3E7B59823A7F}"/>
              </a:ext>
            </a:extLst>
          </p:cNvPr>
          <p:cNvCxnSpPr>
            <a:cxnSpLocks/>
          </p:cNvCxnSpPr>
          <p:nvPr/>
        </p:nvCxnSpPr>
        <p:spPr>
          <a:xfrm>
            <a:off x="7366874" y="2314991"/>
            <a:ext cx="0" cy="98743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A934DFE4-3F85-4B6D-D8B3-80CAD3936C2D}"/>
              </a:ext>
            </a:extLst>
          </p:cNvPr>
          <p:cNvSpPr txBox="1"/>
          <p:nvPr/>
        </p:nvSpPr>
        <p:spPr>
          <a:xfrm>
            <a:off x="4684375" y="1208383"/>
            <a:ext cx="2050321" cy="338554"/>
          </a:xfrm>
          <a:prstGeom prst="rect">
            <a:avLst/>
          </a:prstGeom>
          <a:noFill/>
        </p:spPr>
        <p:txBody>
          <a:bodyPr wrap="square">
            <a:spAutoFit/>
          </a:bodyPr>
          <a:lstStyle/>
          <a:p>
            <a:r>
              <a:rPr lang="ja-JP" altLang="en-US" sz="1600">
                <a:solidFill>
                  <a:srgbClr val="0070C0"/>
                </a:solidFill>
                <a:latin typeface="Hiragino Sans W5" panose="020B0400000000000000" pitchFamily="34" charset="-128"/>
                <a:ea typeface="Hiragino Sans W5" panose="020B0400000000000000" pitchFamily="34" charset="-128"/>
              </a:rPr>
              <a:t>書き出し</a:t>
            </a:r>
            <a:endParaRPr lang="en-US" altLang="ja-JP" sz="1600" dirty="0">
              <a:solidFill>
                <a:srgbClr val="0070C0"/>
              </a:solidFill>
              <a:latin typeface="Hiragino Sans W5" panose="020B0400000000000000" pitchFamily="34" charset="-128"/>
              <a:ea typeface="Hiragino Sans W5" panose="020B0400000000000000" pitchFamily="34" charset="-128"/>
            </a:endParaRPr>
          </a:p>
        </p:txBody>
      </p:sp>
      <p:sp>
        <p:nvSpPr>
          <p:cNvPr id="24" name="テキスト ボックス 23">
            <a:extLst>
              <a:ext uri="{FF2B5EF4-FFF2-40B4-BE49-F238E27FC236}">
                <a16:creationId xmlns:a16="http://schemas.microsoft.com/office/drawing/2014/main" id="{ECA97555-D5FB-2DEE-43E0-F1CD1E36E294}"/>
              </a:ext>
            </a:extLst>
          </p:cNvPr>
          <p:cNvSpPr txBox="1"/>
          <p:nvPr/>
        </p:nvSpPr>
        <p:spPr>
          <a:xfrm>
            <a:off x="4687326" y="1652448"/>
            <a:ext cx="2050321" cy="338554"/>
          </a:xfrm>
          <a:prstGeom prst="rect">
            <a:avLst/>
          </a:prstGeom>
          <a:noFill/>
        </p:spPr>
        <p:txBody>
          <a:bodyPr wrap="square">
            <a:spAutoFit/>
          </a:bodyPr>
          <a:lstStyle/>
          <a:p>
            <a:r>
              <a:rPr lang="ja-JP" altLang="en-US" sz="1600">
                <a:solidFill>
                  <a:srgbClr val="0070C0"/>
                </a:solidFill>
                <a:latin typeface="Hiragino Sans W5" panose="020B0400000000000000" pitchFamily="34" charset="-128"/>
                <a:ea typeface="Hiragino Sans W5" panose="020B0400000000000000" pitchFamily="34" charset="-128"/>
              </a:rPr>
              <a:t>読み込み</a:t>
            </a:r>
            <a:endParaRPr lang="en-US" altLang="ja-JP" sz="1600" dirty="0">
              <a:solidFill>
                <a:srgbClr val="0070C0"/>
              </a:solidFill>
              <a:latin typeface="Hiragino Sans W5" panose="020B0400000000000000" pitchFamily="34" charset="-128"/>
              <a:ea typeface="Hiragino Sans W5" panose="020B0400000000000000" pitchFamily="34" charset="-128"/>
            </a:endParaRPr>
          </a:p>
        </p:txBody>
      </p:sp>
      <p:sp>
        <p:nvSpPr>
          <p:cNvPr id="15" name="1 つの角を切り取った四角形 14">
            <a:extLst>
              <a:ext uri="{FF2B5EF4-FFF2-40B4-BE49-F238E27FC236}">
                <a16:creationId xmlns:a16="http://schemas.microsoft.com/office/drawing/2014/main" id="{AC295D0B-B706-8FDB-0C89-69FA56FEFF8F}"/>
              </a:ext>
            </a:extLst>
          </p:cNvPr>
          <p:cNvSpPr/>
          <p:nvPr/>
        </p:nvSpPr>
        <p:spPr>
          <a:xfrm>
            <a:off x="5426160" y="2737358"/>
            <a:ext cx="1884959" cy="404838"/>
          </a:xfrm>
          <a:prstGeom prst="snip1Rect">
            <a:avLst/>
          </a:prstGeom>
          <a:solidFill>
            <a:schemeClr val="bg1"/>
          </a:solidFill>
          <a:ln w="15875">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1200" b="1" dirty="0">
                <a:solidFill>
                  <a:schemeClr val="tx1">
                    <a:lumMod val="65000"/>
                    <a:lumOff val="35000"/>
                  </a:schemeClr>
                </a:solidFill>
              </a:rPr>
              <a:t>TOUGH</a:t>
            </a:r>
            <a:r>
              <a:rPr lang="ja-JP" altLang="en-US" sz="1200" b="1">
                <a:solidFill>
                  <a:schemeClr val="tx1">
                    <a:lumMod val="65000"/>
                    <a:lumOff val="35000"/>
                  </a:schemeClr>
                </a:solidFill>
              </a:rPr>
              <a:t>入力ファイル</a:t>
            </a:r>
            <a:r>
              <a:rPr lang="en-US" altLang="ja-JP" sz="1200" b="1" dirty="0">
                <a:solidFill>
                  <a:schemeClr val="tx1">
                    <a:lumMod val="65000"/>
                    <a:lumOff val="35000"/>
                  </a:schemeClr>
                </a:solidFill>
              </a:rPr>
              <a:t>(t2data.dat, INCON)</a:t>
            </a:r>
          </a:p>
        </p:txBody>
      </p:sp>
    </p:spTree>
    <p:extLst>
      <p:ext uri="{BB962C8B-B14F-4D97-AF65-F5344CB8AC3E}">
        <p14:creationId xmlns:p14="http://schemas.microsoft.com/office/powerpoint/2010/main" val="38040859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E016C3EF-E3E0-34DE-DDE5-6193E3834B61}"/>
              </a:ext>
            </a:extLst>
          </p:cNvPr>
          <p:cNvPicPr>
            <a:picLocks noChangeAspect="1"/>
          </p:cNvPicPr>
          <p:nvPr/>
        </p:nvPicPr>
        <p:blipFill>
          <a:blip r:embed="rId2"/>
          <a:stretch>
            <a:fillRect/>
          </a:stretch>
        </p:blipFill>
        <p:spPr>
          <a:xfrm>
            <a:off x="1137489" y="1690833"/>
            <a:ext cx="5540037" cy="4070036"/>
          </a:xfrm>
          <a:prstGeom prst="rect">
            <a:avLst/>
          </a:prstGeom>
          <a:ln>
            <a:solidFill>
              <a:schemeClr val="bg1">
                <a:lumMod val="85000"/>
              </a:schemeClr>
            </a:solidFill>
          </a:ln>
        </p:spPr>
      </p:pic>
      <p:sp>
        <p:nvSpPr>
          <p:cNvPr id="4" name="正方形/長方形 3">
            <a:extLst>
              <a:ext uri="{FF2B5EF4-FFF2-40B4-BE49-F238E27FC236}">
                <a16:creationId xmlns:a16="http://schemas.microsoft.com/office/drawing/2014/main" id="{BBB826F2-C321-4896-2248-7A58520720EA}"/>
              </a:ext>
            </a:extLst>
          </p:cNvPr>
          <p:cNvSpPr/>
          <p:nvPr/>
        </p:nvSpPr>
        <p:spPr>
          <a:xfrm>
            <a:off x="3965856" y="1832957"/>
            <a:ext cx="868391" cy="238548"/>
          </a:xfrm>
          <a:prstGeom prst="rect">
            <a:avLst/>
          </a:prstGeom>
          <a:solidFill>
            <a:srgbClr val="FF0000">
              <a:alpha val="19766"/>
            </a:srgbClr>
          </a:solid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タイトル 1">
            <a:extLst>
              <a:ext uri="{FF2B5EF4-FFF2-40B4-BE49-F238E27FC236}">
                <a16:creationId xmlns:a16="http://schemas.microsoft.com/office/drawing/2014/main" id="{8F4BB701-185B-9843-2E4C-C60440893311}"/>
              </a:ext>
            </a:extLst>
          </p:cNvPr>
          <p:cNvSpPr>
            <a:spLocks noGrp="1"/>
          </p:cNvSpPr>
          <p:nvPr>
            <p:ph type="title"/>
          </p:nvPr>
        </p:nvSpPr>
        <p:spPr>
          <a:xfrm>
            <a:off x="1057894" y="229890"/>
            <a:ext cx="7435277" cy="622232"/>
          </a:xfrm>
        </p:spPr>
        <p:txBody>
          <a:bodyPr/>
          <a:lstStyle/>
          <a:p>
            <a:r>
              <a:rPr lang="ja-JP" altLang="en-US" sz="2400"/>
              <a:t>画面</a:t>
            </a:r>
            <a:r>
              <a:rPr lang="en-US" altLang="ja-JP" sz="2400" dirty="0"/>
              <a:t>⑤: TOUGH3</a:t>
            </a:r>
            <a:r>
              <a:rPr lang="ja-JP" altLang="en-US" sz="2400"/>
              <a:t>パラメータ設定</a:t>
            </a:r>
            <a:r>
              <a:rPr lang="en-US" altLang="ja-JP" sz="2400" dirty="0"/>
              <a:t>(8)</a:t>
            </a:r>
            <a:endParaRPr lang="ja-JP" altLang="en-US" sz="2400"/>
          </a:p>
        </p:txBody>
      </p:sp>
      <p:sp>
        <p:nvSpPr>
          <p:cNvPr id="26" name="テキスト ボックス 25">
            <a:extLst>
              <a:ext uri="{FF2B5EF4-FFF2-40B4-BE49-F238E27FC236}">
                <a16:creationId xmlns:a16="http://schemas.microsoft.com/office/drawing/2014/main" id="{358F5022-3D32-8CB1-71EC-EA750B6A1344}"/>
              </a:ext>
            </a:extLst>
          </p:cNvPr>
          <p:cNvSpPr txBox="1"/>
          <p:nvPr/>
        </p:nvSpPr>
        <p:spPr>
          <a:xfrm>
            <a:off x="1137489" y="996990"/>
            <a:ext cx="4737194" cy="369332"/>
          </a:xfrm>
          <a:prstGeom prst="rect">
            <a:avLst/>
          </a:prstGeom>
          <a:noFill/>
          <a:ln w="12700">
            <a:solidFill>
              <a:schemeClr val="tx1"/>
            </a:solidFill>
          </a:ln>
        </p:spPr>
        <p:txBody>
          <a:bodyPr wrap="none" rtlCol="0">
            <a:spAutoFit/>
          </a:bodyPr>
          <a:lstStyle/>
          <a:p>
            <a:r>
              <a:rPr kumimoji="1" lang="en-US" altLang="ja-JP" dirty="0">
                <a:latin typeface="+mj-lt"/>
              </a:rPr>
              <a:t>GENER </a:t>
            </a:r>
            <a:r>
              <a:rPr kumimoji="1" lang="ja-JP" altLang="en-US">
                <a:latin typeface="+mj-lt"/>
              </a:rPr>
              <a:t>では流体注入に関する</a:t>
            </a:r>
            <a:r>
              <a:rPr lang="ja-JP" altLang="en-US">
                <a:latin typeface="+mj-lt"/>
              </a:rPr>
              <a:t>設定を行う。</a:t>
            </a:r>
            <a:endParaRPr kumimoji="1" lang="ja-JP" altLang="en-US"/>
          </a:p>
        </p:txBody>
      </p:sp>
      <p:sp>
        <p:nvSpPr>
          <p:cNvPr id="8" name="テキスト ボックス 7">
            <a:extLst>
              <a:ext uri="{FF2B5EF4-FFF2-40B4-BE49-F238E27FC236}">
                <a16:creationId xmlns:a16="http://schemas.microsoft.com/office/drawing/2014/main" id="{AA1A9E9E-9590-9694-45FB-46DCC59517BA}"/>
              </a:ext>
            </a:extLst>
          </p:cNvPr>
          <p:cNvSpPr txBox="1"/>
          <p:nvPr/>
        </p:nvSpPr>
        <p:spPr>
          <a:xfrm>
            <a:off x="4041371" y="2244624"/>
            <a:ext cx="2574647" cy="276999"/>
          </a:xfrm>
          <a:prstGeom prst="rect">
            <a:avLst/>
          </a:prstGeom>
          <a:noFill/>
        </p:spPr>
        <p:txBody>
          <a:bodyPr wrap="square" rtlCol="0">
            <a:spAutoFit/>
          </a:bodyPr>
          <a:lstStyle/>
          <a:p>
            <a:r>
              <a:rPr kumimoji="1" lang="ja-JP" altLang="en-US" sz="1200">
                <a:solidFill>
                  <a:srgbClr val="FF0000"/>
                </a:solidFill>
              </a:rPr>
              <a:t>最下層レイヤーの浸透率構造</a:t>
            </a:r>
          </a:p>
        </p:txBody>
      </p:sp>
      <p:sp>
        <p:nvSpPr>
          <p:cNvPr id="43" name="テキスト ボックス 42">
            <a:extLst>
              <a:ext uri="{FF2B5EF4-FFF2-40B4-BE49-F238E27FC236}">
                <a16:creationId xmlns:a16="http://schemas.microsoft.com/office/drawing/2014/main" id="{32D18966-5CAD-B225-A5C6-915D746B9903}"/>
              </a:ext>
            </a:extLst>
          </p:cNvPr>
          <p:cNvSpPr txBox="1"/>
          <p:nvPr/>
        </p:nvSpPr>
        <p:spPr>
          <a:xfrm>
            <a:off x="2061228" y="2244624"/>
            <a:ext cx="1363845" cy="276999"/>
          </a:xfrm>
          <a:prstGeom prst="rect">
            <a:avLst/>
          </a:prstGeom>
          <a:noFill/>
        </p:spPr>
        <p:txBody>
          <a:bodyPr wrap="square" rtlCol="0">
            <a:spAutoFit/>
          </a:bodyPr>
          <a:lstStyle/>
          <a:p>
            <a:r>
              <a:rPr lang="ja-JP" altLang="en-US" sz="1200">
                <a:solidFill>
                  <a:srgbClr val="FF0000"/>
                </a:solidFill>
              </a:rPr>
              <a:t>表層地形</a:t>
            </a:r>
            <a:endParaRPr kumimoji="1" lang="ja-JP" altLang="en-US" sz="1200">
              <a:solidFill>
                <a:srgbClr val="FF0000"/>
              </a:solidFill>
            </a:endParaRPr>
          </a:p>
        </p:txBody>
      </p:sp>
      <p:sp>
        <p:nvSpPr>
          <p:cNvPr id="55" name="テキスト ボックス 54">
            <a:extLst>
              <a:ext uri="{FF2B5EF4-FFF2-40B4-BE49-F238E27FC236}">
                <a16:creationId xmlns:a16="http://schemas.microsoft.com/office/drawing/2014/main" id="{82F46E23-B029-D5E2-9128-89CE0462A21C}"/>
              </a:ext>
            </a:extLst>
          </p:cNvPr>
          <p:cNvSpPr txBox="1"/>
          <p:nvPr/>
        </p:nvSpPr>
        <p:spPr>
          <a:xfrm>
            <a:off x="9207479" y="2846628"/>
            <a:ext cx="2682145" cy="246221"/>
          </a:xfrm>
          <a:prstGeom prst="rect">
            <a:avLst/>
          </a:prstGeom>
          <a:noFill/>
        </p:spPr>
        <p:txBody>
          <a:bodyPr wrap="none" rtlCol="0">
            <a:spAutoFit/>
          </a:bodyPr>
          <a:lstStyle/>
          <a:p>
            <a:r>
              <a:rPr kumimoji="1" lang="ja-JP" altLang="en-US" sz="1000"/>
              <a:t>←最下層レイヤーの番号</a:t>
            </a:r>
            <a:r>
              <a:rPr kumimoji="1" lang="en-US" altLang="ja-JP" sz="1000" dirty="0"/>
              <a:t>(</a:t>
            </a:r>
            <a:r>
              <a:rPr kumimoji="1" lang="ja-JP" altLang="en-US" sz="1000"/>
              <a:t>名前</a:t>
            </a:r>
            <a:r>
              <a:rPr kumimoji="1" lang="en-US" altLang="ja-JP" sz="1000" dirty="0"/>
              <a:t>)</a:t>
            </a:r>
            <a:r>
              <a:rPr kumimoji="1" lang="ja-JP" altLang="en-US" sz="1000"/>
              <a:t>が確認できる</a:t>
            </a:r>
          </a:p>
        </p:txBody>
      </p:sp>
      <p:sp>
        <p:nvSpPr>
          <p:cNvPr id="66" name="テキスト ボックス 65">
            <a:extLst>
              <a:ext uri="{FF2B5EF4-FFF2-40B4-BE49-F238E27FC236}">
                <a16:creationId xmlns:a16="http://schemas.microsoft.com/office/drawing/2014/main" id="{B1E59F2C-0063-1258-5CFF-5110C9F63695}"/>
              </a:ext>
            </a:extLst>
          </p:cNvPr>
          <p:cNvSpPr txBox="1"/>
          <p:nvPr/>
        </p:nvSpPr>
        <p:spPr>
          <a:xfrm>
            <a:off x="7165975" y="3778250"/>
            <a:ext cx="184731" cy="369332"/>
          </a:xfrm>
          <a:prstGeom prst="rect">
            <a:avLst/>
          </a:prstGeom>
          <a:noFill/>
        </p:spPr>
        <p:txBody>
          <a:bodyPr wrap="none" rtlCol="0">
            <a:spAutoFit/>
          </a:bodyPr>
          <a:lstStyle/>
          <a:p>
            <a:endParaRPr kumimoji="1" lang="ja-JP" altLang="en-US"/>
          </a:p>
        </p:txBody>
      </p:sp>
      <p:grpSp>
        <p:nvGrpSpPr>
          <p:cNvPr id="67" name="グループ化 66">
            <a:extLst>
              <a:ext uri="{FF2B5EF4-FFF2-40B4-BE49-F238E27FC236}">
                <a16:creationId xmlns:a16="http://schemas.microsoft.com/office/drawing/2014/main" id="{66FD2F07-C1C8-D0B1-2789-63ACCB3AA400}"/>
              </a:ext>
            </a:extLst>
          </p:cNvPr>
          <p:cNvGrpSpPr/>
          <p:nvPr/>
        </p:nvGrpSpPr>
        <p:grpSpPr>
          <a:xfrm>
            <a:off x="4842772" y="2463187"/>
            <a:ext cx="4558924" cy="1175998"/>
            <a:chOff x="4842772" y="2463187"/>
            <a:chExt cx="4558924" cy="1175998"/>
          </a:xfrm>
        </p:grpSpPr>
        <p:pic>
          <p:nvPicPr>
            <p:cNvPr id="50" name="図 49">
              <a:extLst>
                <a:ext uri="{FF2B5EF4-FFF2-40B4-BE49-F238E27FC236}">
                  <a16:creationId xmlns:a16="http://schemas.microsoft.com/office/drawing/2014/main" id="{B814DAB0-F69D-BE02-9DC4-805CC8142B59}"/>
                </a:ext>
              </a:extLst>
            </p:cNvPr>
            <p:cNvPicPr>
              <a:picLocks noChangeAspect="1"/>
            </p:cNvPicPr>
            <p:nvPr/>
          </p:nvPicPr>
          <p:blipFill>
            <a:blip r:embed="rId3"/>
            <a:stretch>
              <a:fillRect/>
            </a:stretch>
          </p:blipFill>
          <p:spPr>
            <a:xfrm>
              <a:off x="6840582" y="2618451"/>
              <a:ext cx="2561114" cy="1020734"/>
            </a:xfrm>
            <a:prstGeom prst="rect">
              <a:avLst/>
            </a:prstGeom>
            <a:ln w="12700">
              <a:solidFill>
                <a:schemeClr val="tx1"/>
              </a:solidFill>
            </a:ln>
          </p:spPr>
        </p:pic>
        <p:sp>
          <p:nvSpPr>
            <p:cNvPr id="51" name="正方形/長方形 50">
              <a:extLst>
                <a:ext uri="{FF2B5EF4-FFF2-40B4-BE49-F238E27FC236}">
                  <a16:creationId xmlns:a16="http://schemas.microsoft.com/office/drawing/2014/main" id="{36C2CEEF-438E-CE06-0108-E6A4568B6821}"/>
                </a:ext>
              </a:extLst>
            </p:cNvPr>
            <p:cNvSpPr/>
            <p:nvPr/>
          </p:nvSpPr>
          <p:spPr>
            <a:xfrm>
              <a:off x="4842772" y="2466362"/>
              <a:ext cx="559407" cy="152039"/>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9" name="直線コネクタ 58">
              <a:extLst>
                <a:ext uri="{FF2B5EF4-FFF2-40B4-BE49-F238E27FC236}">
                  <a16:creationId xmlns:a16="http://schemas.microsoft.com/office/drawing/2014/main" id="{06CFFBAC-B04C-BDE3-C8B4-580CCDBA8BCA}"/>
                </a:ext>
              </a:extLst>
            </p:cNvPr>
            <p:cNvCxnSpPr>
              <a:cxnSpLocks/>
            </p:cNvCxnSpPr>
            <p:nvPr/>
          </p:nvCxnSpPr>
          <p:spPr>
            <a:xfrm>
              <a:off x="5403850" y="2463187"/>
              <a:ext cx="1438403" cy="152039"/>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FC20AD0D-7F38-FEA4-D952-C07C15731B41}"/>
                </a:ext>
              </a:extLst>
            </p:cNvPr>
            <p:cNvCxnSpPr>
              <a:cxnSpLocks/>
            </p:cNvCxnSpPr>
            <p:nvPr/>
          </p:nvCxnSpPr>
          <p:spPr>
            <a:xfrm>
              <a:off x="5402179" y="2618401"/>
              <a:ext cx="1438403" cy="1020734"/>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p14="http://schemas.microsoft.com/office/powerpoint/2010/main" Requires="p14">
          <p:contentPart p14:bwMode="auto" r:id="rId4">
            <p14:nvContentPartPr>
              <p14:cNvPr id="54" name="インク 53">
                <a:extLst>
                  <a:ext uri="{FF2B5EF4-FFF2-40B4-BE49-F238E27FC236}">
                    <a16:creationId xmlns:a16="http://schemas.microsoft.com/office/drawing/2014/main" id="{8FAB314A-E5BE-F2AA-8541-14E002215A3F}"/>
                  </a:ext>
                </a:extLst>
              </p14:cNvPr>
              <p14:cNvContentPartPr/>
              <p14:nvPr/>
            </p14:nvContentPartPr>
            <p14:xfrm>
              <a:off x="8742931" y="2964698"/>
              <a:ext cx="450000" cy="5040"/>
            </p14:xfrm>
          </p:contentPart>
        </mc:Choice>
        <mc:Fallback>
          <p:pic>
            <p:nvPicPr>
              <p:cNvPr id="54" name="インク 53">
                <a:extLst>
                  <a:ext uri="{FF2B5EF4-FFF2-40B4-BE49-F238E27FC236}">
                    <a16:creationId xmlns:a16="http://schemas.microsoft.com/office/drawing/2014/main" id="{8FAB314A-E5BE-F2AA-8541-14E002215A3F}"/>
                  </a:ext>
                </a:extLst>
              </p:cNvPr>
              <p:cNvPicPr/>
              <p:nvPr/>
            </p:nvPicPr>
            <p:blipFill>
              <a:blip r:embed="rId5"/>
              <a:stretch>
                <a:fillRect/>
              </a:stretch>
            </p:blipFill>
            <p:spPr>
              <a:xfrm>
                <a:off x="8689291" y="2856698"/>
                <a:ext cx="557640" cy="220680"/>
              </a:xfrm>
              <a:prstGeom prst="rect">
                <a:avLst/>
              </a:prstGeom>
            </p:spPr>
          </p:pic>
        </mc:Fallback>
      </mc:AlternateContent>
      <p:sp>
        <p:nvSpPr>
          <p:cNvPr id="68" name="正方形/長方形 67">
            <a:extLst>
              <a:ext uri="{FF2B5EF4-FFF2-40B4-BE49-F238E27FC236}">
                <a16:creationId xmlns:a16="http://schemas.microsoft.com/office/drawing/2014/main" id="{A750443B-D0B9-A3F3-FA46-A6F9FA5E75FB}"/>
              </a:ext>
            </a:extLst>
          </p:cNvPr>
          <p:cNvSpPr/>
          <p:nvPr/>
        </p:nvSpPr>
        <p:spPr>
          <a:xfrm>
            <a:off x="1192837" y="4818992"/>
            <a:ext cx="2709255" cy="193835"/>
          </a:xfrm>
          <a:prstGeom prst="rect">
            <a:avLst/>
          </a:prstGeom>
          <a:solidFill>
            <a:srgbClr val="FF0000">
              <a:alpha val="20000"/>
            </a:srgbClr>
          </a:solid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a:extLst>
              <a:ext uri="{FF2B5EF4-FFF2-40B4-BE49-F238E27FC236}">
                <a16:creationId xmlns:a16="http://schemas.microsoft.com/office/drawing/2014/main" id="{50B9A59A-EC6A-D53F-C9E6-3ABFFEBE8552}"/>
              </a:ext>
            </a:extLst>
          </p:cNvPr>
          <p:cNvSpPr/>
          <p:nvPr/>
        </p:nvSpPr>
        <p:spPr>
          <a:xfrm>
            <a:off x="1192837" y="5143504"/>
            <a:ext cx="5388887" cy="152192"/>
          </a:xfrm>
          <a:prstGeom prst="rect">
            <a:avLst/>
          </a:prstGeom>
          <a:solidFill>
            <a:srgbClr val="FF0000">
              <a:alpha val="20000"/>
            </a:srgbClr>
          </a:solid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a:extLst>
              <a:ext uri="{FF2B5EF4-FFF2-40B4-BE49-F238E27FC236}">
                <a16:creationId xmlns:a16="http://schemas.microsoft.com/office/drawing/2014/main" id="{EFC97DA9-1583-EE40-E9FA-139AD702BEBD}"/>
              </a:ext>
            </a:extLst>
          </p:cNvPr>
          <p:cNvSpPr/>
          <p:nvPr/>
        </p:nvSpPr>
        <p:spPr>
          <a:xfrm>
            <a:off x="1192838" y="5446449"/>
            <a:ext cx="2665246" cy="152192"/>
          </a:xfrm>
          <a:prstGeom prst="rect">
            <a:avLst/>
          </a:prstGeom>
          <a:solidFill>
            <a:srgbClr val="FF0000">
              <a:alpha val="20000"/>
            </a:srgbClr>
          </a:solid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BB3CBD0D-BE55-3166-0B00-82CA90F40B24}"/>
              </a:ext>
            </a:extLst>
          </p:cNvPr>
          <p:cNvSpPr/>
          <p:nvPr/>
        </p:nvSpPr>
        <p:spPr>
          <a:xfrm>
            <a:off x="3932159" y="5447039"/>
            <a:ext cx="815875" cy="152192"/>
          </a:xfrm>
          <a:prstGeom prst="rect">
            <a:avLst/>
          </a:prstGeom>
          <a:solidFill>
            <a:srgbClr val="FF0000">
              <a:alpha val="20000"/>
            </a:srgbClr>
          </a:solid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角丸四角形吹き出し 35">
            <a:extLst>
              <a:ext uri="{FF2B5EF4-FFF2-40B4-BE49-F238E27FC236}">
                <a16:creationId xmlns:a16="http://schemas.microsoft.com/office/drawing/2014/main" id="{F4082A34-E963-B91D-F220-3CDD9CD67749}"/>
              </a:ext>
            </a:extLst>
          </p:cNvPr>
          <p:cNvSpPr/>
          <p:nvPr/>
        </p:nvSpPr>
        <p:spPr>
          <a:xfrm>
            <a:off x="6811489" y="3875649"/>
            <a:ext cx="4341785" cy="421503"/>
          </a:xfrm>
          <a:prstGeom prst="wedgeRoundRectCallout">
            <a:avLst>
              <a:gd name="adj1" fmla="val -87293"/>
              <a:gd name="adj2" fmla="val 81213"/>
              <a:gd name="adj3" fmla="val 166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1100" dirty="0">
                <a:solidFill>
                  <a:schemeClr val="tx1"/>
                </a:solidFill>
              </a:rPr>
              <a:t>Disable</a:t>
            </a:r>
            <a:r>
              <a:rPr kumimoji="1" lang="ja-JP" altLang="en-US" sz="1100">
                <a:solidFill>
                  <a:schemeClr val="tx1"/>
                </a:solidFill>
              </a:rPr>
              <a:t>にチェックすると</a:t>
            </a:r>
            <a:r>
              <a:rPr lang="ja-JP" altLang="en-US" sz="1100">
                <a:solidFill>
                  <a:schemeClr val="tx1"/>
                </a:solidFill>
              </a:rPr>
              <a:t>この注入流体設定は反映されなくなる</a:t>
            </a:r>
            <a:endParaRPr kumimoji="1" lang="ja-JP" altLang="en-US" sz="1100">
              <a:solidFill>
                <a:schemeClr val="tx1"/>
              </a:solidFill>
            </a:endParaRPr>
          </a:p>
        </p:txBody>
      </p:sp>
      <p:sp>
        <p:nvSpPr>
          <p:cNvPr id="37" name="角丸四角形吹き出し 36">
            <a:extLst>
              <a:ext uri="{FF2B5EF4-FFF2-40B4-BE49-F238E27FC236}">
                <a16:creationId xmlns:a16="http://schemas.microsoft.com/office/drawing/2014/main" id="{D3EA41DC-5E95-0F4B-A195-64D12CF52F5E}"/>
              </a:ext>
            </a:extLst>
          </p:cNvPr>
          <p:cNvSpPr/>
          <p:nvPr/>
        </p:nvSpPr>
        <p:spPr>
          <a:xfrm>
            <a:off x="6811488" y="4512632"/>
            <a:ext cx="2279073" cy="307777"/>
          </a:xfrm>
          <a:prstGeom prst="wedgeRoundRectCallout">
            <a:avLst>
              <a:gd name="adj1" fmla="val -135404"/>
              <a:gd name="adj2" fmla="val 58697"/>
              <a:gd name="adj3" fmla="val 166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1100">
                <a:solidFill>
                  <a:schemeClr val="tx1"/>
                </a:solidFill>
                <a:latin typeface="+mj-ea"/>
                <a:ea typeface="+mj-ea"/>
              </a:rPr>
              <a:t>流体の種類の選択</a:t>
            </a:r>
          </a:p>
        </p:txBody>
      </p:sp>
      <p:sp>
        <p:nvSpPr>
          <p:cNvPr id="38" name="角丸四角形吹き出し 37">
            <a:extLst>
              <a:ext uri="{FF2B5EF4-FFF2-40B4-BE49-F238E27FC236}">
                <a16:creationId xmlns:a16="http://schemas.microsoft.com/office/drawing/2014/main" id="{A2B8B5F5-2183-D5F8-8F7C-478041B9BCD0}"/>
              </a:ext>
            </a:extLst>
          </p:cNvPr>
          <p:cNvSpPr/>
          <p:nvPr/>
        </p:nvSpPr>
        <p:spPr>
          <a:xfrm>
            <a:off x="6811487" y="5012828"/>
            <a:ext cx="4762892" cy="867241"/>
          </a:xfrm>
          <a:prstGeom prst="wedgeRoundRectCallout">
            <a:avLst>
              <a:gd name="adj1" fmla="val -53316"/>
              <a:gd name="adj2" fmla="val -24877"/>
              <a:gd name="adj3" fmla="val 16667"/>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1100">
                <a:solidFill>
                  <a:schemeClr val="tx1"/>
                </a:solidFill>
                <a:latin typeface="+mj-ea"/>
                <a:ea typeface="+mj-ea"/>
              </a:rPr>
              <a:t>流体を注入する要素の名前のリスト</a:t>
            </a:r>
            <a:endParaRPr lang="en-US" altLang="ja-JP" sz="1100" dirty="0">
              <a:solidFill>
                <a:schemeClr val="tx1"/>
              </a:solidFill>
            </a:endParaRPr>
          </a:p>
          <a:p>
            <a:r>
              <a:rPr lang="ja-JP" altLang="en-US" sz="1100">
                <a:solidFill>
                  <a:schemeClr val="tx1"/>
                </a:solidFill>
              </a:rPr>
              <a:t>カラム位置と名前は</a:t>
            </a:r>
            <a:r>
              <a:rPr lang="en-US" altLang="ja-JP" sz="1100" dirty="0">
                <a:solidFill>
                  <a:schemeClr val="tx1"/>
                </a:solidFill>
              </a:rPr>
              <a:t>”column map”</a:t>
            </a:r>
            <a:r>
              <a:rPr lang="ja-JP" altLang="en-US" sz="1100">
                <a:solidFill>
                  <a:schemeClr val="tx1"/>
                </a:solidFill>
              </a:rPr>
              <a:t>ボタン押下で確認可能。</a:t>
            </a:r>
            <a:endParaRPr lang="en-US" altLang="ja-JP" sz="1100" dirty="0">
              <a:solidFill>
                <a:schemeClr val="tx1"/>
              </a:solidFill>
            </a:endParaRPr>
          </a:p>
          <a:p>
            <a:r>
              <a:rPr lang="ja-JP" altLang="en-US" sz="1100">
                <a:solidFill>
                  <a:schemeClr val="tx1"/>
                </a:solidFill>
              </a:rPr>
              <a:t>要素名</a:t>
            </a:r>
            <a:r>
              <a:rPr lang="en-US" altLang="ja-JP" sz="1100" dirty="0">
                <a:solidFill>
                  <a:schemeClr val="tx1"/>
                </a:solidFill>
              </a:rPr>
              <a:t>(5</a:t>
            </a:r>
            <a:r>
              <a:rPr lang="ja-JP" altLang="en-US" sz="1100">
                <a:solidFill>
                  <a:schemeClr val="tx1"/>
                </a:solidFill>
              </a:rPr>
              <a:t>文字</a:t>
            </a:r>
            <a:r>
              <a:rPr lang="en-US" altLang="ja-JP" sz="1100" dirty="0">
                <a:solidFill>
                  <a:schemeClr val="tx1"/>
                </a:solidFill>
              </a:rPr>
              <a:t>)</a:t>
            </a:r>
            <a:r>
              <a:rPr lang="ja-JP" altLang="en-US" sz="1100">
                <a:solidFill>
                  <a:schemeClr val="tx1"/>
                </a:solidFill>
              </a:rPr>
              <a:t>の構成についてはの画面</a:t>
            </a:r>
            <a:r>
              <a:rPr lang="en-US" altLang="ja-JP" sz="1100" dirty="0">
                <a:solidFill>
                  <a:schemeClr val="tx1"/>
                </a:solidFill>
              </a:rPr>
              <a:t>②</a:t>
            </a:r>
            <a:r>
              <a:rPr lang="ja-JP" altLang="en-US" sz="1100">
                <a:solidFill>
                  <a:schemeClr val="tx1"/>
                </a:solidFill>
              </a:rPr>
              <a:t>の</a:t>
            </a:r>
            <a:r>
              <a:rPr lang="en-US" altLang="ja-JP" sz="1100" dirty="0">
                <a:solidFill>
                  <a:schemeClr val="tx1"/>
                </a:solidFill>
              </a:rPr>
              <a:t>naming convention</a:t>
            </a:r>
            <a:r>
              <a:rPr lang="ja-JP" altLang="en-US" sz="1100">
                <a:solidFill>
                  <a:schemeClr val="tx1"/>
                </a:solidFill>
              </a:rPr>
              <a:t>を確認する。</a:t>
            </a:r>
            <a:endParaRPr lang="en-US" altLang="ja-JP" sz="1100" dirty="0">
              <a:solidFill>
                <a:schemeClr val="tx1"/>
              </a:solidFill>
            </a:endParaRPr>
          </a:p>
          <a:p>
            <a:pPr>
              <a:spcBef>
                <a:spcPts val="600"/>
              </a:spcBef>
            </a:pPr>
            <a:r>
              <a:rPr kumimoji="1" lang="ja-JP" altLang="en-US" sz="1100">
                <a:solidFill>
                  <a:schemeClr val="tx1"/>
                </a:solidFill>
              </a:rPr>
              <a:t>例</a:t>
            </a:r>
            <a:r>
              <a:rPr lang="en-US" altLang="ja-JP" sz="1100" dirty="0">
                <a:solidFill>
                  <a:schemeClr val="tx1"/>
                </a:solidFill>
              </a:rPr>
              <a:t>: </a:t>
            </a:r>
            <a:r>
              <a:rPr lang="en-US" altLang="ja-JP" sz="1100" dirty="0">
                <a:solidFill>
                  <a:schemeClr val="tx1"/>
                </a:solidFill>
                <a:latin typeface="Menlo" panose="020B0609030804020204" pitchFamily="49" charset="0"/>
                <a:ea typeface="Menlo" panose="020B0609030804020204" pitchFamily="49" charset="0"/>
                <a:cs typeface="Menlo" panose="020B0609030804020204" pitchFamily="49" charset="0"/>
              </a:rPr>
              <a:t>[‘  a30’, ‘abc30’]</a:t>
            </a:r>
            <a:endParaRPr kumimoji="1" lang="ja-JP" altLang="en-US" sz="1100">
              <a:solidFill>
                <a:schemeClr val="tx1"/>
              </a:solidFill>
            </a:endParaRPr>
          </a:p>
        </p:txBody>
      </p:sp>
      <p:sp>
        <p:nvSpPr>
          <p:cNvPr id="40" name="角丸四角形吹き出し 39">
            <a:extLst>
              <a:ext uri="{FF2B5EF4-FFF2-40B4-BE49-F238E27FC236}">
                <a16:creationId xmlns:a16="http://schemas.microsoft.com/office/drawing/2014/main" id="{9F0FDC11-9EAE-CD99-7ACD-9150BB0BF3FE}"/>
              </a:ext>
            </a:extLst>
          </p:cNvPr>
          <p:cNvSpPr/>
          <p:nvPr/>
        </p:nvSpPr>
        <p:spPr>
          <a:xfrm>
            <a:off x="1137488" y="5880070"/>
            <a:ext cx="3717767" cy="748040"/>
          </a:xfrm>
          <a:prstGeom prst="wedgeRoundRectCallout">
            <a:avLst>
              <a:gd name="adj1" fmla="val -23248"/>
              <a:gd name="adj2" fmla="val -77961"/>
              <a:gd name="adj3" fmla="val 16667"/>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1100">
                <a:solidFill>
                  <a:schemeClr val="tx1"/>
                </a:solidFill>
                <a:latin typeface="+mj-ea"/>
                <a:ea typeface="+mj-ea"/>
              </a:rPr>
              <a:t>流体注入量のリスト</a:t>
            </a:r>
            <a:endParaRPr lang="en-US" altLang="ja-JP" sz="1100" dirty="0">
              <a:solidFill>
                <a:schemeClr val="tx1"/>
              </a:solidFill>
              <a:latin typeface="+mj-ea"/>
              <a:ea typeface="+mj-ea"/>
            </a:endParaRPr>
          </a:p>
          <a:p>
            <a:r>
              <a:rPr lang="ja-JP" altLang="en-US" sz="1100">
                <a:solidFill>
                  <a:schemeClr val="tx1"/>
                </a:solidFill>
              </a:rPr>
              <a:t>各注入量は</a:t>
            </a:r>
            <a:r>
              <a:rPr lang="en-US" altLang="ja-JP" sz="1100" dirty="0">
                <a:solidFill>
                  <a:schemeClr val="tx1"/>
                </a:solidFill>
              </a:rPr>
              <a:t>injection blocks</a:t>
            </a:r>
            <a:r>
              <a:rPr lang="ja-JP" altLang="en-US" sz="1100">
                <a:solidFill>
                  <a:schemeClr val="tx1"/>
                </a:solidFill>
              </a:rPr>
              <a:t>に対応する順番に並べること。</a:t>
            </a:r>
            <a:endParaRPr lang="en-US" altLang="ja-JP" sz="1100" dirty="0">
              <a:solidFill>
                <a:schemeClr val="tx1"/>
              </a:solidFill>
            </a:endParaRPr>
          </a:p>
          <a:p>
            <a:pPr>
              <a:spcBef>
                <a:spcPts val="600"/>
              </a:spcBef>
            </a:pPr>
            <a:r>
              <a:rPr kumimoji="1" lang="ja-JP" altLang="en-US" sz="1100">
                <a:solidFill>
                  <a:schemeClr val="tx1"/>
                </a:solidFill>
              </a:rPr>
              <a:t>例</a:t>
            </a:r>
            <a:r>
              <a:rPr lang="en-US" altLang="ja-JP" sz="1100" dirty="0">
                <a:solidFill>
                  <a:schemeClr val="tx1"/>
                </a:solidFill>
              </a:rPr>
              <a:t>: </a:t>
            </a:r>
            <a:r>
              <a:rPr lang="en-US" altLang="ja-JP" sz="1100" dirty="0">
                <a:solidFill>
                  <a:schemeClr val="tx1"/>
                </a:solidFill>
                <a:latin typeface="Menlo" panose="020B0609030804020204" pitchFamily="49" charset="0"/>
                <a:ea typeface="Menlo" panose="020B0609030804020204" pitchFamily="49" charset="0"/>
                <a:cs typeface="Menlo" panose="020B0609030804020204" pitchFamily="49" charset="0"/>
              </a:rPr>
              <a:t>[10.0, 10.0]</a:t>
            </a:r>
            <a:endParaRPr kumimoji="1" lang="ja-JP" altLang="en-US" sz="1100">
              <a:solidFill>
                <a:schemeClr val="tx1"/>
              </a:solidFill>
            </a:endParaRPr>
          </a:p>
        </p:txBody>
      </p:sp>
      <p:sp>
        <p:nvSpPr>
          <p:cNvPr id="44" name="角丸四角形吹き出し 43">
            <a:extLst>
              <a:ext uri="{FF2B5EF4-FFF2-40B4-BE49-F238E27FC236}">
                <a16:creationId xmlns:a16="http://schemas.microsoft.com/office/drawing/2014/main" id="{F12A8C17-6A95-7217-E007-DE2A0780A4A3}"/>
              </a:ext>
            </a:extLst>
          </p:cNvPr>
          <p:cNvSpPr/>
          <p:nvPr/>
        </p:nvSpPr>
        <p:spPr>
          <a:xfrm>
            <a:off x="6840582" y="1962798"/>
            <a:ext cx="4733795" cy="558825"/>
          </a:xfrm>
          <a:prstGeom prst="wedgeRoundRectCallout">
            <a:avLst>
              <a:gd name="adj1" fmla="val -70882"/>
              <a:gd name="adj2" fmla="val -44396"/>
              <a:gd name="adj3" fmla="val 166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1100">
                <a:solidFill>
                  <a:schemeClr val="tx1"/>
                </a:solidFill>
              </a:rPr>
              <a:t>表層地形と最下層レイヤーの浸透率構造を表示。セルの文字はカラム名。注入要素決めの参考に使うとよい。画像クリックで拡大表示。</a:t>
            </a:r>
          </a:p>
        </p:txBody>
      </p:sp>
      <p:sp>
        <p:nvSpPr>
          <p:cNvPr id="46" name="角丸四角形吹き出し 45">
            <a:extLst>
              <a:ext uri="{FF2B5EF4-FFF2-40B4-BE49-F238E27FC236}">
                <a16:creationId xmlns:a16="http://schemas.microsoft.com/office/drawing/2014/main" id="{5AAAD323-45A0-D5B6-712D-5B1D9A9CA559}"/>
              </a:ext>
            </a:extLst>
          </p:cNvPr>
          <p:cNvSpPr/>
          <p:nvPr/>
        </p:nvSpPr>
        <p:spPr>
          <a:xfrm>
            <a:off x="6811485" y="1101219"/>
            <a:ext cx="4762891" cy="523257"/>
          </a:xfrm>
          <a:prstGeom prst="wedgeRoundRectCallout">
            <a:avLst>
              <a:gd name="adj1" fmla="val -88533"/>
              <a:gd name="adj2" fmla="val 76183"/>
              <a:gd name="adj3" fmla="val 166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1100">
                <a:solidFill>
                  <a:schemeClr val="tx1"/>
                </a:solidFill>
                <a:latin typeface="+mj-ea"/>
                <a:ea typeface="+mj-ea"/>
              </a:rPr>
              <a:t>注入流体設定のフィールドを追加</a:t>
            </a:r>
            <a:r>
              <a:rPr kumimoji="1" lang="en-US" altLang="ja-JP" sz="1100" dirty="0">
                <a:solidFill>
                  <a:schemeClr val="tx1"/>
                </a:solidFill>
              </a:rPr>
              <a:t> (</a:t>
            </a:r>
            <a:r>
              <a:rPr kumimoji="1" lang="ja-JP" altLang="en-US" sz="1100">
                <a:solidFill>
                  <a:schemeClr val="tx1"/>
                </a:solidFill>
              </a:rPr>
              <a:t>下にある</a:t>
            </a:r>
            <a:r>
              <a:rPr kumimoji="1" lang="en-US" altLang="ja-JP" sz="1100" dirty="0">
                <a:solidFill>
                  <a:schemeClr val="tx1"/>
                </a:solidFill>
              </a:rPr>
              <a:t>#0</a:t>
            </a:r>
            <a:r>
              <a:rPr kumimoji="1" lang="ja-JP" altLang="en-US" sz="1100">
                <a:solidFill>
                  <a:schemeClr val="tx1"/>
                </a:solidFill>
              </a:rPr>
              <a:t>を増やす</a:t>
            </a:r>
            <a:r>
              <a:rPr kumimoji="1" lang="en-US" altLang="ja-JP" sz="1100" dirty="0">
                <a:solidFill>
                  <a:schemeClr val="tx1"/>
                </a:solidFill>
              </a:rPr>
              <a:t>)</a:t>
            </a:r>
          </a:p>
        </p:txBody>
      </p:sp>
      <p:sp>
        <p:nvSpPr>
          <p:cNvPr id="42" name="角丸四角形吹き出し 41">
            <a:extLst>
              <a:ext uri="{FF2B5EF4-FFF2-40B4-BE49-F238E27FC236}">
                <a16:creationId xmlns:a16="http://schemas.microsoft.com/office/drawing/2014/main" id="{B56668CD-6C90-900A-0337-93F6700E90A4}"/>
              </a:ext>
            </a:extLst>
          </p:cNvPr>
          <p:cNvSpPr/>
          <p:nvPr/>
        </p:nvSpPr>
        <p:spPr>
          <a:xfrm>
            <a:off x="4956462" y="6072488"/>
            <a:ext cx="3958937" cy="523257"/>
          </a:xfrm>
          <a:prstGeom prst="wedgeRoundRectCallout">
            <a:avLst>
              <a:gd name="adj1" fmla="val -54394"/>
              <a:gd name="adj2" fmla="val -129902"/>
              <a:gd name="adj3" fmla="val 166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1100">
                <a:solidFill>
                  <a:schemeClr val="tx1"/>
                </a:solidFill>
                <a:latin typeface="+mj-ea"/>
                <a:ea typeface="+mj-ea"/>
              </a:rPr>
              <a:t>流体注入温度</a:t>
            </a:r>
            <a:endParaRPr kumimoji="1" lang="en-US" altLang="ja-JP" sz="1100" dirty="0">
              <a:solidFill>
                <a:schemeClr val="tx1"/>
              </a:solidFill>
            </a:endParaRPr>
          </a:p>
          <a:p>
            <a:r>
              <a:rPr kumimoji="1" lang="ja-JP" altLang="en-US" sz="1100">
                <a:solidFill>
                  <a:schemeClr val="tx1"/>
                </a:solidFill>
              </a:rPr>
              <a:t>この値は全要素に適用される。リストではなく数値を入力。</a:t>
            </a:r>
          </a:p>
        </p:txBody>
      </p:sp>
    </p:spTree>
    <p:extLst>
      <p:ext uri="{BB962C8B-B14F-4D97-AF65-F5344CB8AC3E}">
        <p14:creationId xmlns:p14="http://schemas.microsoft.com/office/powerpoint/2010/main" val="8241484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タイトル 1">
            <a:extLst>
              <a:ext uri="{FF2B5EF4-FFF2-40B4-BE49-F238E27FC236}">
                <a16:creationId xmlns:a16="http://schemas.microsoft.com/office/drawing/2014/main" id="{8F4BB701-185B-9843-2E4C-C60440893311}"/>
              </a:ext>
            </a:extLst>
          </p:cNvPr>
          <p:cNvSpPr>
            <a:spLocks noGrp="1"/>
          </p:cNvSpPr>
          <p:nvPr>
            <p:ph type="title"/>
          </p:nvPr>
        </p:nvSpPr>
        <p:spPr>
          <a:xfrm>
            <a:off x="1057894" y="229890"/>
            <a:ext cx="7435277" cy="622232"/>
          </a:xfrm>
        </p:spPr>
        <p:txBody>
          <a:bodyPr/>
          <a:lstStyle/>
          <a:p>
            <a:r>
              <a:rPr lang="ja-JP" altLang="en-US" sz="2400"/>
              <a:t>画面</a:t>
            </a:r>
            <a:r>
              <a:rPr lang="en-US" altLang="ja-JP" sz="2400" dirty="0"/>
              <a:t>⑤: TOUGH3</a:t>
            </a:r>
            <a:r>
              <a:rPr lang="ja-JP" altLang="en-US" sz="2400"/>
              <a:t>パラメータ設定</a:t>
            </a:r>
            <a:r>
              <a:rPr lang="en-US" altLang="ja-JP" sz="2400" dirty="0"/>
              <a:t>(9)</a:t>
            </a:r>
            <a:endParaRPr lang="ja-JP" altLang="en-US" sz="2400"/>
          </a:p>
        </p:txBody>
      </p:sp>
      <p:sp>
        <p:nvSpPr>
          <p:cNvPr id="26" name="テキスト ボックス 25">
            <a:extLst>
              <a:ext uri="{FF2B5EF4-FFF2-40B4-BE49-F238E27FC236}">
                <a16:creationId xmlns:a16="http://schemas.microsoft.com/office/drawing/2014/main" id="{358F5022-3D32-8CB1-71EC-EA750B6A1344}"/>
              </a:ext>
            </a:extLst>
          </p:cNvPr>
          <p:cNvSpPr txBox="1"/>
          <p:nvPr/>
        </p:nvSpPr>
        <p:spPr>
          <a:xfrm>
            <a:off x="1137489" y="996990"/>
            <a:ext cx="4216219" cy="369332"/>
          </a:xfrm>
          <a:prstGeom prst="rect">
            <a:avLst/>
          </a:prstGeom>
          <a:noFill/>
          <a:ln w="12700">
            <a:solidFill>
              <a:schemeClr val="tx1"/>
            </a:solidFill>
          </a:ln>
        </p:spPr>
        <p:txBody>
          <a:bodyPr wrap="none" rtlCol="0">
            <a:spAutoFit/>
          </a:bodyPr>
          <a:lstStyle/>
          <a:p>
            <a:r>
              <a:rPr kumimoji="1" lang="en-US" altLang="ja-JP" dirty="0">
                <a:latin typeface="+mj-lt"/>
              </a:rPr>
              <a:t>Solver </a:t>
            </a:r>
            <a:r>
              <a:rPr lang="en-US" altLang="ja-JP" dirty="0">
                <a:latin typeface="+mj-lt"/>
              </a:rPr>
              <a:t>:</a:t>
            </a:r>
            <a:r>
              <a:rPr kumimoji="1" lang="ja-JP" altLang="en-US">
                <a:latin typeface="+mj-lt"/>
              </a:rPr>
              <a:t>線形方程式ソルバ</a:t>
            </a:r>
            <a:r>
              <a:rPr lang="ja-JP" altLang="en-US">
                <a:latin typeface="+mj-lt"/>
              </a:rPr>
              <a:t>に</a:t>
            </a:r>
            <a:r>
              <a:rPr kumimoji="1" lang="ja-JP" altLang="en-US">
                <a:latin typeface="+mj-lt"/>
              </a:rPr>
              <a:t>関する</a:t>
            </a:r>
            <a:r>
              <a:rPr lang="ja-JP" altLang="en-US">
                <a:latin typeface="+mj-lt"/>
              </a:rPr>
              <a:t>設定</a:t>
            </a:r>
            <a:endParaRPr kumimoji="1" lang="ja-JP" altLang="en-US"/>
          </a:p>
        </p:txBody>
      </p:sp>
      <p:grpSp>
        <p:nvGrpSpPr>
          <p:cNvPr id="5" name="グループ化 4">
            <a:extLst>
              <a:ext uri="{FF2B5EF4-FFF2-40B4-BE49-F238E27FC236}">
                <a16:creationId xmlns:a16="http://schemas.microsoft.com/office/drawing/2014/main" id="{42E3A3B8-B8C3-5A1D-6323-D58F1B398AC7}"/>
              </a:ext>
            </a:extLst>
          </p:cNvPr>
          <p:cNvGrpSpPr/>
          <p:nvPr/>
        </p:nvGrpSpPr>
        <p:grpSpPr>
          <a:xfrm>
            <a:off x="1297592" y="1979721"/>
            <a:ext cx="4526160" cy="4212986"/>
            <a:chOff x="1057894" y="1654577"/>
            <a:chExt cx="6097204" cy="5843147"/>
          </a:xfrm>
        </p:grpSpPr>
        <p:pic>
          <p:nvPicPr>
            <p:cNvPr id="2" name="図 1">
              <a:extLst>
                <a:ext uri="{FF2B5EF4-FFF2-40B4-BE49-F238E27FC236}">
                  <a16:creationId xmlns:a16="http://schemas.microsoft.com/office/drawing/2014/main" id="{70CDCE31-A1E9-4B11-151B-1C681533A965}"/>
                </a:ext>
              </a:extLst>
            </p:cNvPr>
            <p:cNvPicPr>
              <a:picLocks noChangeAspect="1"/>
            </p:cNvPicPr>
            <p:nvPr/>
          </p:nvPicPr>
          <p:blipFill>
            <a:blip r:embed="rId2"/>
            <a:stretch>
              <a:fillRect/>
            </a:stretch>
          </p:blipFill>
          <p:spPr>
            <a:xfrm>
              <a:off x="1137489" y="1654577"/>
              <a:ext cx="6017609" cy="1774423"/>
            </a:xfrm>
            <a:prstGeom prst="rect">
              <a:avLst/>
            </a:prstGeom>
          </p:spPr>
        </p:pic>
        <p:pic>
          <p:nvPicPr>
            <p:cNvPr id="3" name="図 2">
              <a:extLst>
                <a:ext uri="{FF2B5EF4-FFF2-40B4-BE49-F238E27FC236}">
                  <a16:creationId xmlns:a16="http://schemas.microsoft.com/office/drawing/2014/main" id="{C7AC2DD7-696C-05C0-2AD1-46616E97E425}"/>
                </a:ext>
              </a:extLst>
            </p:cNvPr>
            <p:cNvPicPr>
              <a:picLocks noChangeAspect="1"/>
            </p:cNvPicPr>
            <p:nvPr/>
          </p:nvPicPr>
          <p:blipFill>
            <a:blip r:embed="rId3"/>
            <a:stretch>
              <a:fillRect/>
            </a:stretch>
          </p:blipFill>
          <p:spPr>
            <a:xfrm>
              <a:off x="1057894" y="3429000"/>
              <a:ext cx="6017609" cy="4068724"/>
            </a:xfrm>
            <a:prstGeom prst="rect">
              <a:avLst/>
            </a:prstGeom>
          </p:spPr>
        </p:pic>
      </p:grpSp>
      <p:grpSp>
        <p:nvGrpSpPr>
          <p:cNvPr id="10" name="グループ化 9">
            <a:extLst>
              <a:ext uri="{FF2B5EF4-FFF2-40B4-BE49-F238E27FC236}">
                <a16:creationId xmlns:a16="http://schemas.microsoft.com/office/drawing/2014/main" id="{3A226B7B-95F0-525A-8B65-A1CD93B44C41}"/>
              </a:ext>
            </a:extLst>
          </p:cNvPr>
          <p:cNvGrpSpPr>
            <a:grpSpLocks noChangeAspect="1"/>
          </p:cNvGrpSpPr>
          <p:nvPr/>
        </p:nvGrpSpPr>
        <p:grpSpPr>
          <a:xfrm>
            <a:off x="6427336" y="1979721"/>
            <a:ext cx="4313090" cy="4500000"/>
            <a:chOff x="1908009" y="1628070"/>
            <a:chExt cx="7801943" cy="8140044"/>
          </a:xfrm>
        </p:grpSpPr>
        <p:pic>
          <p:nvPicPr>
            <p:cNvPr id="6" name="図 5">
              <a:extLst>
                <a:ext uri="{FF2B5EF4-FFF2-40B4-BE49-F238E27FC236}">
                  <a16:creationId xmlns:a16="http://schemas.microsoft.com/office/drawing/2014/main" id="{B4ED522C-2AA8-9BB6-E97E-FFE320955888}"/>
                </a:ext>
              </a:extLst>
            </p:cNvPr>
            <p:cNvPicPr>
              <a:picLocks noChangeAspect="1"/>
            </p:cNvPicPr>
            <p:nvPr/>
          </p:nvPicPr>
          <p:blipFill>
            <a:blip r:embed="rId4"/>
            <a:stretch>
              <a:fillRect/>
            </a:stretch>
          </p:blipFill>
          <p:spPr>
            <a:xfrm>
              <a:off x="1937552" y="1628070"/>
              <a:ext cx="7772400" cy="2329501"/>
            </a:xfrm>
            <a:prstGeom prst="rect">
              <a:avLst/>
            </a:prstGeom>
          </p:spPr>
        </p:pic>
        <p:pic>
          <p:nvPicPr>
            <p:cNvPr id="7" name="図 6">
              <a:extLst>
                <a:ext uri="{FF2B5EF4-FFF2-40B4-BE49-F238E27FC236}">
                  <a16:creationId xmlns:a16="http://schemas.microsoft.com/office/drawing/2014/main" id="{E5945218-8F1A-FBC0-734D-0ADDCEEF1D5C}"/>
                </a:ext>
              </a:extLst>
            </p:cNvPr>
            <p:cNvPicPr>
              <a:picLocks noChangeAspect="1"/>
            </p:cNvPicPr>
            <p:nvPr/>
          </p:nvPicPr>
          <p:blipFill>
            <a:blip r:embed="rId5"/>
            <a:stretch>
              <a:fillRect/>
            </a:stretch>
          </p:blipFill>
          <p:spPr>
            <a:xfrm>
              <a:off x="1908009" y="3964182"/>
              <a:ext cx="7794286" cy="5803932"/>
            </a:xfrm>
            <a:prstGeom prst="rect">
              <a:avLst/>
            </a:prstGeom>
          </p:spPr>
        </p:pic>
      </p:grpSp>
      <p:sp>
        <p:nvSpPr>
          <p:cNvPr id="11" name="テキスト ボックス 10">
            <a:extLst>
              <a:ext uri="{FF2B5EF4-FFF2-40B4-BE49-F238E27FC236}">
                <a16:creationId xmlns:a16="http://schemas.microsoft.com/office/drawing/2014/main" id="{4DC86ECE-18A7-4CDE-BCEE-3FB63363F0CF}"/>
              </a:ext>
            </a:extLst>
          </p:cNvPr>
          <p:cNvSpPr txBox="1"/>
          <p:nvPr/>
        </p:nvSpPr>
        <p:spPr>
          <a:xfrm>
            <a:off x="2480470" y="1646359"/>
            <a:ext cx="1980029" cy="307777"/>
          </a:xfrm>
          <a:prstGeom prst="rect">
            <a:avLst/>
          </a:prstGeom>
          <a:noFill/>
        </p:spPr>
        <p:txBody>
          <a:bodyPr wrap="none" rtlCol="0">
            <a:spAutoFit/>
          </a:bodyPr>
          <a:lstStyle/>
          <a:p>
            <a:r>
              <a:rPr lang="ja-JP" altLang="en-US" sz="1400" u="sng"/>
              <a:t>シリアル</a:t>
            </a:r>
            <a:r>
              <a:rPr kumimoji="1" lang="ja-JP" altLang="en-US" sz="1400" u="sng"/>
              <a:t>ソルバの場合</a:t>
            </a:r>
            <a:endParaRPr kumimoji="1" lang="en-US" altLang="ja-JP" sz="1400" u="sng" dirty="0"/>
          </a:p>
        </p:txBody>
      </p:sp>
      <p:sp>
        <p:nvSpPr>
          <p:cNvPr id="12" name="角丸四角形吹き出し 11">
            <a:extLst>
              <a:ext uri="{FF2B5EF4-FFF2-40B4-BE49-F238E27FC236}">
                <a16:creationId xmlns:a16="http://schemas.microsoft.com/office/drawing/2014/main" id="{48FDB5D1-928C-110B-20DC-A35987E9059F}"/>
              </a:ext>
            </a:extLst>
          </p:cNvPr>
          <p:cNvSpPr/>
          <p:nvPr/>
        </p:nvSpPr>
        <p:spPr>
          <a:xfrm>
            <a:off x="256478" y="2459152"/>
            <a:ext cx="2125853" cy="320520"/>
          </a:xfrm>
          <a:prstGeom prst="wedgeRoundRectCallout">
            <a:avLst>
              <a:gd name="adj1" fmla="val 54360"/>
              <a:gd name="adj2" fmla="val -31669"/>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1100">
                <a:solidFill>
                  <a:schemeClr val="tx1"/>
                </a:solidFill>
                <a:latin typeface="+mn-ea"/>
              </a:rPr>
              <a:t>迷ったらデフォルトの</a:t>
            </a:r>
            <a:r>
              <a:rPr kumimoji="1" lang="en-US" altLang="ja-JP" sz="1100" dirty="0">
                <a:solidFill>
                  <a:schemeClr val="tx1"/>
                </a:solidFill>
                <a:latin typeface="+mn-ea"/>
              </a:rPr>
              <a:t>3</a:t>
            </a:r>
            <a:r>
              <a:rPr kumimoji="1" lang="ja-JP" altLang="en-US" sz="1100">
                <a:solidFill>
                  <a:schemeClr val="tx1"/>
                </a:solidFill>
                <a:latin typeface="+mn-ea"/>
              </a:rPr>
              <a:t>を指定 </a:t>
            </a:r>
          </a:p>
        </p:txBody>
      </p:sp>
      <p:sp>
        <p:nvSpPr>
          <p:cNvPr id="13" name="角丸四角形吹き出し 12">
            <a:extLst>
              <a:ext uri="{FF2B5EF4-FFF2-40B4-BE49-F238E27FC236}">
                <a16:creationId xmlns:a16="http://schemas.microsoft.com/office/drawing/2014/main" id="{2CCD0D0E-02B4-D58F-E64A-DA689458E2DD}"/>
              </a:ext>
            </a:extLst>
          </p:cNvPr>
          <p:cNvSpPr/>
          <p:nvPr/>
        </p:nvSpPr>
        <p:spPr>
          <a:xfrm>
            <a:off x="2382331" y="4628426"/>
            <a:ext cx="2125853" cy="320520"/>
          </a:xfrm>
          <a:prstGeom prst="wedgeRoundRectCallout">
            <a:avLst>
              <a:gd name="adj1" fmla="val 49189"/>
              <a:gd name="adj2" fmla="val -30110"/>
              <a:gd name="adj3" fmla="val 166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latin typeface="+mn-ea"/>
              </a:rPr>
              <a:t>チェック無しでよい</a:t>
            </a:r>
          </a:p>
        </p:txBody>
      </p:sp>
      <p:sp>
        <p:nvSpPr>
          <p:cNvPr id="14" name="角丸四角形吹き出し 13">
            <a:extLst>
              <a:ext uri="{FF2B5EF4-FFF2-40B4-BE49-F238E27FC236}">
                <a16:creationId xmlns:a16="http://schemas.microsoft.com/office/drawing/2014/main" id="{7C1EFEF6-AD4B-0F60-2C63-5E493B2C6E30}"/>
              </a:ext>
            </a:extLst>
          </p:cNvPr>
          <p:cNvSpPr/>
          <p:nvPr/>
        </p:nvSpPr>
        <p:spPr>
          <a:xfrm>
            <a:off x="3756985" y="2964168"/>
            <a:ext cx="1407029" cy="320520"/>
          </a:xfrm>
          <a:prstGeom prst="wedgeRoundRectCallout">
            <a:avLst>
              <a:gd name="adj1" fmla="val -72443"/>
              <a:gd name="adj2" fmla="val -46299"/>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1100" dirty="0">
                <a:solidFill>
                  <a:schemeClr val="tx1"/>
                </a:solidFill>
                <a:latin typeface="+mn-ea"/>
              </a:rPr>
              <a:t>6</a:t>
            </a:r>
            <a:r>
              <a:rPr kumimoji="1" lang="ja-JP" altLang="en-US" sz="1100">
                <a:solidFill>
                  <a:schemeClr val="tx1"/>
                </a:solidFill>
                <a:latin typeface="+mn-ea"/>
              </a:rPr>
              <a:t>は実用的でない</a:t>
            </a:r>
          </a:p>
        </p:txBody>
      </p:sp>
      <p:sp>
        <p:nvSpPr>
          <p:cNvPr id="15" name="テキスト ボックス 14">
            <a:extLst>
              <a:ext uri="{FF2B5EF4-FFF2-40B4-BE49-F238E27FC236}">
                <a16:creationId xmlns:a16="http://schemas.microsoft.com/office/drawing/2014/main" id="{34DBB4D2-9750-041F-DC42-A89256306515}"/>
              </a:ext>
            </a:extLst>
          </p:cNvPr>
          <p:cNvSpPr txBox="1"/>
          <p:nvPr/>
        </p:nvSpPr>
        <p:spPr>
          <a:xfrm>
            <a:off x="7682692" y="1646358"/>
            <a:ext cx="1620957" cy="307777"/>
          </a:xfrm>
          <a:prstGeom prst="rect">
            <a:avLst/>
          </a:prstGeom>
          <a:noFill/>
        </p:spPr>
        <p:txBody>
          <a:bodyPr wrap="none" rtlCol="0">
            <a:spAutoFit/>
          </a:bodyPr>
          <a:lstStyle/>
          <a:p>
            <a:r>
              <a:rPr kumimoji="1" lang="ja-JP" altLang="en-US" sz="1400" u="sng"/>
              <a:t>並列ソルバの場合</a:t>
            </a:r>
            <a:endParaRPr kumimoji="1" lang="en-US" altLang="ja-JP" sz="1400" dirty="0"/>
          </a:p>
        </p:txBody>
      </p:sp>
      <p:sp>
        <p:nvSpPr>
          <p:cNvPr id="16" name="角丸四角形吹き出し 15">
            <a:extLst>
              <a:ext uri="{FF2B5EF4-FFF2-40B4-BE49-F238E27FC236}">
                <a16:creationId xmlns:a16="http://schemas.microsoft.com/office/drawing/2014/main" id="{A1525EEA-6EC4-059F-C283-58A2E5C38670}"/>
              </a:ext>
            </a:extLst>
          </p:cNvPr>
          <p:cNvSpPr/>
          <p:nvPr/>
        </p:nvSpPr>
        <p:spPr>
          <a:xfrm>
            <a:off x="9073938" y="2948829"/>
            <a:ext cx="803393" cy="320520"/>
          </a:xfrm>
          <a:prstGeom prst="wedgeRoundRectCallout">
            <a:avLst>
              <a:gd name="adj1" fmla="val -90946"/>
              <a:gd name="adj2" fmla="val 7875"/>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1100" dirty="0">
                <a:solidFill>
                  <a:schemeClr val="tx1"/>
                </a:solidFill>
                <a:latin typeface="+mn-ea"/>
              </a:rPr>
              <a:t>8</a:t>
            </a:r>
            <a:r>
              <a:rPr kumimoji="1" lang="ja-JP" altLang="en-US" sz="1100">
                <a:solidFill>
                  <a:schemeClr val="tx1"/>
                </a:solidFill>
                <a:latin typeface="+mn-ea"/>
              </a:rPr>
              <a:t>を選択</a:t>
            </a:r>
          </a:p>
        </p:txBody>
      </p:sp>
      <p:sp>
        <p:nvSpPr>
          <p:cNvPr id="17" name="角丸四角形吹き出し 16">
            <a:extLst>
              <a:ext uri="{FF2B5EF4-FFF2-40B4-BE49-F238E27FC236}">
                <a16:creationId xmlns:a16="http://schemas.microsoft.com/office/drawing/2014/main" id="{50D1D374-639A-B7EE-22DC-0B032F4425F0}"/>
              </a:ext>
            </a:extLst>
          </p:cNvPr>
          <p:cNvSpPr/>
          <p:nvPr/>
        </p:nvSpPr>
        <p:spPr>
          <a:xfrm>
            <a:off x="8581764" y="3802454"/>
            <a:ext cx="803393" cy="216823"/>
          </a:xfrm>
          <a:prstGeom prst="wedgeRoundRectCallout">
            <a:avLst>
              <a:gd name="adj1" fmla="val -115738"/>
              <a:gd name="adj2" fmla="val -476"/>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1100">
                <a:solidFill>
                  <a:schemeClr val="tx1"/>
                </a:solidFill>
                <a:latin typeface="+mn-ea"/>
              </a:rPr>
              <a:t>並列数</a:t>
            </a:r>
          </a:p>
        </p:txBody>
      </p:sp>
      <p:sp>
        <p:nvSpPr>
          <p:cNvPr id="18" name="テキスト ボックス 17">
            <a:extLst>
              <a:ext uri="{FF2B5EF4-FFF2-40B4-BE49-F238E27FC236}">
                <a16:creationId xmlns:a16="http://schemas.microsoft.com/office/drawing/2014/main" id="{3EC74C73-029C-9999-DB4C-00FECBE3023B}"/>
              </a:ext>
            </a:extLst>
          </p:cNvPr>
          <p:cNvSpPr txBox="1"/>
          <p:nvPr/>
        </p:nvSpPr>
        <p:spPr>
          <a:xfrm>
            <a:off x="5570554" y="1024837"/>
            <a:ext cx="5030480" cy="523220"/>
          </a:xfrm>
          <a:prstGeom prst="rect">
            <a:avLst/>
          </a:prstGeom>
          <a:noFill/>
        </p:spPr>
        <p:txBody>
          <a:bodyPr wrap="none" rtlCol="0">
            <a:spAutoFit/>
          </a:bodyPr>
          <a:lstStyle/>
          <a:p>
            <a:r>
              <a:rPr kumimoji="1" lang="en-US" altLang="ja-JP" sz="1400" dirty="0"/>
              <a:t>※</a:t>
            </a:r>
            <a:r>
              <a:rPr kumimoji="1" lang="ja-JP" altLang="en-US" sz="1400"/>
              <a:t>詳細は</a:t>
            </a:r>
            <a:r>
              <a:rPr kumimoji="1" lang="en-US" altLang="ja-JP" sz="1400" dirty="0"/>
              <a:t>TOUGH3</a:t>
            </a:r>
            <a:r>
              <a:rPr kumimoji="1" lang="ja-JP" altLang="en-US" sz="1400"/>
              <a:t>マニュアル</a:t>
            </a:r>
            <a:r>
              <a:rPr lang="en-US" altLang="ja-JP" sz="1400" b="1" dirty="0">
                <a:effectLst/>
                <a:latin typeface="TimesNewRomanPS"/>
              </a:rPr>
              <a:t>5.3. Linear Equation Solvers</a:t>
            </a:r>
            <a:r>
              <a:rPr lang="ja-JP" altLang="en-US" sz="1400">
                <a:effectLst/>
                <a:latin typeface="TimesNewRomanPS"/>
              </a:rPr>
              <a:t>参照</a:t>
            </a:r>
            <a:r>
              <a:rPr lang="en-US" altLang="ja-JP" sz="1400" b="1" dirty="0">
                <a:effectLst/>
                <a:latin typeface="TimesNewRomanPS"/>
              </a:rPr>
              <a:t> </a:t>
            </a:r>
            <a:endParaRPr lang="en-US" altLang="ja-JP" sz="1400" dirty="0"/>
          </a:p>
          <a:p>
            <a:endParaRPr kumimoji="1" lang="ja-JP" altLang="en-US" sz="1400"/>
          </a:p>
        </p:txBody>
      </p:sp>
      <p:sp>
        <p:nvSpPr>
          <p:cNvPr id="19" name="テキスト ボックス 18">
            <a:extLst>
              <a:ext uri="{FF2B5EF4-FFF2-40B4-BE49-F238E27FC236}">
                <a16:creationId xmlns:a16="http://schemas.microsoft.com/office/drawing/2014/main" id="{40807C23-62FD-7738-5D49-1A714D5CBEE1}"/>
              </a:ext>
            </a:extLst>
          </p:cNvPr>
          <p:cNvSpPr txBox="1"/>
          <p:nvPr/>
        </p:nvSpPr>
        <p:spPr>
          <a:xfrm>
            <a:off x="9222167" y="1660338"/>
            <a:ext cx="2214068" cy="261610"/>
          </a:xfrm>
          <a:prstGeom prst="rect">
            <a:avLst/>
          </a:prstGeom>
          <a:noFill/>
        </p:spPr>
        <p:txBody>
          <a:bodyPr wrap="none" rtlCol="0">
            <a:spAutoFit/>
          </a:bodyPr>
          <a:lstStyle/>
          <a:p>
            <a:r>
              <a:rPr kumimoji="1" lang="en-US" altLang="ja-JP" sz="1100" dirty="0"/>
              <a:t>※windows</a:t>
            </a:r>
            <a:r>
              <a:rPr kumimoji="1" lang="ja-JP" altLang="en-US" sz="1100"/>
              <a:t>は対応していないかも</a:t>
            </a:r>
          </a:p>
        </p:txBody>
      </p:sp>
      <p:sp>
        <p:nvSpPr>
          <p:cNvPr id="20" name="角丸四角形吹き出し 19">
            <a:extLst>
              <a:ext uri="{FF2B5EF4-FFF2-40B4-BE49-F238E27FC236}">
                <a16:creationId xmlns:a16="http://schemas.microsoft.com/office/drawing/2014/main" id="{A173BBE6-109D-378B-3835-6E666C19BF2B}"/>
              </a:ext>
            </a:extLst>
          </p:cNvPr>
          <p:cNvSpPr/>
          <p:nvPr/>
        </p:nvSpPr>
        <p:spPr>
          <a:xfrm>
            <a:off x="10736193" y="4226458"/>
            <a:ext cx="1096686" cy="401968"/>
          </a:xfrm>
          <a:prstGeom prst="wedgeRoundRectCallout">
            <a:avLst>
              <a:gd name="adj1" fmla="val -105006"/>
              <a:gd name="adj2" fmla="val -9485"/>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ja-JP" sz="1100" dirty="0" err="1">
                <a:solidFill>
                  <a:schemeClr val="tx1"/>
                </a:solidFill>
                <a:latin typeface="+mn-ea"/>
              </a:rPr>
              <a:t>b</a:t>
            </a:r>
            <a:r>
              <a:rPr kumimoji="1" lang="en-US" altLang="ja-JP" sz="1100" dirty="0" err="1">
                <a:solidFill>
                  <a:schemeClr val="tx1"/>
                </a:solidFill>
                <a:latin typeface="+mn-ea"/>
              </a:rPr>
              <a:t>cgsl</a:t>
            </a:r>
            <a:r>
              <a:rPr kumimoji="1" lang="ja-JP" altLang="en-US" sz="1100">
                <a:solidFill>
                  <a:schemeClr val="tx1"/>
                </a:solidFill>
                <a:latin typeface="+mn-ea"/>
              </a:rPr>
              <a:t>か</a:t>
            </a:r>
            <a:r>
              <a:rPr kumimoji="1" lang="en-US" altLang="ja-JP" sz="1100" dirty="0" err="1">
                <a:solidFill>
                  <a:schemeClr val="tx1"/>
                </a:solidFill>
                <a:latin typeface="+mn-ea"/>
              </a:rPr>
              <a:t>bicg</a:t>
            </a:r>
            <a:r>
              <a:rPr kumimoji="1" lang="ja-JP" altLang="en-US" sz="1100">
                <a:solidFill>
                  <a:schemeClr val="tx1"/>
                </a:solidFill>
                <a:latin typeface="+mn-ea"/>
              </a:rPr>
              <a:t>がおすすめ</a:t>
            </a:r>
          </a:p>
        </p:txBody>
      </p:sp>
      <p:sp>
        <p:nvSpPr>
          <p:cNvPr id="21" name="角丸四角形吹き出し 20">
            <a:extLst>
              <a:ext uri="{FF2B5EF4-FFF2-40B4-BE49-F238E27FC236}">
                <a16:creationId xmlns:a16="http://schemas.microsoft.com/office/drawing/2014/main" id="{F430E479-5277-EAC8-2F96-A541773B1388}"/>
              </a:ext>
            </a:extLst>
          </p:cNvPr>
          <p:cNvSpPr/>
          <p:nvPr/>
        </p:nvSpPr>
        <p:spPr>
          <a:xfrm>
            <a:off x="10736192" y="5583708"/>
            <a:ext cx="1214381" cy="401968"/>
          </a:xfrm>
          <a:prstGeom prst="wedgeRoundRectCallout">
            <a:avLst>
              <a:gd name="adj1" fmla="val -105006"/>
              <a:gd name="adj2" fmla="val -9485"/>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ja-JP" sz="1100" dirty="0" err="1">
                <a:solidFill>
                  <a:schemeClr val="tx1"/>
                </a:solidFill>
                <a:latin typeface="+mn-ea"/>
              </a:rPr>
              <a:t>asm</a:t>
            </a:r>
            <a:r>
              <a:rPr lang="ja-JP" altLang="en-US" sz="1100">
                <a:solidFill>
                  <a:schemeClr val="tx1"/>
                </a:solidFill>
                <a:latin typeface="+mn-ea"/>
              </a:rPr>
              <a:t>か</a:t>
            </a:r>
            <a:r>
              <a:rPr lang="en-US" altLang="ja-JP" sz="1100" dirty="0" err="1">
                <a:solidFill>
                  <a:schemeClr val="tx1"/>
                </a:solidFill>
                <a:latin typeface="+mn-ea"/>
              </a:rPr>
              <a:t>bjacobi</a:t>
            </a:r>
            <a:r>
              <a:rPr lang="ja-JP" altLang="en-US" sz="1100">
                <a:solidFill>
                  <a:schemeClr val="tx1"/>
                </a:solidFill>
                <a:latin typeface="+mn-ea"/>
              </a:rPr>
              <a:t>がおすすめ</a:t>
            </a:r>
            <a:endParaRPr kumimoji="1" lang="ja-JP" altLang="en-US" sz="1100">
              <a:solidFill>
                <a:schemeClr val="tx1"/>
              </a:solidFill>
              <a:latin typeface="+mn-ea"/>
            </a:endParaRPr>
          </a:p>
        </p:txBody>
      </p:sp>
    </p:spTree>
    <p:extLst>
      <p:ext uri="{BB962C8B-B14F-4D97-AF65-F5344CB8AC3E}">
        <p14:creationId xmlns:p14="http://schemas.microsoft.com/office/powerpoint/2010/main" val="32481875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図 41">
            <a:extLst>
              <a:ext uri="{FF2B5EF4-FFF2-40B4-BE49-F238E27FC236}">
                <a16:creationId xmlns:a16="http://schemas.microsoft.com/office/drawing/2014/main" id="{7F5B7807-8A11-86EE-1187-A1183EA01FAE}"/>
              </a:ext>
            </a:extLst>
          </p:cNvPr>
          <p:cNvPicPr>
            <a:picLocks noChangeAspect="1"/>
          </p:cNvPicPr>
          <p:nvPr/>
        </p:nvPicPr>
        <p:blipFill>
          <a:blip r:embed="rId2"/>
          <a:stretch>
            <a:fillRect/>
          </a:stretch>
        </p:blipFill>
        <p:spPr>
          <a:xfrm>
            <a:off x="1137489" y="1769224"/>
            <a:ext cx="7772400" cy="4884659"/>
          </a:xfrm>
          <a:prstGeom prst="rect">
            <a:avLst/>
          </a:prstGeom>
        </p:spPr>
      </p:pic>
      <p:sp>
        <p:nvSpPr>
          <p:cNvPr id="22" name="タイトル 1">
            <a:extLst>
              <a:ext uri="{FF2B5EF4-FFF2-40B4-BE49-F238E27FC236}">
                <a16:creationId xmlns:a16="http://schemas.microsoft.com/office/drawing/2014/main" id="{8F4BB701-185B-9843-2E4C-C60440893311}"/>
              </a:ext>
            </a:extLst>
          </p:cNvPr>
          <p:cNvSpPr>
            <a:spLocks noGrp="1"/>
          </p:cNvSpPr>
          <p:nvPr>
            <p:ph type="title"/>
          </p:nvPr>
        </p:nvSpPr>
        <p:spPr>
          <a:xfrm>
            <a:off x="1057894" y="229890"/>
            <a:ext cx="7435277" cy="622232"/>
          </a:xfrm>
        </p:spPr>
        <p:txBody>
          <a:bodyPr/>
          <a:lstStyle/>
          <a:p>
            <a:r>
              <a:rPr lang="ja-JP" altLang="en-US" sz="2400"/>
              <a:t>画面</a:t>
            </a:r>
            <a:r>
              <a:rPr lang="en-US" altLang="ja-JP" sz="2400" dirty="0"/>
              <a:t>⑤: TOUGH3</a:t>
            </a:r>
            <a:r>
              <a:rPr lang="ja-JP" altLang="en-US" sz="2400"/>
              <a:t>パラメータ設定</a:t>
            </a:r>
            <a:r>
              <a:rPr lang="en-US" altLang="ja-JP" sz="2400" dirty="0"/>
              <a:t>(9)</a:t>
            </a:r>
            <a:endParaRPr lang="ja-JP" altLang="en-US" sz="2400"/>
          </a:p>
        </p:txBody>
      </p:sp>
      <p:grpSp>
        <p:nvGrpSpPr>
          <p:cNvPr id="27" name="グループ化 26">
            <a:extLst>
              <a:ext uri="{FF2B5EF4-FFF2-40B4-BE49-F238E27FC236}">
                <a16:creationId xmlns:a16="http://schemas.microsoft.com/office/drawing/2014/main" id="{B6D0937D-C028-AFF2-CD30-8E0CC3213DC3}"/>
              </a:ext>
            </a:extLst>
          </p:cNvPr>
          <p:cNvGrpSpPr/>
          <p:nvPr/>
        </p:nvGrpSpPr>
        <p:grpSpPr>
          <a:xfrm>
            <a:off x="1137489" y="996990"/>
            <a:ext cx="7337265" cy="646331"/>
            <a:chOff x="1137489" y="996990"/>
            <a:chExt cx="7337265" cy="646331"/>
          </a:xfrm>
        </p:grpSpPr>
        <p:sp>
          <p:nvSpPr>
            <p:cNvPr id="28" name="テキスト ボックス 27">
              <a:extLst>
                <a:ext uri="{FF2B5EF4-FFF2-40B4-BE49-F238E27FC236}">
                  <a16:creationId xmlns:a16="http://schemas.microsoft.com/office/drawing/2014/main" id="{7B19E907-DD78-0CBB-BD78-D054EB602109}"/>
                </a:ext>
              </a:extLst>
            </p:cNvPr>
            <p:cNvSpPr txBox="1"/>
            <p:nvPr/>
          </p:nvSpPr>
          <p:spPr>
            <a:xfrm>
              <a:off x="1137489" y="996990"/>
              <a:ext cx="7337265" cy="646331"/>
            </a:xfrm>
            <a:prstGeom prst="rect">
              <a:avLst/>
            </a:prstGeom>
            <a:noFill/>
            <a:ln w="12700">
              <a:solidFill>
                <a:schemeClr val="tx1"/>
              </a:solidFill>
            </a:ln>
          </p:spPr>
          <p:txBody>
            <a:bodyPr wrap="none" rtlCol="0">
              <a:spAutoFit/>
            </a:bodyPr>
            <a:lstStyle/>
            <a:p>
              <a:r>
                <a:rPr kumimoji="1" lang="ja-JP" altLang="en-US">
                  <a:latin typeface="+mj-lt"/>
                </a:rPr>
                <a:t>最後に</a:t>
              </a:r>
              <a:r>
                <a:rPr kumimoji="1" lang="en-US" altLang="ja-JP" dirty="0">
                  <a:latin typeface="+mj-lt"/>
                </a:rPr>
                <a:t>         </a:t>
              </a:r>
              <a:r>
                <a:rPr kumimoji="1" lang="ja-JP" altLang="en-US">
                  <a:latin typeface="+mj-lt"/>
                </a:rPr>
                <a:t>を押下すると、</a:t>
              </a:r>
              <a:r>
                <a:rPr kumimoji="1" lang="en-US" altLang="ja-JP" dirty="0">
                  <a:latin typeface="+mj-lt"/>
                </a:rPr>
                <a:t>WEAK3</a:t>
              </a:r>
              <a:r>
                <a:rPr kumimoji="1" lang="ja-JP" altLang="en-US">
                  <a:latin typeface="+mj-lt"/>
                </a:rPr>
                <a:t>入力ファイルの作成が行われる。</a:t>
              </a:r>
              <a:endParaRPr kumimoji="1" lang="en-US" altLang="ja-JP" dirty="0">
                <a:latin typeface="+mj-lt"/>
              </a:endParaRPr>
            </a:p>
            <a:p>
              <a:r>
                <a:rPr lang="ja-JP" altLang="en-US">
                  <a:latin typeface="+mj-lt"/>
                </a:rPr>
                <a:t>成功すると</a:t>
              </a:r>
              <a:r>
                <a:rPr kumimoji="1" lang="ja-JP" altLang="en-US">
                  <a:latin typeface="+mj-lt"/>
                </a:rPr>
                <a:t>同じ画面上部に以下のようなメッセージが表示される</a:t>
              </a:r>
              <a:endParaRPr kumimoji="1" lang="ja-JP" altLang="en-US"/>
            </a:p>
          </p:txBody>
        </p:sp>
        <p:pic>
          <p:nvPicPr>
            <p:cNvPr id="29" name="図 28">
              <a:extLst>
                <a:ext uri="{FF2B5EF4-FFF2-40B4-BE49-F238E27FC236}">
                  <a16:creationId xmlns:a16="http://schemas.microsoft.com/office/drawing/2014/main" id="{58267770-3483-5406-7452-BE653CA2F06C}"/>
                </a:ext>
              </a:extLst>
            </p:cNvPr>
            <p:cNvPicPr>
              <a:picLocks noChangeAspect="1"/>
            </p:cNvPicPr>
            <p:nvPr/>
          </p:nvPicPr>
          <p:blipFill rotWithShape="1">
            <a:blip r:embed="rId3"/>
            <a:srcRect t="17167" r="18938" b="8075"/>
            <a:stretch/>
          </p:blipFill>
          <p:spPr>
            <a:xfrm>
              <a:off x="1914934" y="1037670"/>
              <a:ext cx="557434" cy="300364"/>
            </a:xfrm>
            <a:prstGeom prst="rect">
              <a:avLst/>
            </a:prstGeom>
          </p:spPr>
        </p:pic>
      </p:grpSp>
      <p:sp>
        <p:nvSpPr>
          <p:cNvPr id="30" name="テキスト ボックス 29">
            <a:extLst>
              <a:ext uri="{FF2B5EF4-FFF2-40B4-BE49-F238E27FC236}">
                <a16:creationId xmlns:a16="http://schemas.microsoft.com/office/drawing/2014/main" id="{F4B55272-BC80-2F0C-95CE-61943E5410C8}"/>
              </a:ext>
            </a:extLst>
          </p:cNvPr>
          <p:cNvSpPr txBox="1"/>
          <p:nvPr/>
        </p:nvSpPr>
        <p:spPr>
          <a:xfrm>
            <a:off x="2947275" y="3842255"/>
            <a:ext cx="2962671" cy="276999"/>
          </a:xfrm>
          <a:prstGeom prst="rect">
            <a:avLst/>
          </a:prstGeom>
          <a:noFill/>
        </p:spPr>
        <p:txBody>
          <a:bodyPr wrap="none" rtlCol="0">
            <a:spAutoFit/>
          </a:bodyPr>
          <a:lstStyle/>
          <a:p>
            <a:r>
              <a:rPr kumimoji="1" lang="ja-JP" altLang="en-US" sz="1200">
                <a:latin typeface="+mj-ea"/>
                <a:ea typeface="+mj-ea"/>
              </a:rPr>
              <a:t>最終的に作られた</a:t>
            </a:r>
            <a:r>
              <a:rPr lang="en-US" altLang="ja-JP" sz="1200" dirty="0">
                <a:latin typeface="+mj-ea"/>
                <a:ea typeface="+mj-ea"/>
              </a:rPr>
              <a:t>WEAK3</a:t>
            </a:r>
            <a:r>
              <a:rPr lang="ja-JP" altLang="en-US" sz="1200">
                <a:latin typeface="+mj-ea"/>
                <a:ea typeface="+mj-ea"/>
              </a:rPr>
              <a:t>入力ファイル</a:t>
            </a:r>
            <a:endParaRPr kumimoji="1" lang="ja-JP" altLang="en-US" sz="1200">
              <a:latin typeface="+mj-ea"/>
              <a:ea typeface="+mj-ea"/>
            </a:endParaRPr>
          </a:p>
        </p:txBody>
      </p:sp>
      <p:sp>
        <p:nvSpPr>
          <p:cNvPr id="31" name="テキスト ボックス 30">
            <a:extLst>
              <a:ext uri="{FF2B5EF4-FFF2-40B4-BE49-F238E27FC236}">
                <a16:creationId xmlns:a16="http://schemas.microsoft.com/office/drawing/2014/main" id="{44CAC5C0-F1E6-3CDE-F55F-BF9667B37D25}"/>
              </a:ext>
            </a:extLst>
          </p:cNvPr>
          <p:cNvSpPr txBox="1"/>
          <p:nvPr/>
        </p:nvSpPr>
        <p:spPr>
          <a:xfrm>
            <a:off x="2947275" y="4438298"/>
            <a:ext cx="4655442" cy="276999"/>
          </a:xfrm>
          <a:prstGeom prst="rect">
            <a:avLst/>
          </a:prstGeom>
          <a:noFill/>
        </p:spPr>
        <p:txBody>
          <a:bodyPr wrap="none" rtlCol="0">
            <a:spAutoFit/>
          </a:bodyPr>
          <a:lstStyle/>
          <a:p>
            <a:r>
              <a:rPr lang="en-US" altLang="ja-JP" sz="1200" dirty="0">
                <a:latin typeface="+mj-ea"/>
                <a:ea typeface="+mj-ea"/>
              </a:rPr>
              <a:t>WEAK3</a:t>
            </a:r>
            <a:r>
              <a:rPr lang="ja-JP" altLang="en-US" sz="1200">
                <a:latin typeface="+mj-ea"/>
                <a:ea typeface="+mj-ea"/>
              </a:rPr>
              <a:t>でこの問題を実行するときに必要になるほかのファイル</a:t>
            </a:r>
            <a:endParaRPr kumimoji="1" lang="ja-JP" altLang="en-US" sz="1200">
              <a:latin typeface="+mj-ea"/>
              <a:ea typeface="+mj-ea"/>
            </a:endParaRPr>
          </a:p>
        </p:txBody>
      </p:sp>
      <p:sp>
        <p:nvSpPr>
          <p:cNvPr id="34" name="正方形/長方形 33">
            <a:extLst>
              <a:ext uri="{FF2B5EF4-FFF2-40B4-BE49-F238E27FC236}">
                <a16:creationId xmlns:a16="http://schemas.microsoft.com/office/drawing/2014/main" id="{353CEDCB-D981-71D4-8506-867B7601B442}"/>
              </a:ext>
            </a:extLst>
          </p:cNvPr>
          <p:cNvSpPr/>
          <p:nvPr/>
        </p:nvSpPr>
        <p:spPr>
          <a:xfrm>
            <a:off x="6321480" y="2142703"/>
            <a:ext cx="2458963" cy="37702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右中かっこ 34">
            <a:extLst>
              <a:ext uri="{FF2B5EF4-FFF2-40B4-BE49-F238E27FC236}">
                <a16:creationId xmlns:a16="http://schemas.microsoft.com/office/drawing/2014/main" id="{038E75D9-8B93-3733-1166-96687EB42865}"/>
              </a:ext>
            </a:extLst>
          </p:cNvPr>
          <p:cNvSpPr/>
          <p:nvPr/>
        </p:nvSpPr>
        <p:spPr>
          <a:xfrm>
            <a:off x="2852288" y="4338278"/>
            <a:ext cx="94146" cy="477041"/>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6" name="右中かっこ 35">
            <a:extLst>
              <a:ext uri="{FF2B5EF4-FFF2-40B4-BE49-F238E27FC236}">
                <a16:creationId xmlns:a16="http://schemas.microsoft.com/office/drawing/2014/main" id="{3B58E759-309A-C9D8-BABA-A7F98DDE7DC6}"/>
              </a:ext>
            </a:extLst>
          </p:cNvPr>
          <p:cNvSpPr/>
          <p:nvPr/>
        </p:nvSpPr>
        <p:spPr>
          <a:xfrm>
            <a:off x="2853130" y="3878914"/>
            <a:ext cx="94145" cy="203680"/>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41" name="グループ化 40">
            <a:extLst>
              <a:ext uri="{FF2B5EF4-FFF2-40B4-BE49-F238E27FC236}">
                <a16:creationId xmlns:a16="http://schemas.microsoft.com/office/drawing/2014/main" id="{07FE995B-FAE1-D190-015A-D9B6A7173CF1}"/>
              </a:ext>
            </a:extLst>
          </p:cNvPr>
          <p:cNvGrpSpPr/>
          <p:nvPr/>
        </p:nvGrpSpPr>
        <p:grpSpPr>
          <a:xfrm>
            <a:off x="6406667" y="3100231"/>
            <a:ext cx="5194733" cy="923330"/>
            <a:chOff x="1137489" y="5972327"/>
            <a:chExt cx="5194733" cy="923330"/>
          </a:xfrm>
        </p:grpSpPr>
        <p:sp>
          <p:nvSpPr>
            <p:cNvPr id="38" name="テキスト ボックス 37">
              <a:extLst>
                <a:ext uri="{FF2B5EF4-FFF2-40B4-BE49-F238E27FC236}">
                  <a16:creationId xmlns:a16="http://schemas.microsoft.com/office/drawing/2014/main" id="{F41D8468-80CB-D2BA-0A02-F23C7416DCCC}"/>
                </a:ext>
              </a:extLst>
            </p:cNvPr>
            <p:cNvSpPr txBox="1"/>
            <p:nvPr/>
          </p:nvSpPr>
          <p:spPr>
            <a:xfrm>
              <a:off x="1137489" y="5972327"/>
              <a:ext cx="5194733" cy="923330"/>
            </a:xfrm>
            <a:prstGeom prst="rect">
              <a:avLst/>
            </a:prstGeom>
            <a:solidFill>
              <a:schemeClr val="bg1"/>
            </a:solidFill>
          </p:spPr>
          <p:txBody>
            <a:bodyPr wrap="square" rtlCol="0">
              <a:spAutoFit/>
            </a:bodyPr>
            <a:lstStyle/>
            <a:p>
              <a:r>
                <a:rPr kumimoji="1" lang="en-US" altLang="ja-JP" dirty="0"/>
                <a:t>※</a:t>
              </a:r>
              <a:r>
                <a:rPr kumimoji="1" lang="ja-JP" altLang="en-US"/>
                <a:t>この段階で画面</a:t>
              </a:r>
              <a:r>
                <a:rPr lang="en-US" altLang="ja-JP" dirty="0"/>
                <a:t>⑤</a:t>
              </a:r>
              <a:r>
                <a:rPr lang="ja-JP" altLang="en-US"/>
                <a:t>内の</a:t>
              </a:r>
              <a:r>
                <a:rPr kumimoji="1" lang="ja-JP" altLang="en-US"/>
                <a:t>パラメータの変更も可能。</a:t>
              </a:r>
              <a:endParaRPr kumimoji="1" lang="en-US" altLang="ja-JP" dirty="0"/>
            </a:p>
            <a:p>
              <a:r>
                <a:rPr kumimoji="1" lang="en-US" altLang="ja-JP" dirty="0">
                  <a:highlight>
                    <a:srgbClr val="FFFF00"/>
                  </a:highlight>
                </a:rPr>
                <a:t>  </a:t>
              </a:r>
              <a:r>
                <a:rPr kumimoji="1" lang="ja-JP" altLang="en-US">
                  <a:highlight>
                    <a:srgbClr val="FFFF00"/>
                  </a:highlight>
                </a:rPr>
                <a:t>その場合は、</a:t>
              </a:r>
              <a:r>
                <a:rPr kumimoji="1" lang="en-US" altLang="ja-JP" dirty="0">
                  <a:highlight>
                    <a:srgbClr val="FFFF00"/>
                  </a:highlight>
                  <a:latin typeface="+mj-lt"/>
                </a:rPr>
                <a:t>create inputs</a:t>
              </a:r>
              <a:r>
                <a:rPr kumimoji="1" lang="ja-JP" altLang="en-US">
                  <a:highlight>
                    <a:srgbClr val="FFFF00"/>
                  </a:highlight>
                </a:rPr>
                <a:t>の押下の前に</a:t>
              </a:r>
              <a:br>
                <a:rPr kumimoji="1" lang="en-US" altLang="ja-JP" dirty="0">
                  <a:highlight>
                    <a:srgbClr val="FFFF00"/>
                  </a:highlight>
                </a:rPr>
              </a:br>
              <a:r>
                <a:rPr kumimoji="1" lang="ja-JP" altLang="en-US">
                  <a:highlight>
                    <a:srgbClr val="FFFF00"/>
                  </a:highlight>
                </a:rPr>
                <a:t>　　</a:t>
              </a:r>
              <a:r>
                <a:rPr kumimoji="1" lang="en-US" altLang="ja-JP" dirty="0">
                  <a:highlight>
                    <a:srgbClr val="FFFF00"/>
                  </a:highlight>
                </a:rPr>
                <a:t>    </a:t>
              </a:r>
              <a:r>
                <a:rPr kumimoji="1" lang="ja-JP" altLang="en-US">
                  <a:highlight>
                    <a:srgbClr val="FFFF00"/>
                  </a:highlight>
                </a:rPr>
                <a:t>押下を忘れずに行うこと。</a:t>
              </a:r>
            </a:p>
          </p:txBody>
        </p:sp>
        <p:pic>
          <p:nvPicPr>
            <p:cNvPr id="39" name="図 38">
              <a:extLst>
                <a:ext uri="{FF2B5EF4-FFF2-40B4-BE49-F238E27FC236}">
                  <a16:creationId xmlns:a16="http://schemas.microsoft.com/office/drawing/2014/main" id="{666D874F-DAF7-DBAE-1B27-7628C1C9E476}"/>
                </a:ext>
              </a:extLst>
            </p:cNvPr>
            <p:cNvPicPr>
              <a:picLocks noChangeAspect="1"/>
            </p:cNvPicPr>
            <p:nvPr/>
          </p:nvPicPr>
          <p:blipFill rotWithShape="1">
            <a:blip r:embed="rId3"/>
            <a:srcRect t="17167" r="18938" b="8075"/>
            <a:stretch/>
          </p:blipFill>
          <p:spPr>
            <a:xfrm>
              <a:off x="1358236" y="6565675"/>
              <a:ext cx="557434" cy="300364"/>
            </a:xfrm>
            <a:prstGeom prst="rect">
              <a:avLst/>
            </a:prstGeom>
          </p:spPr>
        </p:pic>
      </p:grpSp>
      <p:sp>
        <p:nvSpPr>
          <p:cNvPr id="43" name="テキスト ボックス 42">
            <a:extLst>
              <a:ext uri="{FF2B5EF4-FFF2-40B4-BE49-F238E27FC236}">
                <a16:creationId xmlns:a16="http://schemas.microsoft.com/office/drawing/2014/main" id="{DBEF61AF-752C-69FA-1A37-AC83E40E940F}"/>
              </a:ext>
            </a:extLst>
          </p:cNvPr>
          <p:cNvSpPr txBox="1"/>
          <p:nvPr/>
        </p:nvSpPr>
        <p:spPr>
          <a:xfrm>
            <a:off x="4289495" y="5805925"/>
            <a:ext cx="4599336" cy="461665"/>
          </a:xfrm>
          <a:prstGeom prst="rect">
            <a:avLst/>
          </a:prstGeom>
          <a:noFill/>
        </p:spPr>
        <p:txBody>
          <a:bodyPr wrap="none" rtlCol="0">
            <a:spAutoFit/>
          </a:bodyPr>
          <a:lstStyle/>
          <a:p>
            <a:r>
              <a:rPr lang="ja-JP" altLang="en-US" sz="1200">
                <a:latin typeface="+mj-ea"/>
                <a:ea typeface="+mj-ea"/>
              </a:rPr>
              <a:t>ターミナル</a:t>
            </a:r>
            <a:r>
              <a:rPr lang="en-US" altLang="ja-JP" sz="1200" dirty="0">
                <a:latin typeface="+mj-ea"/>
                <a:ea typeface="+mj-ea"/>
              </a:rPr>
              <a:t> or PowerShell</a:t>
            </a:r>
            <a:r>
              <a:rPr lang="ja-JP" altLang="en-US" sz="1200">
                <a:latin typeface="+mj-ea"/>
                <a:ea typeface="+mj-ea"/>
              </a:rPr>
              <a:t>での実行コマンドが表示される</a:t>
            </a:r>
            <a:endParaRPr lang="en-US" altLang="ja-JP" sz="1200" dirty="0">
              <a:latin typeface="+mj-ea"/>
              <a:ea typeface="+mj-ea"/>
            </a:endParaRPr>
          </a:p>
          <a:p>
            <a:r>
              <a:rPr kumimoji="1" lang="en-US" altLang="ja-JP" sz="1200" dirty="0">
                <a:latin typeface="+mn-ea"/>
              </a:rPr>
              <a:t>(</a:t>
            </a:r>
            <a:r>
              <a:rPr kumimoji="1" lang="ja-JP" altLang="en-US" sz="1200">
                <a:latin typeface="+mn-ea"/>
              </a:rPr>
              <a:t>浸透率構造作成、シミュレーション実行、結果の描画まで行う</a:t>
            </a:r>
            <a:r>
              <a:rPr kumimoji="1" lang="en-US" altLang="ja-JP" sz="1200" dirty="0">
                <a:latin typeface="+mn-ea"/>
              </a:rPr>
              <a:t>)</a:t>
            </a:r>
            <a:endParaRPr kumimoji="1" lang="ja-JP" altLang="en-US" sz="1200">
              <a:latin typeface="+mn-ea"/>
            </a:endParaRPr>
          </a:p>
        </p:txBody>
      </p:sp>
      <p:sp>
        <p:nvSpPr>
          <p:cNvPr id="44" name="右中かっこ 43">
            <a:extLst>
              <a:ext uri="{FF2B5EF4-FFF2-40B4-BE49-F238E27FC236}">
                <a16:creationId xmlns:a16="http://schemas.microsoft.com/office/drawing/2014/main" id="{20D89E10-FBFD-8A11-B0C4-510A8B4D2BE0}"/>
              </a:ext>
            </a:extLst>
          </p:cNvPr>
          <p:cNvSpPr/>
          <p:nvPr/>
        </p:nvSpPr>
        <p:spPr>
          <a:xfrm>
            <a:off x="4194507" y="5565117"/>
            <a:ext cx="94987" cy="846700"/>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5" name="テキスト ボックス 44">
            <a:extLst>
              <a:ext uri="{FF2B5EF4-FFF2-40B4-BE49-F238E27FC236}">
                <a16:creationId xmlns:a16="http://schemas.microsoft.com/office/drawing/2014/main" id="{27FDA47C-F83E-87A4-FDEB-D83794036054}"/>
              </a:ext>
            </a:extLst>
          </p:cNvPr>
          <p:cNvSpPr txBox="1"/>
          <p:nvPr/>
        </p:nvSpPr>
        <p:spPr>
          <a:xfrm>
            <a:off x="6222327" y="1878300"/>
            <a:ext cx="5146525" cy="276999"/>
          </a:xfrm>
          <a:prstGeom prst="rect">
            <a:avLst/>
          </a:prstGeom>
          <a:noFill/>
        </p:spPr>
        <p:txBody>
          <a:bodyPr wrap="square" rtlCol="0">
            <a:spAutoFit/>
          </a:bodyPr>
          <a:lstStyle/>
          <a:p>
            <a:r>
              <a:rPr lang="ja-JP" altLang="en-US" sz="1200">
                <a:latin typeface="+mj-ea"/>
                <a:ea typeface="+mj-ea"/>
              </a:rPr>
              <a:t>現在の設定で</a:t>
            </a:r>
            <a:r>
              <a:rPr lang="en-US" altLang="ja-JP" sz="1200" dirty="0">
                <a:latin typeface="+mj-ea"/>
                <a:ea typeface="+mj-ea"/>
              </a:rPr>
              <a:t>TOUGH3</a:t>
            </a:r>
            <a:r>
              <a:rPr lang="ja-JP" altLang="en-US" sz="1200">
                <a:latin typeface="+mj-ea"/>
                <a:ea typeface="+mj-ea"/>
              </a:rPr>
              <a:t>インプットファイル</a:t>
            </a:r>
            <a:r>
              <a:rPr lang="en-US" altLang="ja-JP" sz="1200" dirty="0">
                <a:latin typeface="+mj-ea"/>
                <a:ea typeface="+mj-ea"/>
              </a:rPr>
              <a:t>(t2data.dat)</a:t>
            </a:r>
            <a:r>
              <a:rPr lang="ja-JP" altLang="en-US" sz="1200">
                <a:latin typeface="+mj-ea"/>
                <a:ea typeface="+mj-ea"/>
              </a:rPr>
              <a:t>を作成する。</a:t>
            </a:r>
            <a:endParaRPr lang="en-US" altLang="ja-JP" sz="1200" dirty="0">
              <a:latin typeface="+mj-ea"/>
              <a:ea typeface="+mj-ea"/>
            </a:endParaRPr>
          </a:p>
        </p:txBody>
      </p:sp>
      <p:sp>
        <p:nvSpPr>
          <p:cNvPr id="46" name="テキスト ボックス 45">
            <a:extLst>
              <a:ext uri="{FF2B5EF4-FFF2-40B4-BE49-F238E27FC236}">
                <a16:creationId xmlns:a16="http://schemas.microsoft.com/office/drawing/2014/main" id="{66D91AB6-83AF-FEDF-6195-FA8B0ACCF99F}"/>
              </a:ext>
            </a:extLst>
          </p:cNvPr>
          <p:cNvSpPr txBox="1"/>
          <p:nvPr/>
        </p:nvSpPr>
        <p:spPr>
          <a:xfrm>
            <a:off x="8780443" y="2155299"/>
            <a:ext cx="3085130" cy="600164"/>
          </a:xfrm>
          <a:prstGeom prst="rect">
            <a:avLst/>
          </a:prstGeom>
          <a:noFill/>
        </p:spPr>
        <p:txBody>
          <a:bodyPr wrap="square" rtlCol="0">
            <a:spAutoFit/>
          </a:bodyPr>
          <a:lstStyle/>
          <a:p>
            <a:r>
              <a:rPr lang="en-US" altLang="ja-JP" sz="1100" dirty="0">
                <a:latin typeface="+mn-ea"/>
              </a:rPr>
              <a:t>*</a:t>
            </a:r>
            <a:r>
              <a:rPr lang="ja-JP" altLang="en-US" sz="1100">
                <a:latin typeface="+mn-ea"/>
              </a:rPr>
              <a:t>すでに作成済みの場合は、</a:t>
            </a:r>
            <a:r>
              <a:rPr lang="en-US" altLang="ja-JP" sz="1100" dirty="0">
                <a:latin typeface="+mn-ea"/>
              </a:rPr>
              <a:t>Force overwrite</a:t>
            </a:r>
            <a:r>
              <a:rPr lang="ja-JP" altLang="en-US" sz="1100">
                <a:latin typeface="+mn-ea"/>
              </a:rPr>
              <a:t>にチェックを入れてから押下で上書き</a:t>
            </a:r>
            <a:endParaRPr kumimoji="1" lang="ja-JP" altLang="en-US" sz="1100">
              <a:latin typeface="+mn-ea"/>
            </a:endParaRPr>
          </a:p>
          <a:p>
            <a:endParaRPr kumimoji="1" lang="ja-JP" altLang="en-US" sz="1100">
              <a:latin typeface="+mn-ea"/>
            </a:endParaRPr>
          </a:p>
        </p:txBody>
      </p:sp>
    </p:spTree>
    <p:extLst>
      <p:ext uri="{BB962C8B-B14F-4D97-AF65-F5344CB8AC3E}">
        <p14:creationId xmlns:p14="http://schemas.microsoft.com/office/powerpoint/2010/main" val="14372298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テキスト ボックス 27">
            <a:extLst>
              <a:ext uri="{FF2B5EF4-FFF2-40B4-BE49-F238E27FC236}">
                <a16:creationId xmlns:a16="http://schemas.microsoft.com/office/drawing/2014/main" id="{872A4185-1E47-B38C-132F-5645E359BD58}"/>
              </a:ext>
            </a:extLst>
          </p:cNvPr>
          <p:cNvSpPr txBox="1"/>
          <p:nvPr/>
        </p:nvSpPr>
        <p:spPr>
          <a:xfrm>
            <a:off x="4286506" y="4143400"/>
            <a:ext cx="6965888" cy="276999"/>
          </a:xfrm>
          <a:prstGeom prst="rect">
            <a:avLst/>
          </a:prstGeom>
          <a:noFill/>
        </p:spPr>
        <p:txBody>
          <a:bodyPr wrap="square" rtlCol="0">
            <a:spAutoFit/>
          </a:bodyPr>
          <a:lstStyle/>
          <a:p>
            <a:r>
              <a:rPr kumimoji="1" lang="en-US" altLang="ja-JP" sz="1200" dirty="0" err="1"/>
              <a:t>input_final</a:t>
            </a:r>
            <a:r>
              <a:rPr kumimoji="1" lang="en-US" altLang="ja-JP" sz="1200" dirty="0"/>
              <a:t>_[problem1].ini</a:t>
            </a:r>
            <a:r>
              <a:rPr lang="ja-JP" altLang="en-US" sz="1200"/>
              <a:t>に定義されるシミュレーション実施場所</a:t>
            </a:r>
            <a:r>
              <a:rPr lang="en-US" altLang="ja-JP" sz="1200" dirty="0"/>
              <a:t> </a:t>
            </a:r>
            <a:endParaRPr kumimoji="1" lang="ja-JP" altLang="en-US" sz="1200"/>
          </a:p>
        </p:txBody>
      </p:sp>
      <p:sp>
        <p:nvSpPr>
          <p:cNvPr id="47" name="テキスト ボックス 46">
            <a:extLst>
              <a:ext uri="{FF2B5EF4-FFF2-40B4-BE49-F238E27FC236}">
                <a16:creationId xmlns:a16="http://schemas.microsoft.com/office/drawing/2014/main" id="{7521B665-80D8-CB30-91A7-FB0ADABDF688}"/>
              </a:ext>
            </a:extLst>
          </p:cNvPr>
          <p:cNvSpPr txBox="1"/>
          <p:nvPr/>
        </p:nvSpPr>
        <p:spPr>
          <a:xfrm>
            <a:off x="5108842" y="1785413"/>
            <a:ext cx="3757760" cy="276999"/>
          </a:xfrm>
          <a:prstGeom prst="rect">
            <a:avLst/>
          </a:prstGeom>
          <a:noFill/>
        </p:spPr>
        <p:txBody>
          <a:bodyPr wrap="square" rtlCol="0">
            <a:spAutoFit/>
          </a:bodyPr>
          <a:lstStyle/>
          <a:p>
            <a:r>
              <a:rPr kumimoji="1" lang="ja-JP" altLang="en-US" sz="1200"/>
              <a:t>比抵抗構造データ</a:t>
            </a:r>
            <a:r>
              <a:rPr kumimoji="1" lang="en-US" altLang="ja-JP" sz="1200" dirty="0"/>
              <a:t> (</a:t>
            </a:r>
            <a:r>
              <a:rPr kumimoji="1" lang="ja-JP" altLang="en-US" sz="1200"/>
              <a:t>画面</a:t>
            </a:r>
            <a:r>
              <a:rPr lang="en-US" altLang="ja-JP" sz="1200" dirty="0"/>
              <a:t>③</a:t>
            </a:r>
            <a:r>
              <a:rPr kumimoji="1" lang="ja-JP" altLang="en-US" sz="1200"/>
              <a:t>処理で使用</a:t>
            </a:r>
            <a:r>
              <a:rPr kumimoji="1" lang="en-US" altLang="ja-JP" sz="1200" dirty="0"/>
              <a:t>)</a:t>
            </a:r>
            <a:endParaRPr kumimoji="1" lang="ja-JP" altLang="en-US" sz="1200"/>
          </a:p>
        </p:txBody>
      </p:sp>
      <p:sp>
        <p:nvSpPr>
          <p:cNvPr id="4" name="タイトル 3">
            <a:extLst>
              <a:ext uri="{FF2B5EF4-FFF2-40B4-BE49-F238E27FC236}">
                <a16:creationId xmlns:a16="http://schemas.microsoft.com/office/drawing/2014/main" id="{B5B27DC2-77C4-F6B4-6176-8D86C2501E45}"/>
              </a:ext>
            </a:extLst>
          </p:cNvPr>
          <p:cNvSpPr>
            <a:spLocks noGrp="1"/>
          </p:cNvSpPr>
          <p:nvPr>
            <p:ph type="title"/>
          </p:nvPr>
        </p:nvSpPr>
        <p:spPr>
          <a:xfrm>
            <a:off x="736794" y="93616"/>
            <a:ext cx="10515600" cy="597401"/>
          </a:xfrm>
        </p:spPr>
        <p:txBody>
          <a:bodyPr/>
          <a:lstStyle/>
          <a:p>
            <a:r>
              <a:rPr kumimoji="1" lang="ja-JP" altLang="en-US" sz="2400"/>
              <a:t>画面</a:t>
            </a:r>
            <a:r>
              <a:rPr kumimoji="1" lang="en-US" altLang="ja-JP" sz="2400" dirty="0"/>
              <a:t>⑤</a:t>
            </a:r>
            <a:r>
              <a:rPr lang="ja-JP" altLang="en-US" sz="2400"/>
              <a:t>処理後フォルダ構成</a:t>
            </a:r>
            <a:r>
              <a:rPr lang="en-US" altLang="ja-JP" sz="2400" dirty="0"/>
              <a:t> (</a:t>
            </a:r>
            <a:r>
              <a:rPr lang="ja-JP" altLang="en-US" sz="2400"/>
              <a:t>グリッドファイル新規作成の場合</a:t>
            </a:r>
            <a:r>
              <a:rPr lang="en-US" altLang="ja-JP" sz="2400" dirty="0"/>
              <a:t>)</a:t>
            </a:r>
            <a:endParaRPr lang="ja-JP" altLang="en-US" sz="2400"/>
          </a:p>
        </p:txBody>
      </p:sp>
      <p:sp>
        <p:nvSpPr>
          <p:cNvPr id="5" name="テキスト ボックス 4">
            <a:extLst>
              <a:ext uri="{FF2B5EF4-FFF2-40B4-BE49-F238E27FC236}">
                <a16:creationId xmlns:a16="http://schemas.microsoft.com/office/drawing/2014/main" id="{96978E0D-D5E6-46CF-896F-F3E9B169F8B5}"/>
              </a:ext>
            </a:extLst>
          </p:cNvPr>
          <p:cNvSpPr txBox="1"/>
          <p:nvPr/>
        </p:nvSpPr>
        <p:spPr>
          <a:xfrm>
            <a:off x="2564560" y="2192111"/>
            <a:ext cx="1422184" cy="307777"/>
          </a:xfrm>
          <a:prstGeom prst="rect">
            <a:avLst/>
          </a:prstGeom>
          <a:noFill/>
          <a:ln>
            <a:solidFill>
              <a:schemeClr val="tx1"/>
            </a:solidFill>
          </a:ln>
        </p:spPr>
        <p:txBody>
          <a:bodyPr wrap="none" rtlCol="0">
            <a:spAutoFit/>
          </a:bodyPr>
          <a:lstStyle/>
          <a:p>
            <a:r>
              <a:rPr kumimoji="1" lang="en-US" altLang="ja-JP" sz="1400" dirty="0"/>
              <a:t>[base directory]/</a:t>
            </a:r>
            <a:endParaRPr kumimoji="1" lang="ja-JP" altLang="en-US" sz="1400"/>
          </a:p>
        </p:txBody>
      </p:sp>
      <p:sp>
        <p:nvSpPr>
          <p:cNvPr id="6" name="テキスト ボックス 5">
            <a:extLst>
              <a:ext uri="{FF2B5EF4-FFF2-40B4-BE49-F238E27FC236}">
                <a16:creationId xmlns:a16="http://schemas.microsoft.com/office/drawing/2014/main" id="{5FD9C6E2-B6E4-C5A5-6E46-6FE135E1F0CD}"/>
              </a:ext>
            </a:extLst>
          </p:cNvPr>
          <p:cNvSpPr txBox="1"/>
          <p:nvPr/>
        </p:nvSpPr>
        <p:spPr>
          <a:xfrm>
            <a:off x="3188128" y="4119290"/>
            <a:ext cx="1066318" cy="307777"/>
          </a:xfrm>
          <a:prstGeom prst="rect">
            <a:avLst/>
          </a:prstGeom>
          <a:noFill/>
          <a:ln>
            <a:solidFill>
              <a:schemeClr val="tx1"/>
            </a:solidFill>
          </a:ln>
        </p:spPr>
        <p:txBody>
          <a:bodyPr wrap="none" rtlCol="0">
            <a:spAutoFit/>
          </a:bodyPr>
          <a:lstStyle/>
          <a:p>
            <a:r>
              <a:rPr kumimoji="1" lang="en-US" altLang="ja-JP" sz="1400" dirty="0"/>
              <a:t>[problem1]/</a:t>
            </a:r>
            <a:endParaRPr kumimoji="1" lang="ja-JP" altLang="en-US" sz="1400"/>
          </a:p>
        </p:txBody>
      </p:sp>
      <p:sp>
        <p:nvSpPr>
          <p:cNvPr id="7" name="テキスト ボックス 6">
            <a:extLst>
              <a:ext uri="{FF2B5EF4-FFF2-40B4-BE49-F238E27FC236}">
                <a16:creationId xmlns:a16="http://schemas.microsoft.com/office/drawing/2014/main" id="{150F4908-60D6-9C23-BD0C-FDDCA0C76916}"/>
              </a:ext>
            </a:extLst>
          </p:cNvPr>
          <p:cNvSpPr txBox="1"/>
          <p:nvPr/>
        </p:nvSpPr>
        <p:spPr>
          <a:xfrm>
            <a:off x="3660510" y="4508628"/>
            <a:ext cx="1317990" cy="307777"/>
          </a:xfrm>
          <a:prstGeom prst="rect">
            <a:avLst/>
          </a:prstGeom>
          <a:noFill/>
          <a:ln>
            <a:solidFill>
              <a:schemeClr val="tx1"/>
            </a:solidFill>
          </a:ln>
        </p:spPr>
        <p:txBody>
          <a:bodyPr wrap="none" rtlCol="0">
            <a:spAutoFit/>
          </a:bodyPr>
          <a:lstStyle/>
          <a:p>
            <a:r>
              <a:rPr kumimoji="1" lang="en-US" altLang="ja-JP" sz="1400" dirty="0"/>
              <a:t>t2data.dat.grid</a:t>
            </a:r>
            <a:endParaRPr kumimoji="1" lang="ja-JP" altLang="en-US" sz="1400"/>
          </a:p>
        </p:txBody>
      </p:sp>
      <p:sp>
        <p:nvSpPr>
          <p:cNvPr id="8" name="テキスト ボックス 7">
            <a:extLst>
              <a:ext uri="{FF2B5EF4-FFF2-40B4-BE49-F238E27FC236}">
                <a16:creationId xmlns:a16="http://schemas.microsoft.com/office/drawing/2014/main" id="{C58B8401-2483-F91C-CABA-B68D4DFD3BF9}"/>
              </a:ext>
            </a:extLst>
          </p:cNvPr>
          <p:cNvSpPr txBox="1"/>
          <p:nvPr/>
        </p:nvSpPr>
        <p:spPr>
          <a:xfrm>
            <a:off x="3660510" y="4888112"/>
            <a:ext cx="1027845" cy="307777"/>
          </a:xfrm>
          <a:prstGeom prst="rect">
            <a:avLst/>
          </a:prstGeom>
          <a:noFill/>
          <a:ln>
            <a:solidFill>
              <a:schemeClr val="tx1"/>
            </a:solidFill>
          </a:ln>
        </p:spPr>
        <p:txBody>
          <a:bodyPr wrap="none" rtlCol="0">
            <a:spAutoFit/>
          </a:bodyPr>
          <a:lstStyle/>
          <a:p>
            <a:r>
              <a:rPr kumimoji="1" lang="en-US" altLang="ja-JP" sz="1400" dirty="0">
                <a:solidFill>
                  <a:srgbClr val="FF0000"/>
                </a:solidFill>
                <a:latin typeface="+mj-lt"/>
                <a:ea typeface="+mj-ea"/>
              </a:rPr>
              <a:t>t2data.dat</a:t>
            </a:r>
            <a:endParaRPr kumimoji="1" lang="ja-JP" altLang="en-US" sz="1400">
              <a:solidFill>
                <a:srgbClr val="FF0000"/>
              </a:solidFill>
              <a:latin typeface="+mj-lt"/>
              <a:ea typeface="+mj-ea"/>
            </a:endParaRPr>
          </a:p>
        </p:txBody>
      </p:sp>
      <p:sp>
        <p:nvSpPr>
          <p:cNvPr id="10" name="テキスト ボックス 9">
            <a:extLst>
              <a:ext uri="{FF2B5EF4-FFF2-40B4-BE49-F238E27FC236}">
                <a16:creationId xmlns:a16="http://schemas.microsoft.com/office/drawing/2014/main" id="{6093BEE8-8867-E503-5230-016EE3CCDDF7}"/>
              </a:ext>
            </a:extLst>
          </p:cNvPr>
          <p:cNvSpPr txBox="1"/>
          <p:nvPr/>
        </p:nvSpPr>
        <p:spPr>
          <a:xfrm>
            <a:off x="3188128" y="2987761"/>
            <a:ext cx="1098378" cy="307777"/>
          </a:xfrm>
          <a:prstGeom prst="rect">
            <a:avLst/>
          </a:prstGeom>
          <a:noFill/>
          <a:ln>
            <a:solidFill>
              <a:schemeClr val="tx1"/>
            </a:solidFill>
          </a:ln>
        </p:spPr>
        <p:txBody>
          <a:bodyPr wrap="none" rtlCol="0">
            <a:spAutoFit/>
          </a:bodyPr>
          <a:lstStyle/>
          <a:p>
            <a:r>
              <a:rPr kumimoji="1" lang="en-US" altLang="ja-JP" sz="1400" dirty="0">
                <a:ea typeface="+mj-ea"/>
              </a:rPr>
              <a:t>[</a:t>
            </a:r>
            <a:r>
              <a:rPr kumimoji="1" lang="en-US" altLang="ja-JP" sz="1400" dirty="0" err="1">
                <a:ea typeface="+mj-ea"/>
              </a:rPr>
              <a:t>mulgrid</a:t>
            </a:r>
            <a:r>
              <a:rPr kumimoji="1" lang="en-US" altLang="ja-JP" sz="1400" dirty="0">
                <a:ea typeface="+mj-ea"/>
              </a:rPr>
              <a:t> file]</a:t>
            </a:r>
            <a:endParaRPr kumimoji="1" lang="ja-JP" altLang="en-US" sz="1400">
              <a:ea typeface="+mj-ea"/>
            </a:endParaRPr>
          </a:p>
        </p:txBody>
      </p:sp>
      <p:sp>
        <p:nvSpPr>
          <p:cNvPr id="11" name="テキスト ボックス 10">
            <a:extLst>
              <a:ext uri="{FF2B5EF4-FFF2-40B4-BE49-F238E27FC236}">
                <a16:creationId xmlns:a16="http://schemas.microsoft.com/office/drawing/2014/main" id="{748380C0-F105-22CE-9BA4-DFDE4376D108}"/>
              </a:ext>
            </a:extLst>
          </p:cNvPr>
          <p:cNvSpPr txBox="1"/>
          <p:nvPr/>
        </p:nvSpPr>
        <p:spPr>
          <a:xfrm>
            <a:off x="3188128" y="3727010"/>
            <a:ext cx="2250937" cy="307777"/>
          </a:xfrm>
          <a:prstGeom prst="rect">
            <a:avLst/>
          </a:prstGeom>
          <a:noFill/>
          <a:ln>
            <a:solidFill>
              <a:schemeClr val="tx1"/>
            </a:solidFill>
          </a:ln>
        </p:spPr>
        <p:txBody>
          <a:bodyPr wrap="none" rtlCol="0">
            <a:spAutoFit/>
          </a:bodyPr>
          <a:lstStyle/>
          <a:p>
            <a:r>
              <a:rPr kumimoji="1" lang="en-US" altLang="ja-JP" sz="1400" dirty="0" err="1">
                <a:solidFill>
                  <a:srgbClr val="FF0000"/>
                </a:solidFill>
                <a:latin typeface="+mj-lt"/>
              </a:rPr>
              <a:t>input_final</a:t>
            </a:r>
            <a:r>
              <a:rPr kumimoji="1" lang="en-US" altLang="ja-JP" sz="1400" dirty="0">
                <a:solidFill>
                  <a:srgbClr val="FF0000"/>
                </a:solidFill>
                <a:latin typeface="+mj-lt"/>
              </a:rPr>
              <a:t>_[problem1].ini</a:t>
            </a:r>
            <a:endParaRPr kumimoji="1" lang="ja-JP" altLang="en-US" sz="1400">
              <a:solidFill>
                <a:srgbClr val="FF0000"/>
              </a:solidFill>
              <a:latin typeface="+mj-lt"/>
            </a:endParaRPr>
          </a:p>
        </p:txBody>
      </p:sp>
      <p:cxnSp>
        <p:nvCxnSpPr>
          <p:cNvPr id="13" name="直線コネクタ 12">
            <a:extLst>
              <a:ext uri="{FF2B5EF4-FFF2-40B4-BE49-F238E27FC236}">
                <a16:creationId xmlns:a16="http://schemas.microsoft.com/office/drawing/2014/main" id="{562BDF68-471D-886E-8186-C2B86D317FB9}"/>
              </a:ext>
            </a:extLst>
          </p:cNvPr>
          <p:cNvCxnSpPr>
            <a:cxnSpLocks/>
          </p:cNvCxnSpPr>
          <p:nvPr/>
        </p:nvCxnSpPr>
        <p:spPr>
          <a:xfrm>
            <a:off x="2814858" y="2525452"/>
            <a:ext cx="0" cy="17620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8E1DE10F-523F-79C4-7A9D-9630160A9FB8}"/>
              </a:ext>
            </a:extLst>
          </p:cNvPr>
          <p:cNvCxnSpPr>
            <a:cxnSpLocks/>
            <a:stCxn id="10" idx="1"/>
          </p:cNvCxnSpPr>
          <p:nvPr/>
        </p:nvCxnSpPr>
        <p:spPr>
          <a:xfrm flipH="1">
            <a:off x="2814859" y="3141650"/>
            <a:ext cx="373269" cy="127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CF960D61-7B87-298C-B0B4-410721A06247}"/>
              </a:ext>
            </a:extLst>
          </p:cNvPr>
          <p:cNvCxnSpPr>
            <a:cxnSpLocks/>
          </p:cNvCxnSpPr>
          <p:nvPr/>
        </p:nvCxnSpPr>
        <p:spPr>
          <a:xfrm flipH="1">
            <a:off x="2814859" y="3893680"/>
            <a:ext cx="3732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DD2329CB-6E46-5D53-CF92-30BBF0BFE585}"/>
              </a:ext>
            </a:extLst>
          </p:cNvPr>
          <p:cNvCxnSpPr>
            <a:cxnSpLocks/>
          </p:cNvCxnSpPr>
          <p:nvPr/>
        </p:nvCxnSpPr>
        <p:spPr>
          <a:xfrm flipH="1">
            <a:off x="2814859" y="4287506"/>
            <a:ext cx="3732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D82A00FD-3238-6852-D7C7-F4C60BCFBD7E}"/>
              </a:ext>
            </a:extLst>
          </p:cNvPr>
          <p:cNvCxnSpPr>
            <a:cxnSpLocks/>
          </p:cNvCxnSpPr>
          <p:nvPr/>
        </p:nvCxnSpPr>
        <p:spPr>
          <a:xfrm flipH="1">
            <a:off x="3437896" y="4443495"/>
            <a:ext cx="1303" cy="12651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A523AF06-993C-B205-50C2-A397F46AF830}"/>
              </a:ext>
            </a:extLst>
          </p:cNvPr>
          <p:cNvCxnSpPr>
            <a:cxnSpLocks/>
          </p:cNvCxnSpPr>
          <p:nvPr/>
        </p:nvCxnSpPr>
        <p:spPr>
          <a:xfrm flipH="1">
            <a:off x="3439199" y="4675298"/>
            <a:ext cx="2226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FF435E48-CA04-3FF9-4D77-7C96AE33D104}"/>
              </a:ext>
            </a:extLst>
          </p:cNvPr>
          <p:cNvCxnSpPr>
            <a:cxnSpLocks/>
          </p:cNvCxnSpPr>
          <p:nvPr/>
        </p:nvCxnSpPr>
        <p:spPr>
          <a:xfrm flipH="1">
            <a:off x="3439199" y="5054782"/>
            <a:ext cx="222614"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23BFDFA1-B99C-2104-3059-9719088F8FA1}"/>
              </a:ext>
            </a:extLst>
          </p:cNvPr>
          <p:cNvSpPr txBox="1"/>
          <p:nvPr/>
        </p:nvSpPr>
        <p:spPr>
          <a:xfrm>
            <a:off x="4420378" y="3033597"/>
            <a:ext cx="4522098" cy="276999"/>
          </a:xfrm>
          <a:prstGeom prst="rect">
            <a:avLst/>
          </a:prstGeom>
          <a:noFill/>
        </p:spPr>
        <p:txBody>
          <a:bodyPr wrap="square" rtlCol="0">
            <a:spAutoFit/>
          </a:bodyPr>
          <a:lstStyle/>
          <a:p>
            <a:r>
              <a:rPr kumimoji="1" lang="ja-JP" altLang="en-US" sz="1200">
                <a:latin typeface="+mn-ea"/>
              </a:rPr>
              <a:t>画面</a:t>
            </a:r>
            <a:r>
              <a:rPr lang="en-US" altLang="ja-JP" sz="1200" dirty="0">
                <a:latin typeface="+mn-ea"/>
              </a:rPr>
              <a:t>②</a:t>
            </a:r>
            <a:r>
              <a:rPr kumimoji="1" lang="ja-JP" altLang="en-US" sz="1200">
                <a:latin typeface="+mn-ea"/>
              </a:rPr>
              <a:t>処理により作成されるグリッドファイル</a:t>
            </a:r>
          </a:p>
        </p:txBody>
      </p:sp>
      <p:sp>
        <p:nvSpPr>
          <p:cNvPr id="24" name="テキスト ボックス 23">
            <a:extLst>
              <a:ext uri="{FF2B5EF4-FFF2-40B4-BE49-F238E27FC236}">
                <a16:creationId xmlns:a16="http://schemas.microsoft.com/office/drawing/2014/main" id="{D1D5E147-4425-63F4-3CD7-A99968D0CD27}"/>
              </a:ext>
            </a:extLst>
          </p:cNvPr>
          <p:cNvSpPr txBox="1"/>
          <p:nvPr/>
        </p:nvSpPr>
        <p:spPr>
          <a:xfrm>
            <a:off x="5439065" y="3742035"/>
            <a:ext cx="6245161" cy="276999"/>
          </a:xfrm>
          <a:prstGeom prst="rect">
            <a:avLst/>
          </a:prstGeom>
          <a:noFill/>
        </p:spPr>
        <p:txBody>
          <a:bodyPr wrap="square" rtlCol="0">
            <a:spAutoFit/>
          </a:bodyPr>
          <a:lstStyle/>
          <a:p>
            <a:r>
              <a:rPr kumimoji="1" lang="ja-JP" altLang="en-US" sz="1200"/>
              <a:t>最終的に作成された</a:t>
            </a:r>
            <a:r>
              <a:rPr kumimoji="1" lang="en-US" altLang="ja-JP" sz="1200" dirty="0"/>
              <a:t>WEAK3</a:t>
            </a:r>
            <a:r>
              <a:rPr kumimoji="1" lang="ja-JP" altLang="en-US" sz="1200"/>
              <a:t>入力ファイル</a:t>
            </a:r>
          </a:p>
        </p:txBody>
      </p:sp>
      <p:sp>
        <p:nvSpPr>
          <p:cNvPr id="30" name="テキスト ボックス 29">
            <a:extLst>
              <a:ext uri="{FF2B5EF4-FFF2-40B4-BE49-F238E27FC236}">
                <a16:creationId xmlns:a16="http://schemas.microsoft.com/office/drawing/2014/main" id="{4D271529-203C-100C-E9E8-C2BE99148D93}"/>
              </a:ext>
            </a:extLst>
          </p:cNvPr>
          <p:cNvSpPr txBox="1"/>
          <p:nvPr/>
        </p:nvSpPr>
        <p:spPr>
          <a:xfrm>
            <a:off x="1419239" y="972307"/>
            <a:ext cx="1194557" cy="307777"/>
          </a:xfrm>
          <a:prstGeom prst="rect">
            <a:avLst/>
          </a:prstGeom>
          <a:noFill/>
          <a:ln>
            <a:solidFill>
              <a:schemeClr val="tx1"/>
            </a:solidFill>
          </a:ln>
        </p:spPr>
        <p:txBody>
          <a:bodyPr wrap="none" rtlCol="0">
            <a:spAutoFit/>
          </a:bodyPr>
          <a:lstStyle/>
          <a:p>
            <a:r>
              <a:rPr lang="en-US" altLang="ja-JP" sz="1400" dirty="0"/>
              <a:t>WEAK3-test</a:t>
            </a:r>
            <a:r>
              <a:rPr kumimoji="1" lang="en-US" altLang="ja-JP" sz="1400" dirty="0"/>
              <a:t>/</a:t>
            </a:r>
            <a:endParaRPr kumimoji="1" lang="ja-JP" altLang="en-US" sz="1400"/>
          </a:p>
        </p:txBody>
      </p:sp>
      <p:cxnSp>
        <p:nvCxnSpPr>
          <p:cNvPr id="31" name="直線コネクタ 30">
            <a:extLst>
              <a:ext uri="{FF2B5EF4-FFF2-40B4-BE49-F238E27FC236}">
                <a16:creationId xmlns:a16="http://schemas.microsoft.com/office/drawing/2014/main" id="{253F9A88-465B-58A7-B17C-D2EACAFF21AC}"/>
              </a:ext>
            </a:extLst>
          </p:cNvPr>
          <p:cNvCxnSpPr>
            <a:cxnSpLocks/>
          </p:cNvCxnSpPr>
          <p:nvPr/>
        </p:nvCxnSpPr>
        <p:spPr>
          <a:xfrm>
            <a:off x="1802392" y="1326023"/>
            <a:ext cx="0" cy="2598983"/>
          </a:xfrm>
          <a:prstGeom prst="line">
            <a:avLst/>
          </a:prstGeom>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D3A1EC2A-10C6-2639-DC43-F09B2E275B1A}"/>
              </a:ext>
            </a:extLst>
          </p:cNvPr>
          <p:cNvSpPr txBox="1"/>
          <p:nvPr/>
        </p:nvSpPr>
        <p:spPr>
          <a:xfrm>
            <a:off x="2199032" y="1371979"/>
            <a:ext cx="442750" cy="307777"/>
          </a:xfrm>
          <a:prstGeom prst="rect">
            <a:avLst/>
          </a:prstGeom>
          <a:noFill/>
          <a:ln>
            <a:noFill/>
          </a:ln>
        </p:spPr>
        <p:txBody>
          <a:bodyPr wrap="none" rtlCol="0">
            <a:spAutoFit/>
          </a:bodyPr>
          <a:lstStyle/>
          <a:p>
            <a:pPr algn="ctr"/>
            <a:r>
              <a:rPr lang="en-US" altLang="ja-JP" sz="1400" dirty="0">
                <a:solidFill>
                  <a:schemeClr val="tx1">
                    <a:lumMod val="50000"/>
                    <a:lumOff val="50000"/>
                  </a:schemeClr>
                </a:solidFill>
                <a:ea typeface="+mj-ea"/>
              </a:rPr>
              <a:t>... /</a:t>
            </a:r>
            <a:endParaRPr kumimoji="1" lang="ja-JP" altLang="en-US" sz="1400">
              <a:solidFill>
                <a:schemeClr val="tx1">
                  <a:lumMod val="50000"/>
                  <a:lumOff val="50000"/>
                </a:schemeClr>
              </a:solidFill>
              <a:ea typeface="+mj-ea"/>
            </a:endParaRPr>
          </a:p>
        </p:txBody>
      </p:sp>
      <p:sp>
        <p:nvSpPr>
          <p:cNvPr id="33" name="テキスト ボックス 32">
            <a:extLst>
              <a:ext uri="{FF2B5EF4-FFF2-40B4-BE49-F238E27FC236}">
                <a16:creationId xmlns:a16="http://schemas.microsoft.com/office/drawing/2014/main" id="{1AF64694-F3DC-0301-BA05-B0855214C3B5}"/>
              </a:ext>
            </a:extLst>
          </p:cNvPr>
          <p:cNvSpPr txBox="1"/>
          <p:nvPr/>
        </p:nvSpPr>
        <p:spPr>
          <a:xfrm>
            <a:off x="2586217" y="1365670"/>
            <a:ext cx="966931" cy="307777"/>
          </a:xfrm>
          <a:prstGeom prst="rect">
            <a:avLst/>
          </a:prstGeom>
          <a:noFill/>
          <a:ln>
            <a:solidFill>
              <a:schemeClr val="tx1"/>
            </a:solidFill>
          </a:ln>
        </p:spPr>
        <p:txBody>
          <a:bodyPr wrap="none" rtlCol="0">
            <a:spAutoFit/>
          </a:bodyPr>
          <a:lstStyle/>
          <a:p>
            <a:r>
              <a:rPr kumimoji="1" lang="en-US" altLang="ja-JP" sz="1400" dirty="0"/>
              <a:t>[</a:t>
            </a:r>
            <a:r>
              <a:rPr kumimoji="1" lang="en-US" altLang="ja-JP" sz="1400" dirty="0" err="1"/>
              <a:t>topodata</a:t>
            </a:r>
            <a:r>
              <a:rPr lang="en-US" altLang="ja-JP" sz="1400" dirty="0"/>
              <a:t>]</a:t>
            </a:r>
            <a:endParaRPr kumimoji="1" lang="en-US" altLang="ja-JP" sz="1400" dirty="0"/>
          </a:p>
        </p:txBody>
      </p:sp>
      <p:cxnSp>
        <p:nvCxnSpPr>
          <p:cNvPr id="34" name="直線コネクタ 33">
            <a:extLst>
              <a:ext uri="{FF2B5EF4-FFF2-40B4-BE49-F238E27FC236}">
                <a16:creationId xmlns:a16="http://schemas.microsoft.com/office/drawing/2014/main" id="{CBC907AD-29BD-959E-BFAB-F33304F6DCAA}"/>
              </a:ext>
            </a:extLst>
          </p:cNvPr>
          <p:cNvCxnSpPr>
            <a:cxnSpLocks/>
            <a:stCxn id="32" idx="1"/>
          </p:cNvCxnSpPr>
          <p:nvPr/>
        </p:nvCxnSpPr>
        <p:spPr>
          <a:xfrm flipH="1">
            <a:off x="1802392" y="1525868"/>
            <a:ext cx="396640" cy="12783"/>
          </a:xfrm>
          <a:prstGeom prst="line">
            <a:avLst/>
          </a:prstGeom>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56544D82-4B85-98CE-FF20-2C826D308856}"/>
              </a:ext>
            </a:extLst>
          </p:cNvPr>
          <p:cNvSpPr txBox="1"/>
          <p:nvPr/>
        </p:nvSpPr>
        <p:spPr>
          <a:xfrm>
            <a:off x="2167305" y="1760235"/>
            <a:ext cx="442750" cy="307777"/>
          </a:xfrm>
          <a:prstGeom prst="rect">
            <a:avLst/>
          </a:prstGeom>
          <a:noFill/>
          <a:ln>
            <a:noFill/>
          </a:ln>
        </p:spPr>
        <p:txBody>
          <a:bodyPr wrap="none" rtlCol="0">
            <a:spAutoFit/>
          </a:bodyPr>
          <a:lstStyle/>
          <a:p>
            <a:pPr algn="ctr"/>
            <a:r>
              <a:rPr lang="en-US" altLang="ja-JP" sz="1400" dirty="0">
                <a:solidFill>
                  <a:schemeClr val="tx1">
                    <a:lumMod val="50000"/>
                    <a:lumOff val="50000"/>
                  </a:schemeClr>
                </a:solidFill>
                <a:ea typeface="+mj-ea"/>
              </a:rPr>
              <a:t>... /</a:t>
            </a:r>
            <a:endParaRPr kumimoji="1" lang="ja-JP" altLang="en-US" sz="1400">
              <a:solidFill>
                <a:schemeClr val="tx1">
                  <a:lumMod val="50000"/>
                  <a:lumOff val="50000"/>
                </a:schemeClr>
              </a:solidFill>
              <a:ea typeface="+mj-ea"/>
            </a:endParaRPr>
          </a:p>
        </p:txBody>
      </p:sp>
      <p:sp>
        <p:nvSpPr>
          <p:cNvPr id="39" name="テキスト ボックス 38">
            <a:extLst>
              <a:ext uri="{FF2B5EF4-FFF2-40B4-BE49-F238E27FC236}">
                <a16:creationId xmlns:a16="http://schemas.microsoft.com/office/drawing/2014/main" id="{764B7C22-564C-ED82-4021-1265CE6B9BBD}"/>
              </a:ext>
            </a:extLst>
          </p:cNvPr>
          <p:cNvSpPr txBox="1"/>
          <p:nvPr/>
        </p:nvSpPr>
        <p:spPr>
          <a:xfrm>
            <a:off x="2586217" y="1766853"/>
            <a:ext cx="2478564" cy="307777"/>
          </a:xfrm>
          <a:prstGeom prst="rect">
            <a:avLst/>
          </a:prstGeom>
          <a:noFill/>
          <a:ln>
            <a:solidFill>
              <a:schemeClr val="tx1"/>
            </a:solidFill>
          </a:ln>
        </p:spPr>
        <p:txBody>
          <a:bodyPr wrap="none" rtlCol="0">
            <a:spAutoFit/>
          </a:bodyPr>
          <a:lstStyle/>
          <a:p>
            <a:r>
              <a:rPr lang="en-US" altLang="ja-JP" sz="1400" dirty="0">
                <a:latin typeface="+mn-ea"/>
              </a:rPr>
              <a:t>[Resistivity structure data]</a:t>
            </a:r>
            <a:endParaRPr kumimoji="1" lang="ja-JP" altLang="en-US" sz="1400">
              <a:latin typeface="+mn-ea"/>
            </a:endParaRPr>
          </a:p>
        </p:txBody>
      </p:sp>
      <p:cxnSp>
        <p:nvCxnSpPr>
          <p:cNvPr id="40" name="直線コネクタ 39">
            <a:extLst>
              <a:ext uri="{FF2B5EF4-FFF2-40B4-BE49-F238E27FC236}">
                <a16:creationId xmlns:a16="http://schemas.microsoft.com/office/drawing/2014/main" id="{6E245359-4F4D-1FEE-67B0-AD31805DC017}"/>
              </a:ext>
            </a:extLst>
          </p:cNvPr>
          <p:cNvCxnSpPr>
            <a:cxnSpLocks/>
          </p:cNvCxnSpPr>
          <p:nvPr/>
        </p:nvCxnSpPr>
        <p:spPr>
          <a:xfrm flipH="1">
            <a:off x="1802392" y="1996457"/>
            <a:ext cx="369939"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F977832D-4585-5A4E-1100-C36EFBC1E9A1}"/>
              </a:ext>
            </a:extLst>
          </p:cNvPr>
          <p:cNvSpPr txBox="1"/>
          <p:nvPr/>
        </p:nvSpPr>
        <p:spPr>
          <a:xfrm>
            <a:off x="3660510" y="1406519"/>
            <a:ext cx="4522098" cy="276999"/>
          </a:xfrm>
          <a:prstGeom prst="rect">
            <a:avLst/>
          </a:prstGeom>
          <a:noFill/>
        </p:spPr>
        <p:txBody>
          <a:bodyPr wrap="square" rtlCol="0">
            <a:spAutoFit/>
          </a:bodyPr>
          <a:lstStyle/>
          <a:p>
            <a:r>
              <a:rPr kumimoji="1" lang="ja-JP" altLang="en-US" sz="1200">
                <a:latin typeface="+mn-ea"/>
              </a:rPr>
              <a:t>地形データ</a:t>
            </a:r>
            <a:r>
              <a:rPr kumimoji="1" lang="en-US" altLang="ja-JP" sz="1200" dirty="0">
                <a:latin typeface="+mn-ea"/>
              </a:rPr>
              <a:t> (</a:t>
            </a:r>
            <a:r>
              <a:rPr kumimoji="1" lang="ja-JP" altLang="en-US" sz="1200">
                <a:latin typeface="+mn-ea"/>
              </a:rPr>
              <a:t>画面</a:t>
            </a:r>
            <a:r>
              <a:rPr lang="en-US" altLang="ja-JP" sz="1200" dirty="0">
                <a:latin typeface="+mn-ea"/>
              </a:rPr>
              <a:t>②</a:t>
            </a:r>
            <a:r>
              <a:rPr kumimoji="1" lang="ja-JP" altLang="en-US" sz="1200">
                <a:latin typeface="+mn-ea"/>
              </a:rPr>
              <a:t>処理で使用</a:t>
            </a:r>
            <a:r>
              <a:rPr kumimoji="1" lang="en-US" altLang="ja-JP" sz="1200" dirty="0">
                <a:latin typeface="+mn-ea"/>
              </a:rPr>
              <a:t>)</a:t>
            </a:r>
            <a:endParaRPr kumimoji="1" lang="ja-JP" altLang="en-US" sz="1200">
              <a:latin typeface="+mn-ea"/>
            </a:endParaRPr>
          </a:p>
        </p:txBody>
      </p:sp>
      <p:sp>
        <p:nvSpPr>
          <p:cNvPr id="43" name="テキスト ボックス 42">
            <a:extLst>
              <a:ext uri="{FF2B5EF4-FFF2-40B4-BE49-F238E27FC236}">
                <a16:creationId xmlns:a16="http://schemas.microsoft.com/office/drawing/2014/main" id="{530202B5-00AB-3180-202F-256C12368528}"/>
              </a:ext>
            </a:extLst>
          </p:cNvPr>
          <p:cNvSpPr txBox="1"/>
          <p:nvPr/>
        </p:nvSpPr>
        <p:spPr>
          <a:xfrm>
            <a:off x="3188128" y="2602360"/>
            <a:ext cx="1683474" cy="307777"/>
          </a:xfrm>
          <a:prstGeom prst="rect">
            <a:avLst/>
          </a:prstGeom>
          <a:noFill/>
          <a:ln>
            <a:solidFill>
              <a:schemeClr val="tx1"/>
            </a:solidFill>
          </a:ln>
        </p:spPr>
        <p:txBody>
          <a:bodyPr wrap="none" rtlCol="0">
            <a:spAutoFit/>
          </a:bodyPr>
          <a:lstStyle/>
          <a:p>
            <a:r>
              <a:rPr lang="en-US" altLang="ja-JP" sz="1400" dirty="0">
                <a:ea typeface="+mj-ea"/>
              </a:rPr>
              <a:t>[</a:t>
            </a:r>
            <a:r>
              <a:rPr lang="en-US" altLang="ja-JP" sz="1400" dirty="0" err="1">
                <a:ea typeface="+mj-ea"/>
              </a:rPr>
              <a:t>voronoi_seeds_list</a:t>
            </a:r>
            <a:r>
              <a:rPr lang="en-US" altLang="ja-JP" sz="1400" dirty="0">
                <a:ea typeface="+mj-ea"/>
              </a:rPr>
              <a:t>]</a:t>
            </a:r>
            <a:endParaRPr kumimoji="1" lang="ja-JP" altLang="en-US" sz="1400">
              <a:ea typeface="+mj-ea"/>
            </a:endParaRPr>
          </a:p>
        </p:txBody>
      </p:sp>
      <p:cxnSp>
        <p:nvCxnSpPr>
          <p:cNvPr id="45" name="直線コネクタ 44">
            <a:extLst>
              <a:ext uri="{FF2B5EF4-FFF2-40B4-BE49-F238E27FC236}">
                <a16:creationId xmlns:a16="http://schemas.microsoft.com/office/drawing/2014/main" id="{39FEB493-9A01-1B53-98F0-E5B8B21CDBD3}"/>
              </a:ext>
            </a:extLst>
          </p:cNvPr>
          <p:cNvCxnSpPr>
            <a:cxnSpLocks/>
          </p:cNvCxnSpPr>
          <p:nvPr/>
        </p:nvCxnSpPr>
        <p:spPr>
          <a:xfrm flipH="1">
            <a:off x="2814859" y="2769030"/>
            <a:ext cx="373269" cy="0"/>
          </a:xfrm>
          <a:prstGeom prst="line">
            <a:avLst/>
          </a:prstGeom>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4C68A96B-B1E2-C699-524A-AD25DED4B920}"/>
              </a:ext>
            </a:extLst>
          </p:cNvPr>
          <p:cNvSpPr txBox="1"/>
          <p:nvPr/>
        </p:nvSpPr>
        <p:spPr>
          <a:xfrm>
            <a:off x="2812230" y="978130"/>
            <a:ext cx="4522098" cy="276999"/>
          </a:xfrm>
          <a:prstGeom prst="rect">
            <a:avLst/>
          </a:prstGeom>
          <a:noFill/>
        </p:spPr>
        <p:txBody>
          <a:bodyPr wrap="square" rtlCol="0">
            <a:spAutoFit/>
          </a:bodyPr>
          <a:lstStyle/>
          <a:p>
            <a:r>
              <a:rPr kumimoji="1" lang="en-US" altLang="ja-JP" sz="1200" dirty="0"/>
              <a:t>project root</a:t>
            </a:r>
            <a:endParaRPr kumimoji="1" lang="ja-JP" altLang="en-US" sz="1200"/>
          </a:p>
        </p:txBody>
      </p:sp>
      <p:sp>
        <p:nvSpPr>
          <p:cNvPr id="26" name="テキスト ボックス 25">
            <a:extLst>
              <a:ext uri="{FF2B5EF4-FFF2-40B4-BE49-F238E27FC236}">
                <a16:creationId xmlns:a16="http://schemas.microsoft.com/office/drawing/2014/main" id="{A7361C73-7F64-7C6E-F6E7-F567C7C38484}"/>
              </a:ext>
            </a:extLst>
          </p:cNvPr>
          <p:cNvSpPr txBox="1"/>
          <p:nvPr/>
        </p:nvSpPr>
        <p:spPr>
          <a:xfrm>
            <a:off x="5073279" y="2639444"/>
            <a:ext cx="4522098" cy="276999"/>
          </a:xfrm>
          <a:prstGeom prst="rect">
            <a:avLst/>
          </a:prstGeom>
          <a:noFill/>
        </p:spPr>
        <p:txBody>
          <a:bodyPr wrap="square" rtlCol="0">
            <a:spAutoFit/>
          </a:bodyPr>
          <a:lstStyle/>
          <a:p>
            <a:r>
              <a:rPr kumimoji="1" lang="ja-JP" altLang="en-US" sz="1200">
                <a:latin typeface="+mn-ea"/>
              </a:rPr>
              <a:t>画面</a:t>
            </a:r>
            <a:r>
              <a:rPr lang="en-US" altLang="ja-JP" sz="1200" dirty="0">
                <a:latin typeface="+mn-ea"/>
              </a:rPr>
              <a:t>②</a:t>
            </a:r>
            <a:r>
              <a:rPr kumimoji="1" lang="ja-JP" altLang="en-US" sz="1200">
                <a:latin typeface="+mn-ea"/>
              </a:rPr>
              <a:t>処理によりここへコピーされる母点リストファイル</a:t>
            </a:r>
            <a:r>
              <a:rPr kumimoji="1" lang="en-US" altLang="ja-JP" sz="1200" dirty="0">
                <a:latin typeface="+mn-ea"/>
              </a:rPr>
              <a:t> </a:t>
            </a:r>
            <a:endParaRPr kumimoji="1" lang="ja-JP" altLang="en-US" sz="1200">
              <a:latin typeface="+mn-ea"/>
            </a:endParaRPr>
          </a:p>
        </p:txBody>
      </p:sp>
      <p:sp>
        <p:nvSpPr>
          <p:cNvPr id="35" name="テキスト ボックス 34">
            <a:extLst>
              <a:ext uri="{FF2B5EF4-FFF2-40B4-BE49-F238E27FC236}">
                <a16:creationId xmlns:a16="http://schemas.microsoft.com/office/drawing/2014/main" id="{ABC1C6CB-6DD6-B9D0-89A6-84C1E10BE6AA}"/>
              </a:ext>
            </a:extLst>
          </p:cNvPr>
          <p:cNvSpPr txBox="1"/>
          <p:nvPr/>
        </p:nvSpPr>
        <p:spPr>
          <a:xfrm>
            <a:off x="2155382" y="2196520"/>
            <a:ext cx="442750" cy="307777"/>
          </a:xfrm>
          <a:prstGeom prst="rect">
            <a:avLst/>
          </a:prstGeom>
          <a:noFill/>
          <a:ln>
            <a:noFill/>
          </a:ln>
        </p:spPr>
        <p:txBody>
          <a:bodyPr wrap="none" rtlCol="0">
            <a:spAutoFit/>
          </a:bodyPr>
          <a:lstStyle/>
          <a:p>
            <a:pPr algn="ctr"/>
            <a:r>
              <a:rPr lang="en-US" altLang="ja-JP" sz="1400" dirty="0">
                <a:solidFill>
                  <a:schemeClr val="tx1">
                    <a:lumMod val="50000"/>
                    <a:lumOff val="50000"/>
                  </a:schemeClr>
                </a:solidFill>
                <a:ea typeface="+mj-ea"/>
              </a:rPr>
              <a:t>... /</a:t>
            </a:r>
            <a:endParaRPr kumimoji="1" lang="ja-JP" altLang="en-US" sz="1400">
              <a:solidFill>
                <a:schemeClr val="tx1">
                  <a:lumMod val="50000"/>
                  <a:lumOff val="50000"/>
                </a:schemeClr>
              </a:solidFill>
              <a:ea typeface="+mj-ea"/>
            </a:endParaRPr>
          </a:p>
        </p:txBody>
      </p:sp>
      <p:cxnSp>
        <p:nvCxnSpPr>
          <p:cNvPr id="36" name="直線コネクタ 35">
            <a:extLst>
              <a:ext uri="{FF2B5EF4-FFF2-40B4-BE49-F238E27FC236}">
                <a16:creationId xmlns:a16="http://schemas.microsoft.com/office/drawing/2014/main" id="{7C6353E6-6759-06D2-E63F-7F6EE7007B64}"/>
              </a:ext>
            </a:extLst>
          </p:cNvPr>
          <p:cNvCxnSpPr>
            <a:cxnSpLocks/>
          </p:cNvCxnSpPr>
          <p:nvPr/>
        </p:nvCxnSpPr>
        <p:spPr>
          <a:xfrm flipH="1">
            <a:off x="1802392" y="2358781"/>
            <a:ext cx="369939"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ED7B5A6B-E962-E95A-A180-6A402897CDC7}"/>
              </a:ext>
            </a:extLst>
          </p:cNvPr>
          <p:cNvSpPr txBox="1"/>
          <p:nvPr/>
        </p:nvSpPr>
        <p:spPr>
          <a:xfrm>
            <a:off x="4127514" y="2218229"/>
            <a:ext cx="4522098" cy="276999"/>
          </a:xfrm>
          <a:prstGeom prst="rect">
            <a:avLst/>
          </a:prstGeom>
          <a:noFill/>
        </p:spPr>
        <p:txBody>
          <a:bodyPr wrap="square" rtlCol="0">
            <a:spAutoFit/>
          </a:bodyPr>
          <a:lstStyle/>
          <a:p>
            <a:r>
              <a:rPr kumimoji="1" lang="ja-JP" altLang="en-US" sz="1200">
                <a:latin typeface="+mn-ea"/>
              </a:rPr>
              <a:t>画面</a:t>
            </a:r>
            <a:r>
              <a:rPr lang="en-US" altLang="ja-JP" sz="1200" dirty="0">
                <a:latin typeface="+mn-ea"/>
              </a:rPr>
              <a:t>②</a:t>
            </a:r>
            <a:r>
              <a:rPr kumimoji="1" lang="ja-JP" altLang="en-US" sz="1200">
                <a:latin typeface="+mn-ea"/>
              </a:rPr>
              <a:t>で指定</a:t>
            </a:r>
            <a:r>
              <a:rPr lang="en-US" altLang="ja-JP" sz="1200" dirty="0">
                <a:latin typeface="+mn-ea"/>
              </a:rPr>
              <a:t>(</a:t>
            </a:r>
            <a:r>
              <a:rPr lang="ja-JP" altLang="en-US" sz="1200">
                <a:latin typeface="+mn-ea"/>
              </a:rPr>
              <a:t>なければ</a:t>
            </a:r>
            <a:r>
              <a:rPr kumimoji="1" lang="ja-JP" altLang="en-US" sz="1200">
                <a:latin typeface="+mn-ea"/>
              </a:rPr>
              <a:t>新規作成</a:t>
            </a:r>
            <a:r>
              <a:rPr kumimoji="1" lang="en-US" altLang="ja-JP" sz="1200" dirty="0">
                <a:latin typeface="+mn-ea"/>
              </a:rPr>
              <a:t>)</a:t>
            </a:r>
            <a:endParaRPr kumimoji="1" lang="ja-JP" altLang="en-US" sz="1200">
              <a:latin typeface="+mn-ea"/>
            </a:endParaRPr>
          </a:p>
        </p:txBody>
      </p:sp>
      <p:sp>
        <p:nvSpPr>
          <p:cNvPr id="48" name="テキスト ボックス 47">
            <a:extLst>
              <a:ext uri="{FF2B5EF4-FFF2-40B4-BE49-F238E27FC236}">
                <a16:creationId xmlns:a16="http://schemas.microsoft.com/office/drawing/2014/main" id="{2FB018A3-EF11-A903-82A0-F2A2559AE67A}"/>
              </a:ext>
            </a:extLst>
          </p:cNvPr>
          <p:cNvSpPr txBox="1"/>
          <p:nvPr/>
        </p:nvSpPr>
        <p:spPr>
          <a:xfrm>
            <a:off x="6622169" y="893239"/>
            <a:ext cx="4894289" cy="646331"/>
          </a:xfrm>
          <a:prstGeom prst="rect">
            <a:avLst/>
          </a:prstGeom>
          <a:noFill/>
        </p:spPr>
        <p:txBody>
          <a:bodyPr wrap="none" rtlCol="0">
            <a:spAutoFit/>
          </a:bodyPr>
          <a:lstStyle/>
          <a:p>
            <a:r>
              <a:rPr kumimoji="1" lang="en-US" altLang="ja-JP" sz="1200" dirty="0"/>
              <a:t>*</a:t>
            </a:r>
            <a:r>
              <a:rPr kumimoji="1" lang="ja-JP" altLang="en-US" sz="1200"/>
              <a:t>赤字は新規作成されるフォルダ</a:t>
            </a:r>
            <a:r>
              <a:rPr kumimoji="1" lang="en-US" altLang="ja-JP" sz="1200" dirty="0"/>
              <a:t>/</a:t>
            </a:r>
            <a:r>
              <a:rPr kumimoji="1" lang="ja-JP" altLang="en-US" sz="1200"/>
              <a:t>ファイル</a:t>
            </a:r>
            <a:endParaRPr kumimoji="1" lang="en-US" altLang="ja-JP" sz="1200" dirty="0"/>
          </a:p>
          <a:p>
            <a:r>
              <a:rPr kumimoji="1" lang="en-US" altLang="ja-JP" sz="1200" dirty="0"/>
              <a:t>*[xxx]</a:t>
            </a:r>
            <a:r>
              <a:rPr kumimoji="1" lang="ja-JP" altLang="en-US" sz="1200"/>
              <a:t>は任意のファイル</a:t>
            </a:r>
            <a:r>
              <a:rPr kumimoji="1" lang="en-US" altLang="ja-JP" sz="1200" dirty="0"/>
              <a:t>/</a:t>
            </a:r>
            <a:r>
              <a:rPr kumimoji="1" lang="ja-JP" altLang="en-US" sz="1200"/>
              <a:t>フォルダ名称</a:t>
            </a:r>
            <a:r>
              <a:rPr kumimoji="1" lang="en-US" altLang="ja-JP" sz="1200" dirty="0"/>
              <a:t>(GUI</a:t>
            </a:r>
            <a:r>
              <a:rPr kumimoji="1" lang="ja-JP" altLang="en-US" sz="1200"/>
              <a:t>で指定</a:t>
            </a:r>
            <a:r>
              <a:rPr kumimoji="1" lang="en-US" altLang="ja-JP" sz="1200" dirty="0"/>
              <a:t>)</a:t>
            </a:r>
            <a:r>
              <a:rPr kumimoji="1" lang="ja-JP" altLang="en-US" sz="1200"/>
              <a:t>を示す</a:t>
            </a:r>
            <a:endParaRPr kumimoji="1" lang="en-US" altLang="ja-JP" sz="1200" dirty="0"/>
          </a:p>
          <a:p>
            <a:r>
              <a:rPr kumimoji="1" lang="en-US" altLang="ja-JP" sz="1200" dirty="0"/>
              <a:t>*(xxx)</a:t>
            </a:r>
            <a:r>
              <a:rPr kumimoji="1" lang="ja-JP" altLang="en-US" sz="1200"/>
              <a:t>は複数のファイル</a:t>
            </a:r>
            <a:r>
              <a:rPr kumimoji="1" lang="en-US" altLang="ja-JP" sz="1200" dirty="0"/>
              <a:t>/</a:t>
            </a:r>
            <a:r>
              <a:rPr kumimoji="1" lang="ja-JP" altLang="en-US" sz="1200"/>
              <a:t>フォルダをまとめて表現していることを示す</a:t>
            </a:r>
            <a:endParaRPr kumimoji="1" lang="en-US" altLang="ja-JP" sz="1200" dirty="0"/>
          </a:p>
        </p:txBody>
      </p:sp>
      <p:sp>
        <p:nvSpPr>
          <p:cNvPr id="2" name="テキスト ボックス 1">
            <a:extLst>
              <a:ext uri="{FF2B5EF4-FFF2-40B4-BE49-F238E27FC236}">
                <a16:creationId xmlns:a16="http://schemas.microsoft.com/office/drawing/2014/main" id="{63F46B8E-BED0-13D3-EAC9-F6C13560F1BF}"/>
              </a:ext>
            </a:extLst>
          </p:cNvPr>
          <p:cNvSpPr txBox="1"/>
          <p:nvPr/>
        </p:nvSpPr>
        <p:spPr>
          <a:xfrm>
            <a:off x="3188128" y="3358736"/>
            <a:ext cx="2395207" cy="307777"/>
          </a:xfrm>
          <a:prstGeom prst="rect">
            <a:avLst/>
          </a:prstGeom>
          <a:noFill/>
          <a:ln>
            <a:solidFill>
              <a:schemeClr val="tx1"/>
            </a:solidFill>
          </a:ln>
        </p:spPr>
        <p:txBody>
          <a:bodyPr wrap="none" rtlCol="0">
            <a:spAutoFit/>
          </a:bodyPr>
          <a:lstStyle/>
          <a:p>
            <a:r>
              <a:rPr kumimoji="1" lang="en-US" altLang="ja-JP" sz="1400" dirty="0"/>
              <a:t>input_</a:t>
            </a:r>
            <a:r>
              <a:rPr lang="en-US" altLang="ja-JP" sz="1400" dirty="0"/>
              <a:t>cmesh4</a:t>
            </a:r>
            <a:r>
              <a:rPr kumimoji="1" lang="en-US" altLang="ja-JP" sz="1400" dirty="0"/>
              <a:t>_[problem1].ini</a:t>
            </a:r>
            <a:endParaRPr kumimoji="1" lang="ja-JP" altLang="en-US" sz="1400"/>
          </a:p>
        </p:txBody>
      </p:sp>
      <p:sp>
        <p:nvSpPr>
          <p:cNvPr id="3" name="テキスト ボックス 2">
            <a:extLst>
              <a:ext uri="{FF2B5EF4-FFF2-40B4-BE49-F238E27FC236}">
                <a16:creationId xmlns:a16="http://schemas.microsoft.com/office/drawing/2014/main" id="{CCAC889A-3802-54F0-3E06-75F763E3756C}"/>
              </a:ext>
            </a:extLst>
          </p:cNvPr>
          <p:cNvSpPr txBox="1"/>
          <p:nvPr/>
        </p:nvSpPr>
        <p:spPr>
          <a:xfrm>
            <a:off x="5743636" y="3383925"/>
            <a:ext cx="6245163" cy="276999"/>
          </a:xfrm>
          <a:prstGeom prst="rect">
            <a:avLst/>
          </a:prstGeom>
          <a:noFill/>
        </p:spPr>
        <p:txBody>
          <a:bodyPr wrap="square" rtlCol="0">
            <a:spAutoFit/>
          </a:bodyPr>
          <a:lstStyle/>
          <a:p>
            <a:r>
              <a:rPr kumimoji="1" lang="ja-JP" altLang="en-US" sz="1200"/>
              <a:t>画面</a:t>
            </a:r>
            <a:r>
              <a:rPr lang="en-US" altLang="ja-JP" sz="1200" dirty="0"/>
              <a:t>③④</a:t>
            </a:r>
            <a:r>
              <a:rPr kumimoji="1" lang="ja-JP" altLang="en-US" sz="1200"/>
              <a:t>の処理で作成された</a:t>
            </a:r>
            <a:r>
              <a:rPr lang="en-US" altLang="ja-JP" sz="1200" dirty="0"/>
              <a:t>WEAK3</a:t>
            </a:r>
            <a:r>
              <a:rPr lang="ja-JP" altLang="en-US" sz="1200"/>
              <a:t>入力ファイル</a:t>
            </a:r>
            <a:r>
              <a:rPr lang="en-US" altLang="ja-JP" sz="1200" dirty="0"/>
              <a:t>(</a:t>
            </a:r>
            <a:r>
              <a:rPr kumimoji="1" lang="ja-JP" altLang="en-US" sz="1200"/>
              <a:t>記録用の途中ファイル。</a:t>
            </a:r>
            <a:r>
              <a:rPr kumimoji="1" lang="en-US" altLang="ja-JP" sz="1200" dirty="0"/>
              <a:t>GUI</a:t>
            </a:r>
            <a:r>
              <a:rPr kumimoji="1" lang="ja-JP" altLang="en-US" sz="1200"/>
              <a:t>専用</a:t>
            </a:r>
            <a:r>
              <a:rPr lang="en-US" altLang="ja-JP" sz="1200" dirty="0"/>
              <a:t>)</a:t>
            </a:r>
            <a:endParaRPr kumimoji="1" lang="ja-JP" altLang="en-US" sz="1200"/>
          </a:p>
        </p:txBody>
      </p:sp>
      <p:cxnSp>
        <p:nvCxnSpPr>
          <p:cNvPr id="9" name="直線コネクタ 8">
            <a:extLst>
              <a:ext uri="{FF2B5EF4-FFF2-40B4-BE49-F238E27FC236}">
                <a16:creationId xmlns:a16="http://schemas.microsoft.com/office/drawing/2014/main" id="{7E2D9CFC-F774-2A8F-0C54-6EBE75127CE2}"/>
              </a:ext>
            </a:extLst>
          </p:cNvPr>
          <p:cNvCxnSpPr>
            <a:cxnSpLocks/>
          </p:cNvCxnSpPr>
          <p:nvPr/>
        </p:nvCxnSpPr>
        <p:spPr>
          <a:xfrm flipH="1">
            <a:off x="2812230" y="3515138"/>
            <a:ext cx="373269"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B601D14-22E1-E698-F17F-BF8C764994E6}"/>
              </a:ext>
            </a:extLst>
          </p:cNvPr>
          <p:cNvSpPr txBox="1"/>
          <p:nvPr/>
        </p:nvSpPr>
        <p:spPr>
          <a:xfrm>
            <a:off x="3660510" y="5221453"/>
            <a:ext cx="760144" cy="307777"/>
          </a:xfrm>
          <a:prstGeom prst="rect">
            <a:avLst/>
          </a:prstGeom>
          <a:noFill/>
          <a:ln>
            <a:solidFill>
              <a:schemeClr val="tx1"/>
            </a:solidFill>
          </a:ln>
        </p:spPr>
        <p:txBody>
          <a:bodyPr wrap="none" rtlCol="0">
            <a:spAutoFit/>
          </a:bodyPr>
          <a:lstStyle/>
          <a:p>
            <a:r>
              <a:rPr lang="en-US" altLang="ja-JP" sz="1400" dirty="0">
                <a:solidFill>
                  <a:srgbClr val="FF0000"/>
                </a:solidFill>
                <a:latin typeface="+mj-lt"/>
                <a:ea typeface="+mj-ea"/>
              </a:rPr>
              <a:t>INCON</a:t>
            </a:r>
            <a:endParaRPr kumimoji="1" lang="ja-JP" altLang="en-US" sz="1400">
              <a:solidFill>
                <a:srgbClr val="FF0000"/>
              </a:solidFill>
              <a:latin typeface="+mj-lt"/>
              <a:ea typeface="+mj-ea"/>
            </a:endParaRPr>
          </a:p>
        </p:txBody>
      </p:sp>
      <p:sp>
        <p:nvSpPr>
          <p:cNvPr id="18" name="テキスト ボックス 17">
            <a:extLst>
              <a:ext uri="{FF2B5EF4-FFF2-40B4-BE49-F238E27FC236}">
                <a16:creationId xmlns:a16="http://schemas.microsoft.com/office/drawing/2014/main" id="{3343145E-DAAE-E035-F0E6-8DD7BA595603}"/>
              </a:ext>
            </a:extLst>
          </p:cNvPr>
          <p:cNvSpPr txBox="1"/>
          <p:nvPr/>
        </p:nvSpPr>
        <p:spPr>
          <a:xfrm>
            <a:off x="3660510" y="5554794"/>
            <a:ext cx="617477" cy="307777"/>
          </a:xfrm>
          <a:prstGeom prst="rect">
            <a:avLst/>
          </a:prstGeom>
          <a:noFill/>
          <a:ln>
            <a:solidFill>
              <a:schemeClr val="tx1"/>
            </a:solidFill>
          </a:ln>
        </p:spPr>
        <p:txBody>
          <a:bodyPr wrap="none" rtlCol="0">
            <a:spAutoFit/>
          </a:bodyPr>
          <a:lstStyle/>
          <a:p>
            <a:r>
              <a:rPr lang="en-US" altLang="ja-JP" sz="1400" dirty="0">
                <a:ea typeface="+mj-ea"/>
              </a:rPr>
              <a:t>*</a:t>
            </a:r>
            <a:r>
              <a:rPr kumimoji="1" lang="en-US" altLang="ja-JP" sz="1400" dirty="0">
                <a:ea typeface="+mj-ea"/>
              </a:rPr>
              <a:t>.</a:t>
            </a:r>
            <a:r>
              <a:rPr kumimoji="1" lang="en-US" altLang="ja-JP" sz="1400" dirty="0" err="1">
                <a:ea typeface="+mj-ea"/>
              </a:rPr>
              <a:t>png</a:t>
            </a:r>
            <a:endParaRPr kumimoji="1" lang="ja-JP" altLang="en-US" sz="1400">
              <a:ea typeface="+mj-ea"/>
            </a:endParaRPr>
          </a:p>
        </p:txBody>
      </p:sp>
      <p:cxnSp>
        <p:nvCxnSpPr>
          <p:cNvPr id="22" name="直線コネクタ 21">
            <a:extLst>
              <a:ext uri="{FF2B5EF4-FFF2-40B4-BE49-F238E27FC236}">
                <a16:creationId xmlns:a16="http://schemas.microsoft.com/office/drawing/2014/main" id="{329EFA47-6EA9-F6CC-AFE3-A37DA0F20621}"/>
              </a:ext>
            </a:extLst>
          </p:cNvPr>
          <p:cNvCxnSpPr>
            <a:cxnSpLocks/>
          </p:cNvCxnSpPr>
          <p:nvPr/>
        </p:nvCxnSpPr>
        <p:spPr>
          <a:xfrm flipH="1">
            <a:off x="3437896" y="5375341"/>
            <a:ext cx="2226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95892CCC-584E-D879-DD27-081091E9366E}"/>
              </a:ext>
            </a:extLst>
          </p:cNvPr>
          <p:cNvCxnSpPr>
            <a:cxnSpLocks/>
          </p:cNvCxnSpPr>
          <p:nvPr/>
        </p:nvCxnSpPr>
        <p:spPr>
          <a:xfrm flipH="1">
            <a:off x="3437896" y="5708682"/>
            <a:ext cx="222614" cy="0"/>
          </a:xfrm>
          <a:prstGeom prst="line">
            <a:avLst/>
          </a:prstGeom>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59F7986E-99C9-C42D-0A3B-3EB6C9C6593E}"/>
              </a:ext>
            </a:extLst>
          </p:cNvPr>
          <p:cNvSpPr txBox="1"/>
          <p:nvPr/>
        </p:nvSpPr>
        <p:spPr>
          <a:xfrm>
            <a:off x="5073279" y="4510022"/>
            <a:ext cx="6965888" cy="276999"/>
          </a:xfrm>
          <a:prstGeom prst="rect">
            <a:avLst/>
          </a:prstGeom>
          <a:noFill/>
        </p:spPr>
        <p:txBody>
          <a:bodyPr wrap="square" rtlCol="0">
            <a:spAutoFit/>
          </a:bodyPr>
          <a:lstStyle/>
          <a:p>
            <a:r>
              <a:rPr kumimoji="1" lang="en-US" altLang="ja-JP" sz="1200" dirty="0"/>
              <a:t>TOUGH3</a:t>
            </a:r>
            <a:r>
              <a:rPr kumimoji="1" lang="ja-JP" altLang="en-US" sz="1200"/>
              <a:t>入力ファイル形式に変換された浸透率構造データ（記録用の途中ファイル）</a:t>
            </a:r>
          </a:p>
        </p:txBody>
      </p:sp>
      <p:sp>
        <p:nvSpPr>
          <p:cNvPr id="44" name="テキスト ボックス 43">
            <a:extLst>
              <a:ext uri="{FF2B5EF4-FFF2-40B4-BE49-F238E27FC236}">
                <a16:creationId xmlns:a16="http://schemas.microsoft.com/office/drawing/2014/main" id="{CF01B71F-9929-0AC3-5BC0-F39CEF7B9547}"/>
              </a:ext>
            </a:extLst>
          </p:cNvPr>
          <p:cNvSpPr txBox="1"/>
          <p:nvPr/>
        </p:nvSpPr>
        <p:spPr>
          <a:xfrm>
            <a:off x="5110178" y="4901554"/>
            <a:ext cx="6965888" cy="276999"/>
          </a:xfrm>
          <a:prstGeom prst="rect">
            <a:avLst/>
          </a:prstGeom>
          <a:noFill/>
        </p:spPr>
        <p:txBody>
          <a:bodyPr wrap="square" rtlCol="0">
            <a:spAutoFit/>
          </a:bodyPr>
          <a:lstStyle/>
          <a:p>
            <a:r>
              <a:rPr kumimoji="1" lang="ja-JP" altLang="en-US" sz="1200"/>
              <a:t>画面</a:t>
            </a:r>
            <a:r>
              <a:rPr kumimoji="1" lang="en-US" altLang="ja-JP" sz="1200" dirty="0"/>
              <a:t>⑤</a:t>
            </a:r>
            <a:r>
              <a:rPr kumimoji="1" lang="ja-JP" altLang="en-US" sz="1200"/>
              <a:t>の</a:t>
            </a:r>
            <a:r>
              <a:rPr kumimoji="1" lang="en-US" altLang="ja-JP" sz="1200" dirty="0"/>
              <a:t>Creates Input</a:t>
            </a:r>
            <a:r>
              <a:rPr kumimoji="1" lang="ja-JP" altLang="en-US" sz="1200"/>
              <a:t>押下で作成される</a:t>
            </a:r>
            <a:r>
              <a:rPr kumimoji="1" lang="en-US" altLang="ja-JP" sz="1200" dirty="0"/>
              <a:t>TOUGH3</a:t>
            </a:r>
            <a:r>
              <a:rPr kumimoji="1" lang="ja-JP" altLang="en-US" sz="1200"/>
              <a:t>入力ファイル</a:t>
            </a:r>
          </a:p>
        </p:txBody>
      </p:sp>
      <p:sp>
        <p:nvSpPr>
          <p:cNvPr id="49" name="テキスト ボックス 48">
            <a:extLst>
              <a:ext uri="{FF2B5EF4-FFF2-40B4-BE49-F238E27FC236}">
                <a16:creationId xmlns:a16="http://schemas.microsoft.com/office/drawing/2014/main" id="{5822F332-3663-6ACF-CD9F-AF7A74C178A6}"/>
              </a:ext>
            </a:extLst>
          </p:cNvPr>
          <p:cNvSpPr txBox="1"/>
          <p:nvPr/>
        </p:nvSpPr>
        <p:spPr>
          <a:xfrm>
            <a:off x="5110178" y="5241932"/>
            <a:ext cx="6965888" cy="276999"/>
          </a:xfrm>
          <a:prstGeom prst="rect">
            <a:avLst/>
          </a:prstGeom>
          <a:noFill/>
        </p:spPr>
        <p:txBody>
          <a:bodyPr wrap="square" rtlCol="0">
            <a:spAutoFit/>
          </a:bodyPr>
          <a:lstStyle/>
          <a:p>
            <a:r>
              <a:rPr kumimoji="1" lang="ja-JP" altLang="en-US" sz="1200"/>
              <a:t>画面</a:t>
            </a:r>
            <a:r>
              <a:rPr kumimoji="1" lang="en-US" altLang="ja-JP" sz="1200" dirty="0"/>
              <a:t>⑤</a:t>
            </a:r>
            <a:r>
              <a:rPr kumimoji="1" lang="ja-JP" altLang="en-US" sz="1200"/>
              <a:t>の</a:t>
            </a:r>
            <a:r>
              <a:rPr kumimoji="1" lang="en-US" altLang="ja-JP" sz="1200" dirty="0"/>
              <a:t>Creates Input</a:t>
            </a:r>
            <a:r>
              <a:rPr kumimoji="1" lang="ja-JP" altLang="en-US" sz="1200"/>
              <a:t>押下で作成される</a:t>
            </a:r>
            <a:r>
              <a:rPr kumimoji="1" lang="en-US" altLang="ja-JP" sz="1200" dirty="0"/>
              <a:t>TOUGH3</a:t>
            </a:r>
            <a:r>
              <a:rPr lang="ja-JP" altLang="en-US" sz="1200"/>
              <a:t>初期条件定義ファイル</a:t>
            </a:r>
            <a:endParaRPr kumimoji="1" lang="ja-JP" altLang="en-US" sz="1200"/>
          </a:p>
        </p:txBody>
      </p:sp>
      <p:sp>
        <p:nvSpPr>
          <p:cNvPr id="50" name="テキスト ボックス 49">
            <a:extLst>
              <a:ext uri="{FF2B5EF4-FFF2-40B4-BE49-F238E27FC236}">
                <a16:creationId xmlns:a16="http://schemas.microsoft.com/office/drawing/2014/main" id="{A33C92BA-046F-3FB1-DCA9-C77C7C6117C3}"/>
              </a:ext>
            </a:extLst>
          </p:cNvPr>
          <p:cNvSpPr txBox="1"/>
          <p:nvPr/>
        </p:nvSpPr>
        <p:spPr>
          <a:xfrm>
            <a:off x="5108842" y="5576850"/>
            <a:ext cx="6965888" cy="276999"/>
          </a:xfrm>
          <a:prstGeom prst="rect">
            <a:avLst/>
          </a:prstGeom>
          <a:noFill/>
        </p:spPr>
        <p:txBody>
          <a:bodyPr wrap="square" rtlCol="0">
            <a:spAutoFit/>
          </a:bodyPr>
          <a:lstStyle/>
          <a:p>
            <a:r>
              <a:rPr kumimoji="1" lang="ja-JP" altLang="en-US" sz="1200"/>
              <a:t>画面</a:t>
            </a:r>
            <a:r>
              <a:rPr lang="en-US" altLang="ja-JP" sz="1200" dirty="0"/>
              <a:t>④</a:t>
            </a:r>
            <a:r>
              <a:rPr lang="ja-JP" altLang="en-US" sz="1200"/>
              <a:t>に表示した、</a:t>
            </a:r>
            <a:r>
              <a:rPr kumimoji="1" lang="ja-JP" altLang="en-US" sz="1200"/>
              <a:t>断面位置を示す地図、浸透率構造断面、比抵抗構造断面</a:t>
            </a:r>
          </a:p>
        </p:txBody>
      </p:sp>
      <p:sp>
        <p:nvSpPr>
          <p:cNvPr id="29" name="テキスト ボックス 28">
            <a:extLst>
              <a:ext uri="{FF2B5EF4-FFF2-40B4-BE49-F238E27FC236}">
                <a16:creationId xmlns:a16="http://schemas.microsoft.com/office/drawing/2014/main" id="{D011219D-C2E0-AF88-C568-A145D457EBF7}"/>
              </a:ext>
            </a:extLst>
          </p:cNvPr>
          <p:cNvSpPr txBox="1"/>
          <p:nvPr/>
        </p:nvSpPr>
        <p:spPr>
          <a:xfrm>
            <a:off x="1021168" y="6075384"/>
            <a:ext cx="10391004" cy="584775"/>
          </a:xfrm>
          <a:prstGeom prst="rect">
            <a:avLst/>
          </a:prstGeom>
          <a:noFill/>
          <a:ln>
            <a:solidFill>
              <a:schemeClr val="tx1"/>
            </a:solidFill>
          </a:ln>
        </p:spPr>
        <p:txBody>
          <a:bodyPr wrap="square">
            <a:spAutoFit/>
          </a:bodyPr>
          <a:lstStyle/>
          <a:p>
            <a:r>
              <a:rPr lang="ja-JP" altLang="en-US" sz="1600"/>
              <a:t>この時点でようやく</a:t>
            </a:r>
            <a:r>
              <a:rPr kumimoji="1" lang="en-US" altLang="ja-JP" sz="1600" dirty="0"/>
              <a:t>TOUGH3</a:t>
            </a:r>
            <a:r>
              <a:rPr kumimoji="1" lang="ja-JP" altLang="en-US" sz="1600"/>
              <a:t>本体の実行準備が整った状態。</a:t>
            </a:r>
            <a:r>
              <a:rPr kumimoji="1" lang="en-US" altLang="ja-JP" sz="1600" dirty="0"/>
              <a:t>GUI</a:t>
            </a:r>
            <a:r>
              <a:rPr kumimoji="1" lang="ja-JP" altLang="en-US" sz="1600"/>
              <a:t>の提供する機能はここまで。実行および結果の可視化は、</a:t>
            </a:r>
            <a:r>
              <a:rPr kumimoji="1" lang="ja-JP" altLang="en-US" sz="1600" u="sng">
                <a:highlight>
                  <a:srgbClr val="FFFF00"/>
                </a:highlight>
              </a:rPr>
              <a:t>画面</a:t>
            </a:r>
            <a:r>
              <a:rPr kumimoji="1" lang="en-US" altLang="ja-JP" sz="1600" u="sng" dirty="0">
                <a:highlight>
                  <a:srgbClr val="FFFF00"/>
                </a:highlight>
              </a:rPr>
              <a:t>⑤</a:t>
            </a:r>
            <a:r>
              <a:rPr kumimoji="1" lang="ja-JP" altLang="en-US" sz="1600" u="sng">
                <a:highlight>
                  <a:srgbClr val="FFFF00"/>
                </a:highlight>
              </a:rPr>
              <a:t>完了後</a:t>
            </a:r>
            <a:r>
              <a:rPr kumimoji="1" lang="en-US" altLang="ja-JP" sz="1600" u="sng" dirty="0">
                <a:highlight>
                  <a:srgbClr val="FFFF00"/>
                </a:highlight>
              </a:rPr>
              <a:t>(</a:t>
            </a:r>
            <a:r>
              <a:rPr kumimoji="1" lang="ja-JP" altLang="en-US" sz="1600" u="sng">
                <a:highlight>
                  <a:srgbClr val="FFFF00"/>
                </a:highlight>
              </a:rPr>
              <a:t>前スライド</a:t>
            </a:r>
            <a:r>
              <a:rPr kumimoji="1" lang="en-US" altLang="ja-JP" sz="1600" u="sng" dirty="0">
                <a:highlight>
                  <a:srgbClr val="FFFF00"/>
                </a:highlight>
              </a:rPr>
              <a:t>)</a:t>
            </a:r>
            <a:r>
              <a:rPr kumimoji="1" lang="ja-JP" altLang="en-US" sz="1600" u="sng">
                <a:highlight>
                  <a:srgbClr val="FFFF00"/>
                </a:highlight>
              </a:rPr>
              <a:t>に表示されるコマンドを各自ターミナルで実行</a:t>
            </a:r>
            <a:r>
              <a:rPr kumimoji="1" lang="ja-JP" altLang="en-US" sz="1600"/>
              <a:t>してもらう必要がある。</a:t>
            </a:r>
            <a:endParaRPr kumimoji="1" lang="en-US" altLang="ja-JP" sz="1600" dirty="0"/>
          </a:p>
        </p:txBody>
      </p:sp>
    </p:spTree>
    <p:extLst>
      <p:ext uri="{BB962C8B-B14F-4D97-AF65-F5344CB8AC3E}">
        <p14:creationId xmlns:p14="http://schemas.microsoft.com/office/powerpoint/2010/main" val="4757949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B54286-05DA-4AF4-4C3C-8576D12A0BD5}"/>
              </a:ext>
            </a:extLst>
          </p:cNvPr>
          <p:cNvSpPr>
            <a:spLocks noGrp="1"/>
          </p:cNvSpPr>
          <p:nvPr>
            <p:ph type="title"/>
          </p:nvPr>
        </p:nvSpPr>
        <p:spPr/>
        <p:txBody>
          <a:bodyPr/>
          <a:lstStyle/>
          <a:p>
            <a:r>
              <a:rPr kumimoji="1" lang="ja-JP" altLang="en-US"/>
              <a:t>ターミナルでのシミュレーション実行方法</a:t>
            </a:r>
            <a:r>
              <a:rPr kumimoji="1" lang="en-US" altLang="ja-JP" dirty="0"/>
              <a:t> </a:t>
            </a:r>
            <a:endParaRPr kumimoji="1" lang="ja-JP" altLang="en-US"/>
          </a:p>
        </p:txBody>
      </p:sp>
      <p:sp>
        <p:nvSpPr>
          <p:cNvPr id="3" name="コンテンツ プレースホルダー 2">
            <a:extLst>
              <a:ext uri="{FF2B5EF4-FFF2-40B4-BE49-F238E27FC236}">
                <a16:creationId xmlns:a16="http://schemas.microsoft.com/office/drawing/2014/main" id="{DEB0D479-EAE1-CAF2-AF66-21D7ED11BD94}"/>
              </a:ext>
            </a:extLst>
          </p:cNvPr>
          <p:cNvSpPr>
            <a:spLocks noGrp="1"/>
          </p:cNvSpPr>
          <p:nvPr>
            <p:ph idx="1"/>
          </p:nvPr>
        </p:nvSpPr>
        <p:spPr/>
        <p:txBody>
          <a:bodyPr>
            <a:normAutofit fontScale="85000" lnSpcReduction="20000"/>
          </a:bodyPr>
          <a:lstStyle/>
          <a:p>
            <a:pPr marL="266700" indent="0">
              <a:spcBef>
                <a:spcPts val="0"/>
              </a:spcBef>
              <a:buNone/>
            </a:pPr>
            <a:r>
              <a:rPr kumimoji="1" lang="en-US" altLang="ja-JP" dirty="0">
                <a:latin typeface="Menlo" panose="020B0609030804020204" pitchFamily="49" charset="0"/>
                <a:ea typeface="Menlo" panose="020B0609030804020204" pitchFamily="49" charset="0"/>
                <a:cs typeface="Menlo" panose="020B0609030804020204" pitchFamily="49" charset="0"/>
              </a:rPr>
              <a:t># </a:t>
            </a:r>
            <a:r>
              <a:rPr lang="ja-JP" altLang="en-US">
                <a:latin typeface="Meiryo" panose="020B0604030504040204" pitchFamily="34" charset="-128"/>
                <a:ea typeface="Meiryo" panose="020B0604030504040204" pitchFamily="34" charset="-128"/>
              </a:rPr>
              <a:t>メッシュ・浸透率構造作成</a:t>
            </a:r>
            <a:endParaRPr lang="en-US" altLang="ja-JP" dirty="0">
              <a:latin typeface="Meiryo" panose="020B0604030504040204" pitchFamily="34" charset="-128"/>
              <a:ea typeface="Meiryo" panose="020B0604030504040204" pitchFamily="34" charset="-128"/>
            </a:endParaRPr>
          </a:p>
          <a:p>
            <a:pPr marL="266700" indent="0">
              <a:spcBef>
                <a:spcPts val="0"/>
              </a:spcBef>
              <a:buNone/>
            </a:pPr>
            <a:r>
              <a:rPr kumimoji="1" lang="en-US" altLang="ja-JP" b="1" dirty="0">
                <a:latin typeface="Menlo" panose="020B0609030804020204" pitchFamily="49" charset="0"/>
                <a:ea typeface="Menlo" panose="020B0609030804020204" pitchFamily="49" charset="0"/>
                <a:cs typeface="Menlo" panose="020B0609030804020204" pitchFamily="49" charset="0"/>
              </a:rPr>
              <a:t>python </a:t>
            </a:r>
            <a:r>
              <a:rPr kumimoji="1" lang="en-US" altLang="ja-JP" b="1" dirty="0" err="1">
                <a:latin typeface="Menlo" panose="020B0609030804020204" pitchFamily="49" charset="0"/>
                <a:ea typeface="Menlo" panose="020B0609030804020204" pitchFamily="49" charset="0"/>
                <a:cs typeface="Menlo" panose="020B0609030804020204" pitchFamily="49" charset="0"/>
              </a:rPr>
              <a:t>makeGrid.py</a:t>
            </a:r>
            <a:r>
              <a:rPr kumimoji="1" lang="en-US" altLang="ja-JP" b="1" dirty="0">
                <a:latin typeface="Menlo" panose="020B0609030804020204" pitchFamily="49" charset="0"/>
                <a:ea typeface="Menlo" panose="020B0609030804020204" pitchFamily="49" charset="0"/>
                <a:cs typeface="Menlo" panose="020B0609030804020204" pitchFamily="49" charset="0"/>
              </a:rPr>
              <a:t> -f </a:t>
            </a:r>
            <a:r>
              <a:rPr kumimoji="1" lang="ja-JP" altLang="en-US" u="sng">
                <a:latin typeface="Meiryo" panose="020B0604030504040204" pitchFamily="34" charset="-128"/>
                <a:ea typeface="Meiryo" panose="020B0604030504040204" pitchFamily="34" charset="-128"/>
              </a:rPr>
              <a:t>入力ファイル</a:t>
            </a:r>
            <a:r>
              <a:rPr kumimoji="1" lang="en-US" altLang="ja-JP" u="sng" dirty="0">
                <a:latin typeface="Meiryo" panose="020B0604030504040204" pitchFamily="34" charset="-128"/>
                <a:ea typeface="Meiryo" panose="020B0604030504040204" pitchFamily="34" charset="-128"/>
              </a:rPr>
              <a:t>(*.</a:t>
            </a:r>
            <a:r>
              <a:rPr kumimoji="1" lang="en-US" altLang="ja-JP" u="sng" dirty="0" err="1">
                <a:latin typeface="Meiryo" panose="020B0604030504040204" pitchFamily="34" charset="-128"/>
                <a:ea typeface="Meiryo" panose="020B0604030504040204" pitchFamily="34" charset="-128"/>
              </a:rPr>
              <a:t>ini</a:t>
            </a:r>
            <a:r>
              <a:rPr kumimoji="1" lang="en-US" altLang="ja-JP" u="sng" dirty="0">
                <a:latin typeface="Meiryo" panose="020B0604030504040204" pitchFamily="34" charset="-128"/>
                <a:ea typeface="Meiryo" panose="020B0604030504040204" pitchFamily="34" charset="-128"/>
              </a:rPr>
              <a:t>)</a:t>
            </a:r>
            <a:r>
              <a:rPr kumimoji="1" lang="ja-JP" altLang="en-US" u="sng">
                <a:latin typeface="Meiryo" panose="020B0604030504040204" pitchFamily="34" charset="-128"/>
                <a:ea typeface="Meiryo" panose="020B0604030504040204" pitchFamily="34" charset="-128"/>
              </a:rPr>
              <a:t>のパス</a:t>
            </a:r>
            <a:endParaRPr kumimoji="1" lang="en-US" altLang="ja-JP" u="sng" dirty="0">
              <a:latin typeface="Meiryo" panose="020B0604030504040204" pitchFamily="34" charset="-128"/>
              <a:ea typeface="Meiryo" panose="020B0604030504040204" pitchFamily="34" charset="-128"/>
            </a:endParaRPr>
          </a:p>
          <a:p>
            <a:pPr marL="266700" indent="0">
              <a:spcBef>
                <a:spcPts val="0"/>
              </a:spcBef>
              <a:buNone/>
            </a:pPr>
            <a:endParaRPr kumimoji="1" lang="en-US" altLang="ja-JP" dirty="0">
              <a:latin typeface="Menlo" panose="020B0609030804020204" pitchFamily="49" charset="0"/>
              <a:ea typeface="Menlo" panose="020B0609030804020204" pitchFamily="49" charset="0"/>
              <a:cs typeface="Menlo" panose="020B0609030804020204" pitchFamily="49" charset="0"/>
            </a:endParaRPr>
          </a:p>
          <a:p>
            <a:pPr marL="266700" indent="0">
              <a:spcBef>
                <a:spcPts val="0"/>
              </a:spcBef>
              <a:buNone/>
            </a:pPr>
            <a:r>
              <a:rPr kumimoji="1" lang="en-US" altLang="ja-JP" dirty="0">
                <a:latin typeface="Menlo" panose="020B0609030804020204" pitchFamily="49" charset="0"/>
                <a:ea typeface="Menlo" panose="020B0609030804020204" pitchFamily="49" charset="0"/>
                <a:cs typeface="Menlo" panose="020B0609030804020204" pitchFamily="49" charset="0"/>
              </a:rPr>
              <a:t># TOUGH3</a:t>
            </a:r>
            <a:r>
              <a:rPr lang="ja-JP" altLang="en-US">
                <a:latin typeface="Meiryo" panose="020B0604030504040204" pitchFamily="34" charset="-128"/>
                <a:ea typeface="Meiryo" panose="020B0604030504040204" pitchFamily="34" charset="-128"/>
              </a:rPr>
              <a:t>入力ファイル</a:t>
            </a:r>
            <a:r>
              <a:rPr lang="en-US" altLang="ja-JP" dirty="0">
                <a:latin typeface="Meiryo" panose="020B0604030504040204" pitchFamily="34" charset="-128"/>
                <a:ea typeface="Meiryo" panose="020B0604030504040204" pitchFamily="34" charset="-128"/>
              </a:rPr>
              <a:t> </a:t>
            </a:r>
            <a:r>
              <a:rPr lang="en-US" altLang="ja-JP" dirty="0">
                <a:latin typeface="Menlo" panose="020B0609030804020204" pitchFamily="49" charset="0"/>
                <a:ea typeface="Menlo" panose="020B0609030804020204" pitchFamily="49" charset="0"/>
                <a:cs typeface="Menlo" panose="020B0609030804020204" pitchFamily="49" charset="0"/>
              </a:rPr>
              <a:t>(t2data.dat)</a:t>
            </a:r>
            <a:r>
              <a:rPr lang="ja-JP" altLang="en-US">
                <a:latin typeface="Meiryo" panose="020B0604030504040204" pitchFamily="34" charset="-128"/>
                <a:ea typeface="Meiryo" panose="020B0604030504040204" pitchFamily="34" charset="-128"/>
              </a:rPr>
              <a:t>の作成</a:t>
            </a:r>
            <a:endParaRPr lang="en-US" altLang="ja-JP" dirty="0">
              <a:latin typeface="Meiryo" panose="020B0604030504040204" pitchFamily="34" charset="-128"/>
              <a:ea typeface="Meiryo" panose="020B0604030504040204" pitchFamily="34" charset="-128"/>
            </a:endParaRPr>
          </a:p>
          <a:p>
            <a:pPr marL="266700" indent="0">
              <a:spcBef>
                <a:spcPts val="0"/>
              </a:spcBef>
              <a:buNone/>
            </a:pPr>
            <a:r>
              <a:rPr kumimoji="1" lang="en-US" altLang="ja-JP" b="1" dirty="0">
                <a:latin typeface="Menlo" panose="020B0609030804020204" pitchFamily="49" charset="0"/>
                <a:ea typeface="Menlo" panose="020B0609030804020204" pitchFamily="49" charset="0"/>
                <a:cs typeface="Menlo" panose="020B0609030804020204" pitchFamily="49" charset="0"/>
              </a:rPr>
              <a:t>python tough3exec_ws.py -f </a:t>
            </a:r>
            <a:r>
              <a:rPr kumimoji="1" lang="ja-JP" altLang="en-US" u="sng">
                <a:latin typeface="Meiryo" panose="020B0604030504040204" pitchFamily="34" charset="-128"/>
                <a:ea typeface="Meiryo" panose="020B0604030504040204" pitchFamily="34" charset="-128"/>
              </a:rPr>
              <a:t>入力ファイル</a:t>
            </a:r>
            <a:r>
              <a:rPr kumimoji="1" lang="en-US" altLang="ja-JP" u="sng" dirty="0">
                <a:latin typeface="Meiryo" panose="020B0604030504040204" pitchFamily="34" charset="-128"/>
                <a:ea typeface="Meiryo" panose="020B0604030504040204" pitchFamily="34" charset="-128"/>
              </a:rPr>
              <a:t>(*.</a:t>
            </a:r>
            <a:r>
              <a:rPr kumimoji="1" lang="en-US" altLang="ja-JP" u="sng" dirty="0" err="1">
                <a:latin typeface="Meiryo" panose="020B0604030504040204" pitchFamily="34" charset="-128"/>
                <a:ea typeface="Meiryo" panose="020B0604030504040204" pitchFamily="34" charset="-128"/>
              </a:rPr>
              <a:t>ini</a:t>
            </a:r>
            <a:r>
              <a:rPr kumimoji="1" lang="en-US" altLang="ja-JP" u="sng" dirty="0">
                <a:latin typeface="Meiryo" panose="020B0604030504040204" pitchFamily="34" charset="-128"/>
                <a:ea typeface="Meiryo" panose="020B0604030504040204" pitchFamily="34" charset="-128"/>
              </a:rPr>
              <a:t>)</a:t>
            </a:r>
            <a:r>
              <a:rPr kumimoji="1" lang="ja-JP" altLang="en-US" u="sng">
                <a:latin typeface="Meiryo" panose="020B0604030504040204" pitchFamily="34" charset="-128"/>
                <a:ea typeface="Meiryo" panose="020B0604030504040204" pitchFamily="34" charset="-128"/>
              </a:rPr>
              <a:t>のパス</a:t>
            </a:r>
            <a:endParaRPr kumimoji="1" lang="en-US" altLang="ja-JP" u="sng" dirty="0">
              <a:latin typeface="Meiryo" panose="020B0604030504040204" pitchFamily="34" charset="-128"/>
              <a:ea typeface="Meiryo" panose="020B0604030504040204" pitchFamily="34" charset="-128"/>
            </a:endParaRPr>
          </a:p>
          <a:p>
            <a:pPr marL="266700" indent="0">
              <a:spcBef>
                <a:spcPts val="0"/>
              </a:spcBef>
              <a:buNone/>
            </a:pPr>
            <a:endParaRPr lang="en-US" altLang="ja-JP" dirty="0">
              <a:latin typeface="Menlo" panose="020B0609030804020204" pitchFamily="49" charset="0"/>
              <a:ea typeface="Menlo" panose="020B0609030804020204" pitchFamily="49" charset="0"/>
              <a:cs typeface="Menlo" panose="020B0609030804020204" pitchFamily="49" charset="0"/>
            </a:endParaRPr>
          </a:p>
          <a:p>
            <a:pPr marL="266700" indent="0">
              <a:spcBef>
                <a:spcPts val="0"/>
              </a:spcBef>
              <a:buNone/>
            </a:pPr>
            <a:r>
              <a:rPr lang="en-US" altLang="ja-JP" dirty="0">
                <a:latin typeface="Menlo" panose="020B0609030804020204" pitchFamily="49" charset="0"/>
                <a:ea typeface="Menlo" panose="020B0609030804020204" pitchFamily="49" charset="0"/>
                <a:cs typeface="Menlo" panose="020B0609030804020204" pitchFamily="49" charset="0"/>
              </a:rPr>
              <a:t># TOUGH3</a:t>
            </a:r>
            <a:r>
              <a:rPr lang="ja-JP" altLang="en-US">
                <a:latin typeface="Meiryo" panose="020B0604030504040204" pitchFamily="34" charset="-128"/>
                <a:ea typeface="Meiryo" panose="020B0604030504040204" pitchFamily="34" charset="-128"/>
                <a:cs typeface="Menlo" panose="020B0609030804020204" pitchFamily="49" charset="0"/>
              </a:rPr>
              <a:t>シミュレーション実行</a:t>
            </a:r>
            <a:endParaRPr lang="en-US" altLang="ja-JP" dirty="0">
              <a:latin typeface="Meiryo" panose="020B0604030504040204" pitchFamily="34" charset="-128"/>
              <a:ea typeface="Meiryo" panose="020B0604030504040204" pitchFamily="34" charset="-128"/>
              <a:cs typeface="Menlo" panose="020B0609030804020204" pitchFamily="49" charset="0"/>
            </a:endParaRPr>
          </a:p>
          <a:p>
            <a:pPr marL="266700" indent="0">
              <a:spcBef>
                <a:spcPts val="0"/>
              </a:spcBef>
              <a:buNone/>
            </a:pPr>
            <a:r>
              <a:rPr kumimoji="1" lang="en-US" altLang="ja-JP" b="1" dirty="0">
                <a:latin typeface="Menlo" panose="020B0609030804020204" pitchFamily="49" charset="0"/>
                <a:ea typeface="Menlo" panose="020B0609030804020204" pitchFamily="49" charset="0"/>
                <a:cs typeface="Menlo" panose="020B0609030804020204" pitchFamily="49" charset="0"/>
              </a:rPr>
              <a:t>python </a:t>
            </a:r>
            <a:r>
              <a:rPr kumimoji="1" lang="en-US" altLang="ja-JP" b="1" dirty="0" err="1">
                <a:latin typeface="Menlo" panose="020B0609030804020204" pitchFamily="49" charset="0"/>
                <a:ea typeface="Menlo" panose="020B0609030804020204" pitchFamily="49" charset="0"/>
                <a:cs typeface="Menlo" panose="020B0609030804020204" pitchFamily="49" charset="0"/>
              </a:rPr>
              <a:t>run.py</a:t>
            </a:r>
            <a:r>
              <a:rPr kumimoji="1" lang="en-US" altLang="ja-JP" b="1" dirty="0">
                <a:latin typeface="Menlo" panose="020B0609030804020204" pitchFamily="49" charset="0"/>
                <a:ea typeface="Menlo" panose="020B0609030804020204" pitchFamily="49" charset="0"/>
                <a:cs typeface="Menlo" panose="020B0609030804020204" pitchFamily="49" charset="0"/>
              </a:rPr>
              <a:t> </a:t>
            </a:r>
            <a:r>
              <a:rPr kumimoji="1" lang="ja-JP" altLang="en-US" u="sng">
                <a:latin typeface="Meiryo" panose="020B0604030504040204" pitchFamily="34" charset="-128"/>
                <a:ea typeface="Meiryo" panose="020B0604030504040204" pitchFamily="34" charset="-128"/>
              </a:rPr>
              <a:t>入力ファイル</a:t>
            </a:r>
            <a:r>
              <a:rPr kumimoji="1" lang="en-US" altLang="ja-JP" u="sng" dirty="0">
                <a:latin typeface="Meiryo" panose="020B0604030504040204" pitchFamily="34" charset="-128"/>
                <a:ea typeface="Meiryo" panose="020B0604030504040204" pitchFamily="34" charset="-128"/>
              </a:rPr>
              <a:t>(*.</a:t>
            </a:r>
            <a:r>
              <a:rPr kumimoji="1" lang="en-US" altLang="ja-JP" u="sng" dirty="0" err="1">
                <a:latin typeface="Meiryo" panose="020B0604030504040204" pitchFamily="34" charset="-128"/>
                <a:ea typeface="Meiryo" panose="020B0604030504040204" pitchFamily="34" charset="-128"/>
              </a:rPr>
              <a:t>ini</a:t>
            </a:r>
            <a:r>
              <a:rPr kumimoji="1" lang="en-US" altLang="ja-JP" u="sng" dirty="0">
                <a:latin typeface="Meiryo" panose="020B0604030504040204" pitchFamily="34" charset="-128"/>
                <a:ea typeface="Meiryo" panose="020B0604030504040204" pitchFamily="34" charset="-128"/>
              </a:rPr>
              <a:t>)</a:t>
            </a:r>
            <a:r>
              <a:rPr kumimoji="1" lang="ja-JP" altLang="en-US" u="sng">
                <a:latin typeface="Meiryo" panose="020B0604030504040204" pitchFamily="34" charset="-128"/>
                <a:ea typeface="Meiryo" panose="020B0604030504040204" pitchFamily="34" charset="-128"/>
              </a:rPr>
              <a:t>のパス</a:t>
            </a:r>
            <a:endParaRPr kumimoji="1" lang="en-US" altLang="ja-JP" u="sng" dirty="0">
              <a:latin typeface="Meiryo" panose="020B0604030504040204" pitchFamily="34" charset="-128"/>
              <a:ea typeface="Meiryo" panose="020B0604030504040204" pitchFamily="34" charset="-128"/>
            </a:endParaRPr>
          </a:p>
          <a:p>
            <a:pPr marL="266700" indent="0">
              <a:spcBef>
                <a:spcPts val="0"/>
              </a:spcBef>
              <a:buNone/>
            </a:pPr>
            <a:endParaRPr lang="en-US" altLang="ja-JP" dirty="0">
              <a:latin typeface="Menlo" panose="020B0609030804020204" pitchFamily="49" charset="0"/>
              <a:ea typeface="Menlo" panose="020B0609030804020204" pitchFamily="49" charset="0"/>
              <a:cs typeface="Menlo" panose="020B0609030804020204" pitchFamily="49" charset="0"/>
            </a:endParaRPr>
          </a:p>
          <a:p>
            <a:pPr marL="266700" indent="0">
              <a:spcBef>
                <a:spcPts val="0"/>
              </a:spcBef>
              <a:buNone/>
            </a:pPr>
            <a:r>
              <a:rPr lang="en-US" altLang="ja-JP" dirty="0">
                <a:latin typeface="Menlo" panose="020B0609030804020204" pitchFamily="49" charset="0"/>
                <a:ea typeface="Menlo" panose="020B0609030804020204" pitchFamily="49" charset="0"/>
                <a:cs typeface="Menlo" panose="020B0609030804020204" pitchFamily="49" charset="0"/>
              </a:rPr>
              <a:t># </a:t>
            </a:r>
            <a:r>
              <a:rPr lang="ja-JP" altLang="en-US">
                <a:latin typeface="Meiryo" panose="020B0604030504040204" pitchFamily="34" charset="-128"/>
                <a:ea typeface="Meiryo" panose="020B0604030504040204" pitchFamily="34" charset="-128"/>
                <a:cs typeface="Menlo" panose="020B0609030804020204" pitchFamily="49" charset="0"/>
              </a:rPr>
              <a:t>シミュレーション結果を</a:t>
            </a:r>
            <a:r>
              <a:rPr lang="en-US" altLang="ja-JP" dirty="0">
                <a:latin typeface="Meiryo" panose="020B0604030504040204" pitchFamily="34" charset="-128"/>
                <a:ea typeface="Meiryo" panose="020B0604030504040204" pitchFamily="34" charset="-128"/>
                <a:cs typeface="Menlo" panose="020B0609030804020204" pitchFamily="49" charset="0"/>
              </a:rPr>
              <a:t>DB</a:t>
            </a:r>
            <a:r>
              <a:rPr lang="ja-JP" altLang="en-US">
                <a:latin typeface="Meiryo" panose="020B0604030504040204" pitchFamily="34" charset="-128"/>
                <a:ea typeface="Meiryo" panose="020B0604030504040204" pitchFamily="34" charset="-128"/>
                <a:cs typeface="Menlo" panose="020B0609030804020204" pitchFamily="49" charset="0"/>
              </a:rPr>
              <a:t>に登録</a:t>
            </a:r>
            <a:endParaRPr lang="en-US" altLang="ja-JP" dirty="0">
              <a:latin typeface="Meiryo" panose="020B0604030504040204" pitchFamily="34" charset="-128"/>
              <a:ea typeface="Meiryo" panose="020B0604030504040204" pitchFamily="34" charset="-128"/>
              <a:cs typeface="Menlo" panose="020B0609030804020204" pitchFamily="49" charset="0"/>
            </a:endParaRPr>
          </a:p>
          <a:p>
            <a:pPr marL="266700" indent="0">
              <a:spcBef>
                <a:spcPts val="0"/>
              </a:spcBef>
              <a:buNone/>
            </a:pPr>
            <a:r>
              <a:rPr kumimoji="1" lang="en-US" altLang="ja-JP" b="1" dirty="0">
                <a:latin typeface="Menlo" panose="020B0609030804020204" pitchFamily="49" charset="0"/>
                <a:ea typeface="Menlo" panose="020B0609030804020204" pitchFamily="49" charset="0"/>
                <a:cs typeface="Menlo" panose="020B0609030804020204" pitchFamily="49" charset="0"/>
              </a:rPr>
              <a:t>python </a:t>
            </a:r>
            <a:r>
              <a:rPr lang="en-US" altLang="ja-JP" b="1" dirty="0" err="1">
                <a:latin typeface="Menlo" panose="020B0609030804020204" pitchFamily="49" charset="0"/>
                <a:ea typeface="Menlo" panose="020B0609030804020204" pitchFamily="49" charset="0"/>
                <a:cs typeface="Menlo" panose="020B0609030804020204" pitchFamily="49" charset="0"/>
              </a:rPr>
              <a:t>update_log</a:t>
            </a:r>
            <a:r>
              <a:rPr kumimoji="1" lang="en-US" altLang="ja-JP" b="1" dirty="0" err="1">
                <a:latin typeface="Menlo" panose="020B0609030804020204" pitchFamily="49" charset="0"/>
                <a:ea typeface="Menlo" panose="020B0609030804020204" pitchFamily="49" charset="0"/>
                <a:cs typeface="Menlo" panose="020B0609030804020204" pitchFamily="49" charset="0"/>
              </a:rPr>
              <a:t>.py</a:t>
            </a:r>
            <a:r>
              <a:rPr kumimoji="1" lang="en-US" altLang="ja-JP" b="1" dirty="0">
                <a:latin typeface="Menlo" panose="020B0609030804020204" pitchFamily="49" charset="0"/>
                <a:ea typeface="Menlo" panose="020B0609030804020204" pitchFamily="49" charset="0"/>
                <a:cs typeface="Menlo" panose="020B0609030804020204" pitchFamily="49" charset="0"/>
              </a:rPr>
              <a:t> –</a:t>
            </a:r>
            <a:r>
              <a:rPr kumimoji="1" lang="en-US" altLang="ja-JP" b="1" dirty="0" err="1">
                <a:latin typeface="Menlo" panose="020B0609030804020204" pitchFamily="49" charset="0"/>
                <a:ea typeface="Menlo" panose="020B0609030804020204" pitchFamily="49" charset="0"/>
                <a:cs typeface="Menlo" panose="020B0609030804020204" pitchFamily="49" charset="0"/>
              </a:rPr>
              <a:t>ini</a:t>
            </a:r>
            <a:r>
              <a:rPr kumimoji="1" lang="en-US" altLang="ja-JP" b="1" dirty="0">
                <a:latin typeface="Menlo" panose="020B0609030804020204" pitchFamily="49" charset="0"/>
                <a:ea typeface="Menlo" panose="020B0609030804020204" pitchFamily="49" charset="0"/>
                <a:cs typeface="Menlo" panose="020B0609030804020204" pitchFamily="49" charset="0"/>
              </a:rPr>
              <a:t> </a:t>
            </a:r>
            <a:r>
              <a:rPr kumimoji="1" lang="ja-JP" altLang="en-US" u="sng">
                <a:latin typeface="Meiryo" panose="020B0604030504040204" pitchFamily="34" charset="-128"/>
                <a:ea typeface="Meiryo" panose="020B0604030504040204" pitchFamily="34" charset="-128"/>
              </a:rPr>
              <a:t>入力ファイル</a:t>
            </a:r>
            <a:r>
              <a:rPr kumimoji="1" lang="en-US" altLang="ja-JP" u="sng" dirty="0">
                <a:latin typeface="Meiryo" panose="020B0604030504040204" pitchFamily="34" charset="-128"/>
                <a:ea typeface="Meiryo" panose="020B0604030504040204" pitchFamily="34" charset="-128"/>
              </a:rPr>
              <a:t>(*.</a:t>
            </a:r>
            <a:r>
              <a:rPr kumimoji="1" lang="en-US" altLang="ja-JP" u="sng" dirty="0" err="1">
                <a:latin typeface="Meiryo" panose="020B0604030504040204" pitchFamily="34" charset="-128"/>
                <a:ea typeface="Meiryo" panose="020B0604030504040204" pitchFamily="34" charset="-128"/>
              </a:rPr>
              <a:t>ini</a:t>
            </a:r>
            <a:r>
              <a:rPr kumimoji="1" lang="en-US" altLang="ja-JP" u="sng" dirty="0">
                <a:latin typeface="Meiryo" panose="020B0604030504040204" pitchFamily="34" charset="-128"/>
                <a:ea typeface="Meiryo" panose="020B0604030504040204" pitchFamily="34" charset="-128"/>
              </a:rPr>
              <a:t>)</a:t>
            </a:r>
            <a:r>
              <a:rPr kumimoji="1" lang="ja-JP" altLang="en-US" u="sng">
                <a:latin typeface="Meiryo" panose="020B0604030504040204" pitchFamily="34" charset="-128"/>
                <a:ea typeface="Meiryo" panose="020B0604030504040204" pitchFamily="34" charset="-128"/>
              </a:rPr>
              <a:t>のパス</a:t>
            </a:r>
            <a:endParaRPr kumimoji="1" lang="en-US" altLang="ja-JP" b="1" u="sng" dirty="0">
              <a:latin typeface="Meiryo" panose="020B0604030504040204" pitchFamily="34" charset="-128"/>
              <a:ea typeface="Meiryo" panose="020B0604030504040204" pitchFamily="34" charset="-128"/>
            </a:endParaRPr>
          </a:p>
          <a:p>
            <a:pPr marL="266700" indent="0">
              <a:spcBef>
                <a:spcPts val="0"/>
              </a:spcBef>
              <a:buNone/>
            </a:pPr>
            <a:endParaRPr lang="en-US" altLang="ja-JP" dirty="0">
              <a:latin typeface="Menlo" panose="020B0609030804020204" pitchFamily="49" charset="0"/>
              <a:ea typeface="Menlo" panose="020B0609030804020204" pitchFamily="49" charset="0"/>
              <a:cs typeface="Menlo" panose="020B0609030804020204" pitchFamily="49" charset="0"/>
            </a:endParaRPr>
          </a:p>
          <a:p>
            <a:pPr marL="266700" indent="0">
              <a:spcBef>
                <a:spcPts val="0"/>
              </a:spcBef>
              <a:buNone/>
            </a:pPr>
            <a:r>
              <a:rPr lang="en-US" altLang="ja-JP" dirty="0">
                <a:latin typeface="Menlo" panose="020B0609030804020204" pitchFamily="49" charset="0"/>
                <a:ea typeface="Menlo" panose="020B0609030804020204" pitchFamily="49" charset="0"/>
                <a:cs typeface="Menlo" panose="020B0609030804020204" pitchFamily="49" charset="0"/>
              </a:rPr>
              <a:t># </a:t>
            </a:r>
            <a:r>
              <a:rPr lang="ja-JP" altLang="en-US">
                <a:latin typeface="Meiryo" panose="020B0604030504040204" pitchFamily="34" charset="-128"/>
                <a:ea typeface="Meiryo" panose="020B0604030504040204" pitchFamily="34" charset="-128"/>
                <a:cs typeface="Menlo" panose="020B0609030804020204" pitchFamily="49" charset="0"/>
              </a:rPr>
              <a:t>シミュレーション結果の可視化</a:t>
            </a:r>
            <a:r>
              <a:rPr lang="en-US" altLang="ja-JP" dirty="0">
                <a:latin typeface="Meiryo" panose="020B0604030504040204" pitchFamily="34" charset="-128"/>
                <a:ea typeface="Meiryo" panose="020B0604030504040204" pitchFamily="34" charset="-128"/>
                <a:cs typeface="Menlo" panose="020B0609030804020204" pitchFamily="49" charset="0"/>
              </a:rPr>
              <a:t> (</a:t>
            </a:r>
            <a:r>
              <a:rPr lang="ja-JP" altLang="en-US">
                <a:latin typeface="Meiryo" panose="020B0604030504040204" pitchFamily="34" charset="-128"/>
                <a:ea typeface="Meiryo" panose="020B0604030504040204" pitchFamily="34" charset="-128"/>
                <a:cs typeface="Menlo" panose="020B0609030804020204" pitchFamily="49" charset="0"/>
              </a:rPr>
              <a:t>オプション例</a:t>
            </a:r>
            <a:r>
              <a:rPr lang="en-US" altLang="ja-JP" dirty="0">
                <a:latin typeface="Meiryo" panose="020B0604030504040204" pitchFamily="34" charset="-128"/>
                <a:ea typeface="Meiryo" panose="020B0604030504040204" pitchFamily="34" charset="-128"/>
                <a:cs typeface="Menlo" panose="020B0609030804020204" pitchFamily="49" charset="0"/>
              </a:rPr>
              <a:t>)</a:t>
            </a:r>
          </a:p>
          <a:p>
            <a:pPr marL="266700" indent="0">
              <a:spcBef>
                <a:spcPts val="0"/>
              </a:spcBef>
              <a:buNone/>
            </a:pPr>
            <a:r>
              <a:rPr kumimoji="1" lang="en-US" altLang="ja-JP" b="1" dirty="0">
                <a:latin typeface="Menlo" panose="020B0609030804020204" pitchFamily="49" charset="0"/>
                <a:ea typeface="Menlo" panose="020B0609030804020204" pitchFamily="49" charset="0"/>
                <a:cs typeface="Menlo" panose="020B0609030804020204" pitchFamily="49" charset="0"/>
              </a:rPr>
              <a:t>python </a:t>
            </a:r>
            <a:r>
              <a:rPr kumimoji="1" lang="en-US" altLang="ja-JP" b="1" dirty="0" err="1">
                <a:latin typeface="Menlo" panose="020B0609030804020204" pitchFamily="49" charset="0"/>
                <a:ea typeface="Menlo" panose="020B0609030804020204" pitchFamily="49" charset="0"/>
                <a:cs typeface="Menlo" panose="020B0609030804020204" pitchFamily="49" charset="0"/>
              </a:rPr>
              <a:t>makeVtu.py</a:t>
            </a:r>
            <a:r>
              <a:rPr kumimoji="1" lang="en-US" altLang="ja-JP" b="1" dirty="0">
                <a:latin typeface="Menlo" panose="020B0609030804020204" pitchFamily="49" charset="0"/>
                <a:ea typeface="Menlo" panose="020B0609030804020204" pitchFamily="49" charset="0"/>
                <a:cs typeface="Menlo" panose="020B0609030804020204" pitchFamily="49" charset="0"/>
              </a:rPr>
              <a:t> –pl </a:t>
            </a:r>
            <a:r>
              <a:rPr kumimoji="1" lang="ja-JP" altLang="en-US" u="sng">
                <a:latin typeface="Meiryo" panose="020B0604030504040204" pitchFamily="34" charset="-128"/>
                <a:ea typeface="Meiryo" panose="020B0604030504040204" pitchFamily="34" charset="-128"/>
              </a:rPr>
              <a:t>入力ファイル</a:t>
            </a:r>
            <a:r>
              <a:rPr kumimoji="1" lang="en-US" altLang="ja-JP" u="sng" dirty="0">
                <a:latin typeface="Meiryo" panose="020B0604030504040204" pitchFamily="34" charset="-128"/>
                <a:ea typeface="Meiryo" panose="020B0604030504040204" pitchFamily="34" charset="-128"/>
              </a:rPr>
              <a:t>(*.</a:t>
            </a:r>
            <a:r>
              <a:rPr kumimoji="1" lang="en-US" altLang="ja-JP" u="sng" dirty="0" err="1">
                <a:latin typeface="Meiryo" panose="020B0604030504040204" pitchFamily="34" charset="-128"/>
                <a:ea typeface="Meiryo" panose="020B0604030504040204" pitchFamily="34" charset="-128"/>
              </a:rPr>
              <a:t>ini</a:t>
            </a:r>
            <a:r>
              <a:rPr kumimoji="1" lang="en-US" altLang="ja-JP" u="sng" dirty="0">
                <a:latin typeface="Meiryo" panose="020B0604030504040204" pitchFamily="34" charset="-128"/>
                <a:ea typeface="Meiryo" panose="020B0604030504040204" pitchFamily="34" charset="-128"/>
              </a:rPr>
              <a:t>)</a:t>
            </a:r>
            <a:r>
              <a:rPr kumimoji="1" lang="ja-JP" altLang="en-US" u="sng">
                <a:latin typeface="Meiryo" panose="020B0604030504040204" pitchFamily="34" charset="-128"/>
                <a:ea typeface="Meiryo" panose="020B0604030504040204" pitchFamily="34" charset="-128"/>
              </a:rPr>
              <a:t>のパス</a:t>
            </a:r>
            <a:endParaRPr kumimoji="1" lang="en-US" altLang="ja-JP" b="1" u="sng" dirty="0">
              <a:latin typeface="Meiryo" panose="020B0604030504040204" pitchFamily="34" charset="-128"/>
              <a:ea typeface="Meiryo" panose="020B0604030504040204" pitchFamily="34" charset="-128"/>
            </a:endParaRPr>
          </a:p>
          <a:p>
            <a:pPr indent="0">
              <a:buNone/>
            </a:pPr>
            <a:endParaRPr lang="en-US" altLang="ja-JP" dirty="0"/>
          </a:p>
        </p:txBody>
      </p:sp>
      <p:sp>
        <p:nvSpPr>
          <p:cNvPr id="4" name="テキスト ボックス 3">
            <a:extLst>
              <a:ext uri="{FF2B5EF4-FFF2-40B4-BE49-F238E27FC236}">
                <a16:creationId xmlns:a16="http://schemas.microsoft.com/office/drawing/2014/main" id="{794D77C1-1048-036E-4E85-2A57EB791C53}"/>
              </a:ext>
            </a:extLst>
          </p:cNvPr>
          <p:cNvSpPr txBox="1"/>
          <p:nvPr/>
        </p:nvSpPr>
        <p:spPr>
          <a:xfrm>
            <a:off x="1079653" y="6293247"/>
            <a:ext cx="7034298" cy="369332"/>
          </a:xfrm>
          <a:prstGeom prst="rect">
            <a:avLst/>
          </a:prstGeom>
          <a:noFill/>
        </p:spPr>
        <p:txBody>
          <a:bodyPr wrap="none" rtlCol="0">
            <a:spAutoFit/>
          </a:bodyPr>
          <a:lstStyle/>
          <a:p>
            <a:r>
              <a:rPr kumimoji="1" lang="ja-JP" altLang="en-US" u="sng">
                <a:highlight>
                  <a:srgbClr val="FFFF00"/>
                </a:highlight>
              </a:rPr>
              <a:t>各スクリプトの利用可能なオプションについては</a:t>
            </a:r>
            <a:r>
              <a:rPr kumimoji="1" lang="en-US" altLang="ja-JP" u="sng" dirty="0" err="1">
                <a:highlight>
                  <a:srgbClr val="FFFF00"/>
                </a:highlight>
              </a:rPr>
              <a:t>README.md</a:t>
            </a:r>
            <a:r>
              <a:rPr lang="ja-JP" altLang="en-US" u="sng">
                <a:highlight>
                  <a:srgbClr val="FFFF00"/>
                </a:highlight>
              </a:rPr>
              <a:t>参照</a:t>
            </a:r>
            <a:endParaRPr kumimoji="1" lang="ja-JP" altLang="en-US" u="sng">
              <a:highlight>
                <a:srgbClr val="FFFF00"/>
              </a:highlight>
            </a:endParaRPr>
          </a:p>
        </p:txBody>
      </p:sp>
    </p:spTree>
    <p:extLst>
      <p:ext uri="{BB962C8B-B14F-4D97-AF65-F5344CB8AC3E}">
        <p14:creationId xmlns:p14="http://schemas.microsoft.com/office/powerpoint/2010/main" val="20813607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3963FB-677E-A693-86A8-450BAD838C27}"/>
              </a:ext>
            </a:extLst>
          </p:cNvPr>
          <p:cNvSpPr>
            <a:spLocks noGrp="1"/>
          </p:cNvSpPr>
          <p:nvPr>
            <p:ph type="title"/>
          </p:nvPr>
        </p:nvSpPr>
        <p:spPr/>
        <p:txBody>
          <a:bodyPr/>
          <a:lstStyle/>
          <a:p>
            <a:r>
              <a:rPr kumimoji="1" lang="ja-JP" altLang="en-US"/>
              <a:t>エラーになったとき</a:t>
            </a:r>
          </a:p>
        </p:txBody>
      </p:sp>
      <p:sp>
        <p:nvSpPr>
          <p:cNvPr id="3" name="コンテンツ プレースホルダー 2">
            <a:extLst>
              <a:ext uri="{FF2B5EF4-FFF2-40B4-BE49-F238E27FC236}">
                <a16:creationId xmlns:a16="http://schemas.microsoft.com/office/drawing/2014/main" id="{1FE41B7F-415A-70A7-1764-90521DD45AA9}"/>
              </a:ext>
            </a:extLst>
          </p:cNvPr>
          <p:cNvSpPr>
            <a:spLocks noGrp="1"/>
          </p:cNvSpPr>
          <p:nvPr>
            <p:ph idx="1"/>
          </p:nvPr>
        </p:nvSpPr>
        <p:spPr/>
        <p:txBody>
          <a:bodyPr/>
          <a:lstStyle/>
          <a:p>
            <a:pPr marL="0" indent="0">
              <a:buNone/>
            </a:pPr>
            <a:r>
              <a:rPr kumimoji="1" lang="ja-JP" altLang="en-US" sz="2000">
                <a:latin typeface="+mj-ea"/>
                <a:ea typeface="+mj-ea"/>
              </a:rPr>
              <a:t>基本</a:t>
            </a:r>
            <a:endParaRPr kumimoji="1" lang="en-US" altLang="ja-JP" sz="2000" dirty="0">
              <a:latin typeface="+mj-ea"/>
              <a:ea typeface="+mj-ea"/>
            </a:endParaRPr>
          </a:p>
          <a:p>
            <a:pPr lvl="1"/>
            <a:r>
              <a:rPr kumimoji="1" lang="ja-JP" altLang="en-US" sz="1800"/>
              <a:t>ブラウザバックすればよい。パラメータを見直してからもう一度やってみる</a:t>
            </a:r>
            <a:endParaRPr kumimoji="1" lang="en-US" altLang="ja-JP" sz="1800" dirty="0"/>
          </a:p>
          <a:p>
            <a:pPr marL="0" indent="0">
              <a:buNone/>
            </a:pPr>
            <a:r>
              <a:rPr lang="en-US" altLang="ja-JP" sz="2000" dirty="0" err="1">
                <a:latin typeface="+mj-ea"/>
                <a:ea typeface="+mj-ea"/>
              </a:rPr>
              <a:t>BlockingIOError</a:t>
            </a:r>
            <a:r>
              <a:rPr lang="ja-JP" altLang="en-US" sz="2000">
                <a:latin typeface="+mj-ea"/>
                <a:ea typeface="+mj-ea"/>
              </a:rPr>
              <a:t>が発生するとき</a:t>
            </a:r>
            <a:endParaRPr lang="en-US" altLang="ja-JP" sz="2000" dirty="0">
              <a:latin typeface="+mj-ea"/>
              <a:ea typeface="+mj-ea"/>
            </a:endParaRPr>
          </a:p>
          <a:p>
            <a:pPr lvl="1"/>
            <a:r>
              <a:rPr kumimoji="1" lang="ja-JP" altLang="en-US" sz="1800"/>
              <a:t>エラー前の画面に戻ってから、</a:t>
            </a:r>
            <a:r>
              <a:rPr kumimoji="1" lang="en-US" altLang="ja-JP" sz="1800" dirty="0" err="1"/>
              <a:t>gui</a:t>
            </a:r>
            <a:r>
              <a:rPr kumimoji="1" lang="ja-JP" altLang="en-US" sz="1800"/>
              <a:t>を再起動する。</a:t>
            </a:r>
            <a:endParaRPr kumimoji="1" lang="en-US" altLang="ja-JP" sz="1800" dirty="0"/>
          </a:p>
          <a:p>
            <a:pPr lvl="1"/>
            <a:r>
              <a:rPr kumimoji="1" lang="ja-JP" altLang="en-US" sz="1800"/>
              <a:t>サーバーを起動し直しても途中の画面から再開可能</a:t>
            </a:r>
            <a:endParaRPr kumimoji="1" lang="en-US" altLang="ja-JP" sz="1800" dirty="0"/>
          </a:p>
          <a:p>
            <a:pPr marL="0" indent="0">
              <a:buNone/>
            </a:pPr>
            <a:r>
              <a:rPr lang="ja-JP" altLang="en-US" sz="2000">
                <a:latin typeface="+mj-ea"/>
                <a:ea typeface="+mj-ea"/>
              </a:rPr>
              <a:t>表示項目の切り替え箇所</a:t>
            </a:r>
            <a:r>
              <a:rPr lang="en-US" altLang="ja-JP" sz="2000" dirty="0">
                <a:latin typeface="+mj-ea"/>
                <a:ea typeface="+mj-ea"/>
              </a:rPr>
              <a:t>(</a:t>
            </a:r>
            <a:r>
              <a:rPr lang="ja-JP" altLang="en-US" sz="2000">
                <a:latin typeface="+mj-ea"/>
                <a:ea typeface="+mj-ea"/>
              </a:rPr>
              <a:t>画面</a:t>
            </a:r>
            <a:r>
              <a:rPr lang="en-US" altLang="ja-JP" sz="2000" dirty="0">
                <a:latin typeface="+mj-ea"/>
                <a:ea typeface="+mj-ea"/>
              </a:rPr>
              <a:t>②</a:t>
            </a:r>
            <a:r>
              <a:rPr lang="ja-JP" altLang="en-US" sz="2000">
                <a:latin typeface="+mj-ea"/>
                <a:ea typeface="+mj-ea"/>
              </a:rPr>
              <a:t>のはじめのラジオボタンなど</a:t>
            </a:r>
            <a:r>
              <a:rPr lang="en-US" altLang="ja-JP" sz="2000" dirty="0">
                <a:latin typeface="+mj-ea"/>
                <a:ea typeface="+mj-ea"/>
              </a:rPr>
              <a:t>)</a:t>
            </a:r>
            <a:r>
              <a:rPr lang="ja-JP" altLang="en-US" sz="2000">
                <a:latin typeface="+mj-ea"/>
                <a:ea typeface="+mj-ea"/>
              </a:rPr>
              <a:t>がうまく動かないとき</a:t>
            </a:r>
            <a:endParaRPr lang="en-US" altLang="ja-JP" sz="2000" dirty="0">
              <a:latin typeface="+mj-ea"/>
              <a:ea typeface="+mj-ea"/>
            </a:endParaRPr>
          </a:p>
          <a:p>
            <a:pPr lvl="1"/>
            <a:r>
              <a:rPr lang="en-US" altLang="ja-JP" sz="1800" dirty="0"/>
              <a:t>JavaScript</a:t>
            </a:r>
            <a:r>
              <a:rPr lang="ja-JP" altLang="en-US" sz="1800"/>
              <a:t>の読み込みに失敗しているのでページの更新が必要</a:t>
            </a:r>
            <a:endParaRPr lang="en-US" altLang="ja-JP" sz="1800" dirty="0"/>
          </a:p>
          <a:p>
            <a:pPr lvl="1"/>
            <a:endParaRPr kumimoji="1" lang="en-US" altLang="ja-JP" dirty="0"/>
          </a:p>
        </p:txBody>
      </p:sp>
    </p:spTree>
    <p:extLst>
      <p:ext uri="{BB962C8B-B14F-4D97-AF65-F5344CB8AC3E}">
        <p14:creationId xmlns:p14="http://schemas.microsoft.com/office/powerpoint/2010/main" val="1572952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233579-9B99-927B-DA6C-F41A9E115CF7}"/>
              </a:ext>
            </a:extLst>
          </p:cNvPr>
          <p:cNvSpPr>
            <a:spLocks noGrp="1"/>
          </p:cNvSpPr>
          <p:nvPr>
            <p:ph type="title"/>
          </p:nvPr>
        </p:nvSpPr>
        <p:spPr/>
        <p:txBody>
          <a:bodyPr/>
          <a:lstStyle/>
          <a:p>
            <a:r>
              <a:rPr kumimoji="1" lang="en-US" altLang="ja-JP" dirty="0"/>
              <a:t>GUI</a:t>
            </a:r>
            <a:r>
              <a:rPr lang="ja-JP" altLang="en-US"/>
              <a:t>について</a:t>
            </a:r>
            <a:endParaRPr kumimoji="1" lang="ja-JP" altLang="en-US"/>
          </a:p>
        </p:txBody>
      </p:sp>
      <p:sp>
        <p:nvSpPr>
          <p:cNvPr id="3" name="コンテンツ プレースホルダー 2">
            <a:extLst>
              <a:ext uri="{FF2B5EF4-FFF2-40B4-BE49-F238E27FC236}">
                <a16:creationId xmlns:a16="http://schemas.microsoft.com/office/drawing/2014/main" id="{D8136920-222E-421D-5E99-7478DBCD33F3}"/>
              </a:ext>
            </a:extLst>
          </p:cNvPr>
          <p:cNvSpPr>
            <a:spLocks noGrp="1"/>
          </p:cNvSpPr>
          <p:nvPr>
            <p:ph idx="1"/>
          </p:nvPr>
        </p:nvSpPr>
        <p:spPr/>
        <p:txBody>
          <a:bodyPr>
            <a:normAutofit/>
          </a:bodyPr>
          <a:lstStyle/>
          <a:p>
            <a:pPr marL="0" indent="0">
              <a:buNone/>
            </a:pPr>
            <a:r>
              <a:rPr lang="ja-JP" altLang="en-US" sz="2000">
                <a:latin typeface="+mj-ea"/>
                <a:ea typeface="+mj-ea"/>
              </a:rPr>
              <a:t>概要・目的</a:t>
            </a:r>
            <a:endParaRPr lang="en-US" altLang="ja-JP" sz="2000" dirty="0">
              <a:latin typeface="+mj-ea"/>
              <a:ea typeface="+mj-ea"/>
            </a:endParaRPr>
          </a:p>
          <a:p>
            <a:pPr lvl="1"/>
            <a:r>
              <a:rPr lang="ja-JP" altLang="en-US" sz="1800"/>
              <a:t>５つのプログラム</a:t>
            </a:r>
            <a:r>
              <a:rPr lang="en-US" altLang="ja-JP" sz="1800" dirty="0"/>
              <a:t>(</a:t>
            </a:r>
            <a:r>
              <a:rPr lang="en-US" altLang="ja-JP" sz="1200" dirty="0" err="1">
                <a:latin typeface="Menlo" panose="020B0609030804020204" pitchFamily="49" charset="0"/>
                <a:ea typeface="Menlo" panose="020B0609030804020204" pitchFamily="49" charset="0"/>
                <a:cs typeface="Menlo" panose="020B0609030804020204" pitchFamily="49" charset="0"/>
              </a:rPr>
              <a:t>makeGrid.py</a:t>
            </a:r>
            <a:r>
              <a:rPr lang="en-US" altLang="ja-JP" sz="1200" dirty="0">
                <a:latin typeface="Menlo" panose="020B0609030804020204" pitchFamily="49" charset="0"/>
                <a:ea typeface="Menlo" panose="020B0609030804020204" pitchFamily="49" charset="0"/>
                <a:cs typeface="Menlo" panose="020B0609030804020204" pitchFamily="49" charset="0"/>
              </a:rPr>
              <a:t>, tough3exec_ws.py, </a:t>
            </a:r>
            <a:r>
              <a:rPr lang="en-US" altLang="ja-JP" sz="1200" dirty="0" err="1">
                <a:latin typeface="Menlo" panose="020B0609030804020204" pitchFamily="49" charset="0"/>
                <a:ea typeface="Menlo" panose="020B0609030804020204" pitchFamily="49" charset="0"/>
                <a:cs typeface="Menlo" panose="020B0609030804020204" pitchFamily="49" charset="0"/>
              </a:rPr>
              <a:t>run.py</a:t>
            </a:r>
            <a:r>
              <a:rPr lang="en-US" altLang="ja-JP" sz="1200" dirty="0">
                <a:latin typeface="Menlo" panose="020B0609030804020204" pitchFamily="49" charset="0"/>
                <a:ea typeface="Menlo" panose="020B0609030804020204" pitchFamily="49" charset="0"/>
                <a:cs typeface="Menlo" panose="020B0609030804020204" pitchFamily="49" charset="0"/>
              </a:rPr>
              <a:t>, </a:t>
            </a:r>
            <a:r>
              <a:rPr lang="en-US" altLang="ja-JP" sz="1200" dirty="0" err="1">
                <a:latin typeface="Menlo" panose="020B0609030804020204" pitchFamily="49" charset="0"/>
                <a:ea typeface="Menlo" panose="020B0609030804020204" pitchFamily="49" charset="0"/>
                <a:cs typeface="Menlo" panose="020B0609030804020204" pitchFamily="49" charset="0"/>
              </a:rPr>
              <a:t>update_log.py</a:t>
            </a:r>
            <a:r>
              <a:rPr lang="en-US" altLang="ja-JP" sz="1200" dirty="0">
                <a:latin typeface="Menlo" panose="020B0609030804020204" pitchFamily="49" charset="0"/>
                <a:ea typeface="Menlo" panose="020B0609030804020204" pitchFamily="49" charset="0"/>
                <a:cs typeface="Menlo" panose="020B0609030804020204" pitchFamily="49" charset="0"/>
              </a:rPr>
              <a:t>, </a:t>
            </a:r>
            <a:r>
              <a:rPr lang="en-US" altLang="ja-JP" sz="1200" dirty="0" err="1">
                <a:latin typeface="Menlo" panose="020B0609030804020204" pitchFamily="49" charset="0"/>
                <a:ea typeface="Menlo" panose="020B0609030804020204" pitchFamily="49" charset="0"/>
                <a:cs typeface="Menlo" panose="020B0609030804020204" pitchFamily="49" charset="0"/>
              </a:rPr>
              <a:t>makeVtu.py</a:t>
            </a:r>
            <a:r>
              <a:rPr lang="en-US" altLang="ja-JP" sz="1800" dirty="0"/>
              <a:t>)</a:t>
            </a:r>
            <a:r>
              <a:rPr lang="ja-JP" altLang="en-US" sz="1800"/>
              <a:t>共通の入力ファイル</a:t>
            </a:r>
            <a:r>
              <a:rPr lang="en-US" altLang="ja-JP" sz="1800" dirty="0"/>
              <a:t>(*.</a:t>
            </a:r>
            <a:r>
              <a:rPr lang="en-US" altLang="ja-JP" sz="1800" dirty="0" err="1"/>
              <a:t>ini</a:t>
            </a:r>
            <a:r>
              <a:rPr lang="en-US" altLang="ja-JP" sz="1800" dirty="0"/>
              <a:t>)</a:t>
            </a:r>
            <a:r>
              <a:rPr lang="ja-JP" altLang="en-US" sz="1800"/>
              <a:t>作成の補助</a:t>
            </a:r>
            <a:endParaRPr lang="en-US" altLang="ja-JP" sz="1800" dirty="0"/>
          </a:p>
          <a:p>
            <a:pPr lvl="1"/>
            <a:r>
              <a:rPr lang="en-US" altLang="ja-JP" sz="1800" dirty="0"/>
              <a:t>3</a:t>
            </a:r>
            <a:r>
              <a:rPr lang="ja-JP" altLang="en-US" sz="1800"/>
              <a:t>次元浸透率構造構築の補助</a:t>
            </a:r>
            <a:endParaRPr lang="en-US" altLang="ja-JP" sz="1800" dirty="0"/>
          </a:p>
          <a:p>
            <a:pPr lvl="1"/>
            <a:r>
              <a:rPr lang="ja-JP" altLang="en-US" sz="1800" u="sng"/>
              <a:t>シミュレーションの実施→可視化までを一貫して行うものではない。</a:t>
            </a:r>
            <a:endParaRPr lang="en-US" altLang="ja-JP" sz="1800" u="sng" dirty="0"/>
          </a:p>
          <a:p>
            <a:pPr marL="0" indent="0">
              <a:buNone/>
            </a:pPr>
            <a:r>
              <a:rPr kumimoji="1" lang="ja-JP" altLang="en-US" sz="2000">
                <a:latin typeface="+mj-ea"/>
                <a:ea typeface="+mj-ea"/>
              </a:rPr>
              <a:t>どんなときに使う？</a:t>
            </a:r>
            <a:endParaRPr kumimoji="1" lang="en-US" altLang="ja-JP" sz="2000" dirty="0">
              <a:latin typeface="+mj-ea"/>
              <a:ea typeface="+mj-ea"/>
            </a:endParaRPr>
          </a:p>
          <a:p>
            <a:pPr lvl="1"/>
            <a:r>
              <a:rPr lang="ja-JP" altLang="en-US" sz="1800"/>
              <a:t>地形を含む</a:t>
            </a:r>
            <a:r>
              <a:rPr lang="en-US" altLang="ja-JP" sz="1800" dirty="0"/>
              <a:t>3</a:t>
            </a:r>
            <a:r>
              <a:rPr lang="ja-JP" altLang="en-US" sz="1800"/>
              <a:t>次元グリッドが必要</a:t>
            </a:r>
            <a:endParaRPr lang="en-US" altLang="ja-JP" sz="1800" dirty="0"/>
          </a:p>
          <a:p>
            <a:pPr lvl="1"/>
            <a:r>
              <a:rPr kumimoji="1" lang="ja-JP" altLang="en-US" sz="1800"/>
              <a:t>比抵抗構造の情報を利用して浸透率構造を構築したい</a:t>
            </a:r>
            <a:endParaRPr kumimoji="1" lang="en-US" altLang="ja-JP" sz="1800" dirty="0"/>
          </a:p>
          <a:p>
            <a:pPr lvl="1"/>
            <a:r>
              <a:rPr lang="ja-JP" altLang="en-US" sz="1800"/>
              <a:t>地理院の地形データ</a:t>
            </a:r>
            <a:r>
              <a:rPr lang="en-US" altLang="ja-JP" sz="1800" dirty="0"/>
              <a:t>xml</a:t>
            </a:r>
            <a:r>
              <a:rPr lang="ja-JP" altLang="en-US" sz="1800"/>
              <a:t>を</a:t>
            </a:r>
            <a:r>
              <a:rPr lang="en-US" altLang="ja-JP" sz="1800" dirty="0" err="1"/>
              <a:t>xyz</a:t>
            </a:r>
            <a:r>
              <a:rPr lang="ja-JP" altLang="en-US" sz="1800"/>
              <a:t>形式に変換したい</a:t>
            </a:r>
            <a:endParaRPr lang="en-US" altLang="ja-JP" sz="1800" dirty="0"/>
          </a:p>
          <a:p>
            <a:pPr lvl="1"/>
            <a:r>
              <a:rPr kumimoji="1" lang="en-US" altLang="ja-JP" sz="1800" dirty="0"/>
              <a:t>F</a:t>
            </a:r>
            <a:r>
              <a:rPr lang="en-US" altLang="ja-JP" sz="1800" dirty="0"/>
              <a:t>EMTIC</a:t>
            </a:r>
            <a:r>
              <a:rPr lang="ja-JP" altLang="en-US" sz="1800"/>
              <a:t>の比抵抗構造データを</a:t>
            </a:r>
            <a:r>
              <a:rPr lang="en-US" altLang="ja-JP" sz="1800" dirty="0" err="1"/>
              <a:t>xyz</a:t>
            </a:r>
            <a:r>
              <a:rPr lang="ja-JP" altLang="en-US" sz="1800"/>
              <a:t>形式に変換したい</a:t>
            </a:r>
            <a:endParaRPr kumimoji="1" lang="en-US" altLang="ja-JP" sz="1800" dirty="0"/>
          </a:p>
          <a:p>
            <a:pPr marL="0" indent="0">
              <a:buNone/>
            </a:pPr>
            <a:r>
              <a:rPr lang="ja-JP" altLang="en-US" sz="2000">
                <a:latin typeface="+mj-ea"/>
                <a:ea typeface="+mj-ea"/>
              </a:rPr>
              <a:t>できないこと</a:t>
            </a:r>
            <a:endParaRPr kumimoji="1" lang="en-US" altLang="ja-JP" sz="2000" dirty="0">
              <a:latin typeface="+mj-ea"/>
              <a:ea typeface="+mj-ea"/>
            </a:endParaRPr>
          </a:p>
          <a:p>
            <a:pPr lvl="1"/>
            <a:r>
              <a:rPr lang="en-US" altLang="ja-JP" sz="1800" dirty="0"/>
              <a:t>2-D</a:t>
            </a:r>
            <a:r>
              <a:rPr lang="ja-JP" altLang="en-US" sz="1800"/>
              <a:t>グリッドの作成→そこまで複雑ではないのでサンプル問題を参考に</a:t>
            </a:r>
            <a:r>
              <a:rPr lang="en-US" altLang="ja-JP" sz="1800" dirty="0" err="1"/>
              <a:t>input.ini</a:t>
            </a:r>
            <a:r>
              <a:rPr lang="ja-JP" altLang="en-US" sz="1800"/>
              <a:t>を作成</a:t>
            </a:r>
            <a:endParaRPr lang="en-US" altLang="ja-JP" sz="1800" dirty="0"/>
          </a:p>
          <a:p>
            <a:pPr lvl="1"/>
            <a:r>
              <a:rPr lang="ja-JP" altLang="en-US" sz="1800"/>
              <a:t>結果の可視化→</a:t>
            </a:r>
            <a:r>
              <a:rPr lang="en-US" altLang="ja-JP" sz="1800" dirty="0" err="1">
                <a:latin typeface="Menlo" panose="020B0609030804020204" pitchFamily="49" charset="0"/>
                <a:ea typeface="Menlo" panose="020B0609030804020204" pitchFamily="49" charset="0"/>
                <a:cs typeface="Menlo" panose="020B0609030804020204" pitchFamily="49" charset="0"/>
              </a:rPr>
              <a:t>makeVtu.py</a:t>
            </a:r>
            <a:r>
              <a:rPr lang="ja-JP" altLang="en-US" sz="1800"/>
              <a:t>を使って手動でやる必要がある</a:t>
            </a:r>
            <a:endParaRPr lang="en-US" altLang="ja-JP" sz="1800" dirty="0"/>
          </a:p>
          <a:p>
            <a:pPr lvl="1"/>
            <a:r>
              <a:rPr lang="ja-JP" altLang="en-US" sz="1800"/>
              <a:t>データベースへの登録→</a:t>
            </a:r>
            <a:r>
              <a:rPr lang="en-US" altLang="ja-JP" sz="1800" dirty="0" err="1">
                <a:latin typeface="Menlo" panose="020B0609030804020204" pitchFamily="49" charset="0"/>
                <a:ea typeface="Menlo" panose="020B0609030804020204" pitchFamily="49" charset="0"/>
                <a:cs typeface="Menlo" panose="020B0609030804020204" pitchFamily="49" charset="0"/>
              </a:rPr>
              <a:t>update_log.py</a:t>
            </a:r>
            <a:r>
              <a:rPr lang="ja-JP" altLang="en-US" sz="1800"/>
              <a:t>を使って手動でやる</a:t>
            </a:r>
            <a:endParaRPr lang="en-US" altLang="ja-JP" sz="1800" dirty="0"/>
          </a:p>
          <a:p>
            <a:pPr marL="0" indent="0">
              <a:buNone/>
            </a:pPr>
            <a:endParaRPr kumimoji="1" lang="en-US" altLang="ja-JP" sz="2000" dirty="0">
              <a:latin typeface="+mj-ea"/>
              <a:ea typeface="+mj-ea"/>
            </a:endParaRPr>
          </a:p>
          <a:p>
            <a:pPr marL="0" indent="0">
              <a:buNone/>
            </a:pPr>
            <a:endParaRPr lang="en-US" altLang="ja-JP" sz="2000" dirty="0">
              <a:latin typeface="Menlo" panose="020B0609030804020204" pitchFamily="49" charset="0"/>
              <a:cs typeface="Menlo" panose="020B0609030804020204" pitchFamily="49" charset="0"/>
            </a:endParaRPr>
          </a:p>
          <a:p>
            <a:pPr marL="205200" lvl="1" indent="0">
              <a:buNone/>
            </a:pPr>
            <a:endParaRPr lang="en-US" altLang="ja-JP" sz="1800" dirty="0">
              <a:latin typeface="+mj-ea"/>
              <a:ea typeface="+mj-ea"/>
            </a:endParaRPr>
          </a:p>
        </p:txBody>
      </p:sp>
    </p:spTree>
    <p:extLst>
      <p:ext uri="{BB962C8B-B14F-4D97-AF65-F5344CB8AC3E}">
        <p14:creationId xmlns:p14="http://schemas.microsoft.com/office/powerpoint/2010/main" val="1241064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046EC8-F7AE-7C31-804B-74DBAAF69A88}"/>
              </a:ext>
            </a:extLst>
          </p:cNvPr>
          <p:cNvSpPr>
            <a:spLocks noGrp="1"/>
          </p:cNvSpPr>
          <p:nvPr>
            <p:ph type="title"/>
          </p:nvPr>
        </p:nvSpPr>
        <p:spPr>
          <a:xfrm>
            <a:off x="838200" y="3130299"/>
            <a:ext cx="10515600" cy="597401"/>
          </a:xfrm>
        </p:spPr>
        <p:txBody>
          <a:bodyPr/>
          <a:lstStyle/>
          <a:p>
            <a:pPr algn="ctr"/>
            <a:r>
              <a:rPr kumimoji="1" lang="ja-JP" altLang="en-US" sz="6600"/>
              <a:t>起動＆ホーム画面</a:t>
            </a:r>
          </a:p>
        </p:txBody>
      </p:sp>
    </p:spTree>
    <p:extLst>
      <p:ext uri="{BB962C8B-B14F-4D97-AF65-F5344CB8AC3E}">
        <p14:creationId xmlns:p14="http://schemas.microsoft.com/office/powerpoint/2010/main" val="3591801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826AF4-1E3A-8EB5-45E1-A7DF85698349}"/>
              </a:ext>
            </a:extLst>
          </p:cNvPr>
          <p:cNvSpPr>
            <a:spLocks noGrp="1"/>
          </p:cNvSpPr>
          <p:nvPr>
            <p:ph type="title"/>
          </p:nvPr>
        </p:nvSpPr>
        <p:spPr>
          <a:xfrm>
            <a:off x="309008" y="365125"/>
            <a:ext cx="10515600" cy="597401"/>
          </a:xfrm>
        </p:spPr>
        <p:txBody>
          <a:bodyPr/>
          <a:lstStyle/>
          <a:p>
            <a:r>
              <a:rPr kumimoji="1" lang="en-US" altLang="ja-JP" dirty="0"/>
              <a:t>GUI</a:t>
            </a:r>
            <a:r>
              <a:rPr kumimoji="1" lang="ja-JP" altLang="en-US"/>
              <a:t>の起動</a:t>
            </a:r>
          </a:p>
        </p:txBody>
      </p:sp>
      <p:sp>
        <p:nvSpPr>
          <p:cNvPr id="3" name="コンテンツ プレースホルダー 2">
            <a:extLst>
              <a:ext uri="{FF2B5EF4-FFF2-40B4-BE49-F238E27FC236}">
                <a16:creationId xmlns:a16="http://schemas.microsoft.com/office/drawing/2014/main" id="{797B87A9-05EE-A351-2D2A-C67A6617913B}"/>
              </a:ext>
            </a:extLst>
          </p:cNvPr>
          <p:cNvSpPr>
            <a:spLocks noGrp="1"/>
          </p:cNvSpPr>
          <p:nvPr>
            <p:ph idx="1"/>
          </p:nvPr>
        </p:nvSpPr>
        <p:spPr>
          <a:xfrm>
            <a:off x="309008" y="1118937"/>
            <a:ext cx="4637926" cy="5058026"/>
          </a:xfrm>
        </p:spPr>
        <p:txBody>
          <a:bodyPr/>
          <a:lstStyle/>
          <a:p>
            <a:pPr marL="0" indent="0">
              <a:buNone/>
            </a:pPr>
            <a:r>
              <a:rPr kumimoji="1" lang="ja-JP" altLang="en-US" sz="2000">
                <a:latin typeface="+mj-ea"/>
                <a:ea typeface="+mj-ea"/>
              </a:rPr>
              <a:t>起動方法</a:t>
            </a:r>
            <a:br>
              <a:rPr lang="en-US" altLang="ja-JP" sz="2000" dirty="0">
                <a:latin typeface="+mj-ea"/>
                <a:ea typeface="+mj-ea"/>
              </a:rPr>
            </a:br>
            <a:r>
              <a:rPr lang="ja-JP" altLang="en-US" sz="1800" u="sng">
                <a:latin typeface="+mn-ea"/>
              </a:rPr>
              <a:t>ターミナルで以下のコマンドを実行</a:t>
            </a:r>
            <a:endParaRPr kumimoji="1" lang="en-US" altLang="ja-JP" sz="2000" u="sng" dirty="0">
              <a:latin typeface="+mn-ea"/>
            </a:endParaRPr>
          </a:p>
          <a:p>
            <a:pPr marL="205200" lvl="1" indent="0">
              <a:buNone/>
            </a:pPr>
            <a:r>
              <a:rPr kumimoji="1" lang="en-US" altLang="ja-JP" sz="1800" dirty="0">
                <a:latin typeface="Menlo" panose="020B0609030804020204" pitchFamily="49" charset="0"/>
                <a:ea typeface="Menlo" panose="020B0609030804020204" pitchFamily="49" charset="0"/>
                <a:cs typeface="Menlo" panose="020B0609030804020204" pitchFamily="49" charset="0"/>
              </a:rPr>
              <a:t># </a:t>
            </a:r>
            <a:r>
              <a:rPr lang="en-US" altLang="ja-JP" sz="1800" dirty="0">
                <a:latin typeface="Menlo" panose="020B0609030804020204" pitchFamily="49" charset="0"/>
                <a:ea typeface="Menlo" panose="020B0609030804020204" pitchFamily="49" charset="0"/>
                <a:cs typeface="Menlo" panose="020B0609030804020204" pitchFamily="49" charset="0"/>
              </a:rPr>
              <a:t>@</a:t>
            </a:r>
            <a:r>
              <a:rPr kumimoji="1" lang="ja-JP" altLang="en-US" sz="1800">
                <a:latin typeface="Menlo" panose="020B0609030804020204" pitchFamily="49" charset="0"/>
                <a:cs typeface="Menlo" panose="020B0609030804020204" pitchFamily="49" charset="0"/>
              </a:rPr>
              <a:t>プロジェクトルート</a:t>
            </a:r>
            <a:endParaRPr kumimoji="1" lang="en-US" altLang="ja-JP" sz="1800" dirty="0">
              <a:latin typeface="Menlo" panose="020B0609030804020204" pitchFamily="49" charset="0"/>
              <a:ea typeface="Menlo" panose="020B0609030804020204" pitchFamily="49" charset="0"/>
              <a:cs typeface="Menlo" panose="020B0609030804020204" pitchFamily="49" charset="0"/>
            </a:endParaRPr>
          </a:p>
          <a:p>
            <a:pPr marL="205200" lvl="1" indent="0">
              <a:buNone/>
            </a:pPr>
            <a:r>
              <a:rPr lang="en-US" altLang="ja-JP" sz="1800" dirty="0">
                <a:latin typeface="Menlo" panose="020B0609030804020204" pitchFamily="49" charset="0"/>
                <a:ea typeface="Menlo" panose="020B0609030804020204" pitchFamily="49" charset="0"/>
                <a:cs typeface="Menlo" panose="020B0609030804020204" pitchFamily="49" charset="0"/>
              </a:rPr>
              <a:t># </a:t>
            </a:r>
            <a:r>
              <a:rPr lang="ja-JP" altLang="en-US" sz="1800">
                <a:latin typeface="Menlo" panose="020B0609030804020204" pitchFamily="49" charset="0"/>
                <a:cs typeface="Menlo" panose="020B0609030804020204" pitchFamily="49" charset="0"/>
              </a:rPr>
              <a:t>サーバーを起動</a:t>
            </a:r>
            <a:endParaRPr kumimoji="1" lang="en-US" altLang="ja-JP" sz="1800" dirty="0">
              <a:latin typeface="Menlo" panose="020B0609030804020204" pitchFamily="49" charset="0"/>
              <a:ea typeface="Menlo" panose="020B0609030804020204" pitchFamily="49" charset="0"/>
              <a:cs typeface="Menlo" panose="020B0609030804020204" pitchFamily="49" charset="0"/>
            </a:endParaRPr>
          </a:p>
          <a:p>
            <a:pPr marL="205200" lvl="1" indent="0">
              <a:buNone/>
            </a:pPr>
            <a:r>
              <a:rPr lang="en-US" altLang="ja-JP" sz="1800" dirty="0">
                <a:latin typeface="Menlo" panose="020B0609030804020204" pitchFamily="49" charset="0"/>
                <a:ea typeface="Menlo" panose="020B0609030804020204" pitchFamily="49" charset="0"/>
                <a:cs typeface="Menlo" panose="020B0609030804020204" pitchFamily="49" charset="0"/>
              </a:rPr>
              <a:t>python </a:t>
            </a:r>
            <a:r>
              <a:rPr lang="en-US" altLang="ja-JP" sz="1800" dirty="0" err="1">
                <a:latin typeface="Menlo" panose="020B0609030804020204" pitchFamily="49" charset="0"/>
                <a:ea typeface="Menlo" panose="020B0609030804020204" pitchFamily="49" charset="0"/>
                <a:cs typeface="Menlo" panose="020B0609030804020204" pitchFamily="49" charset="0"/>
              </a:rPr>
              <a:t>gui</a:t>
            </a:r>
            <a:r>
              <a:rPr lang="en-US" altLang="ja-JP" sz="1800" dirty="0">
                <a:latin typeface="Menlo" panose="020B0609030804020204" pitchFamily="49" charset="0"/>
                <a:ea typeface="Menlo" panose="020B0609030804020204" pitchFamily="49" charset="0"/>
                <a:cs typeface="Menlo" panose="020B0609030804020204" pitchFamily="49" charset="0"/>
              </a:rPr>
              <a:t>/</a:t>
            </a:r>
            <a:r>
              <a:rPr lang="en-US" altLang="ja-JP" sz="1800" dirty="0" err="1">
                <a:latin typeface="Menlo" panose="020B0609030804020204" pitchFamily="49" charset="0"/>
                <a:ea typeface="Menlo" panose="020B0609030804020204" pitchFamily="49" charset="0"/>
                <a:cs typeface="Menlo" panose="020B0609030804020204" pitchFamily="49" charset="0"/>
              </a:rPr>
              <a:t>controller.py</a:t>
            </a:r>
            <a:endParaRPr lang="en-US" altLang="ja-JP" sz="1800" dirty="0">
              <a:latin typeface="Menlo" panose="020B0609030804020204" pitchFamily="49" charset="0"/>
              <a:ea typeface="Menlo" panose="020B0609030804020204" pitchFamily="49" charset="0"/>
              <a:cs typeface="Menlo" panose="020B0609030804020204" pitchFamily="49" charset="0"/>
            </a:endParaRPr>
          </a:p>
          <a:p>
            <a:pPr marL="205200" lvl="1" indent="0">
              <a:buNone/>
            </a:pPr>
            <a:r>
              <a:rPr lang="en-US" altLang="ja-JP" sz="1800" dirty="0">
                <a:latin typeface="Menlo" panose="020B0609030804020204" pitchFamily="49" charset="0"/>
                <a:ea typeface="Menlo" panose="020B0609030804020204" pitchFamily="49" charset="0"/>
                <a:cs typeface="Menlo" panose="020B0609030804020204" pitchFamily="49" charset="0"/>
              </a:rPr>
              <a:t># </a:t>
            </a:r>
            <a:r>
              <a:rPr lang="ja-JP" altLang="en-US" sz="1800">
                <a:latin typeface="Menlo" panose="020B0609030804020204" pitchFamily="49" charset="0"/>
                <a:cs typeface="Menlo" panose="020B0609030804020204" pitchFamily="49" charset="0"/>
              </a:rPr>
              <a:t>起動後ブラウザで</a:t>
            </a:r>
            <a:r>
              <a:rPr lang="en-US" altLang="ja-JP" sz="1800" dirty="0">
                <a:latin typeface="Menlo" panose="020B0609030804020204" pitchFamily="49" charset="0"/>
                <a:ea typeface="Menlo" panose="020B0609030804020204" pitchFamily="49" charset="0"/>
                <a:cs typeface="Menlo" panose="020B0609030804020204" pitchFamily="49" charset="0"/>
                <a:hlinkClick r:id="rId2"/>
              </a:rPr>
              <a:t>http://127.0.0.1:8000</a:t>
            </a:r>
            <a:r>
              <a:rPr lang="ja-JP" altLang="en-US" sz="1800">
                <a:latin typeface="Menlo" panose="020B0609030804020204" pitchFamily="49" charset="0"/>
                <a:cs typeface="Menlo" panose="020B0609030804020204" pitchFamily="49" charset="0"/>
              </a:rPr>
              <a:t>にアクセスする</a:t>
            </a:r>
            <a:endParaRPr lang="en-US" altLang="ja-JP" sz="1800" dirty="0">
              <a:latin typeface="Menlo" panose="020B0609030804020204" pitchFamily="49" charset="0"/>
              <a:cs typeface="Menlo" panose="020B0609030804020204" pitchFamily="49" charset="0"/>
            </a:endParaRPr>
          </a:p>
          <a:p>
            <a:pPr marL="0" indent="0">
              <a:buNone/>
            </a:pPr>
            <a:r>
              <a:rPr lang="ja-JP" altLang="en-US" sz="2000">
                <a:latin typeface="+mj-ea"/>
                <a:ea typeface="+mj-ea"/>
              </a:rPr>
              <a:t>新規作成</a:t>
            </a:r>
            <a:endParaRPr lang="en-US" altLang="ja-JP" sz="2000" dirty="0">
              <a:latin typeface="+mj-ea"/>
              <a:ea typeface="+mj-ea"/>
            </a:endParaRPr>
          </a:p>
          <a:p>
            <a:pPr lvl="1"/>
            <a:r>
              <a:rPr lang="en-US" altLang="ja-JP" sz="1800" dirty="0">
                <a:solidFill>
                  <a:srgbClr val="096BFD"/>
                </a:solidFill>
                <a:latin typeface="+mj-lt"/>
                <a:ea typeface="+mj-ea"/>
              </a:rPr>
              <a:t>Create new problem (cmesh2) </a:t>
            </a:r>
            <a:r>
              <a:rPr lang="ja-JP" altLang="en-US" sz="1800">
                <a:latin typeface="+mn-ea"/>
              </a:rPr>
              <a:t>を押下</a:t>
            </a:r>
            <a:endParaRPr lang="en-US" altLang="ja-JP" sz="1800" dirty="0">
              <a:latin typeface="+mn-ea"/>
            </a:endParaRPr>
          </a:p>
          <a:p>
            <a:pPr lvl="1"/>
            <a:r>
              <a:rPr lang="ja-JP" altLang="en-US" sz="1800">
                <a:latin typeface="+mn-ea"/>
              </a:rPr>
              <a:t>これ以降の説明は以降のスライドで</a:t>
            </a:r>
            <a:endParaRPr lang="en-US" altLang="ja-JP" sz="2000" dirty="0">
              <a:latin typeface="+mj-ea"/>
              <a:ea typeface="+mj-ea"/>
            </a:endParaRPr>
          </a:p>
          <a:p>
            <a:pPr lvl="1"/>
            <a:r>
              <a:rPr lang="en-US" altLang="ja-JP" sz="1800" u="sng" dirty="0">
                <a:solidFill>
                  <a:srgbClr val="096BFD"/>
                </a:solidFill>
                <a:latin typeface="+mj-lt"/>
                <a:ea typeface="+mj-ea"/>
              </a:rPr>
              <a:t>usage</a:t>
            </a:r>
            <a:r>
              <a:rPr lang="en-US" altLang="ja-JP" sz="1800" dirty="0">
                <a:solidFill>
                  <a:srgbClr val="096BFD"/>
                </a:solidFill>
                <a:latin typeface="+mj-lt"/>
                <a:ea typeface="+mj-ea"/>
              </a:rPr>
              <a:t> </a:t>
            </a:r>
            <a:r>
              <a:rPr lang="ja-JP" altLang="en-US" sz="1800">
                <a:latin typeface="+mn-ea"/>
              </a:rPr>
              <a:t>にある説明も参照のこと</a:t>
            </a:r>
            <a:endParaRPr lang="en-US" altLang="ja-JP" sz="1800" dirty="0">
              <a:latin typeface="+mn-ea"/>
            </a:endParaRPr>
          </a:p>
          <a:p>
            <a:pPr lvl="1"/>
            <a:endParaRPr lang="en-US" altLang="ja-JP" sz="1800" dirty="0">
              <a:latin typeface="+mj-lt"/>
              <a:ea typeface="+mj-ea"/>
            </a:endParaRPr>
          </a:p>
        </p:txBody>
      </p:sp>
      <p:pic>
        <p:nvPicPr>
          <p:cNvPr id="4" name="図 3">
            <a:extLst>
              <a:ext uri="{FF2B5EF4-FFF2-40B4-BE49-F238E27FC236}">
                <a16:creationId xmlns:a16="http://schemas.microsoft.com/office/drawing/2014/main" id="{5939534C-2A6B-296F-8513-7741556EFCE9}"/>
              </a:ext>
            </a:extLst>
          </p:cNvPr>
          <p:cNvPicPr>
            <a:picLocks noChangeAspect="1"/>
          </p:cNvPicPr>
          <p:nvPr/>
        </p:nvPicPr>
        <p:blipFill>
          <a:blip r:embed="rId3"/>
          <a:stretch>
            <a:fillRect/>
          </a:stretch>
        </p:blipFill>
        <p:spPr>
          <a:xfrm>
            <a:off x="5291745" y="1118937"/>
            <a:ext cx="6043949" cy="5376577"/>
          </a:xfrm>
          <a:prstGeom prst="rect">
            <a:avLst/>
          </a:prstGeom>
          <a:ln>
            <a:solidFill>
              <a:schemeClr val="bg1">
                <a:lumMod val="85000"/>
              </a:schemeClr>
            </a:solidFill>
          </a:ln>
        </p:spPr>
      </p:pic>
      <p:sp>
        <p:nvSpPr>
          <p:cNvPr id="5" name="テキスト ボックス 4">
            <a:extLst>
              <a:ext uri="{FF2B5EF4-FFF2-40B4-BE49-F238E27FC236}">
                <a16:creationId xmlns:a16="http://schemas.microsoft.com/office/drawing/2014/main" id="{84F6AD7C-AD7D-0632-0B55-275F481123B8}"/>
              </a:ext>
            </a:extLst>
          </p:cNvPr>
          <p:cNvSpPr txBox="1"/>
          <p:nvPr/>
        </p:nvSpPr>
        <p:spPr>
          <a:xfrm>
            <a:off x="5291745" y="674172"/>
            <a:ext cx="3538148" cy="369332"/>
          </a:xfrm>
          <a:prstGeom prst="rect">
            <a:avLst/>
          </a:prstGeom>
          <a:noFill/>
        </p:spPr>
        <p:txBody>
          <a:bodyPr wrap="none" rtlCol="0">
            <a:spAutoFit/>
          </a:bodyPr>
          <a:lstStyle/>
          <a:p>
            <a:r>
              <a:rPr kumimoji="1" lang="ja-JP" altLang="en-US"/>
              <a:t>画面</a:t>
            </a:r>
            <a:r>
              <a:rPr kumimoji="1" lang="en-US" altLang="ja-JP" dirty="0"/>
              <a:t>① WEAK3</a:t>
            </a:r>
            <a:r>
              <a:rPr kumimoji="1" lang="ja-JP" altLang="en-US"/>
              <a:t>ホーム</a:t>
            </a:r>
            <a:r>
              <a:rPr kumimoji="1" lang="en-US" altLang="ja-JP" dirty="0"/>
              <a:t>(</a:t>
            </a:r>
            <a:r>
              <a:rPr kumimoji="1" lang="en-US" altLang="ja-JP" dirty="0" err="1"/>
              <a:t>index.html</a:t>
            </a:r>
            <a:r>
              <a:rPr kumimoji="1" lang="en-US" altLang="ja-JP" dirty="0"/>
              <a:t>)</a:t>
            </a:r>
            <a:endParaRPr kumimoji="1" lang="ja-JP" altLang="en-US"/>
          </a:p>
        </p:txBody>
      </p:sp>
      <p:sp>
        <p:nvSpPr>
          <p:cNvPr id="6" name="テキスト ボックス 5">
            <a:extLst>
              <a:ext uri="{FF2B5EF4-FFF2-40B4-BE49-F238E27FC236}">
                <a16:creationId xmlns:a16="http://schemas.microsoft.com/office/drawing/2014/main" id="{CBBDC9D9-FBF7-7237-67B5-AF38C03018D5}"/>
              </a:ext>
            </a:extLst>
          </p:cNvPr>
          <p:cNvSpPr txBox="1"/>
          <p:nvPr/>
        </p:nvSpPr>
        <p:spPr>
          <a:xfrm>
            <a:off x="8377219" y="1917770"/>
            <a:ext cx="2872902" cy="307777"/>
          </a:xfrm>
          <a:prstGeom prst="rect">
            <a:avLst/>
          </a:prstGeom>
          <a:noFill/>
        </p:spPr>
        <p:txBody>
          <a:bodyPr wrap="none" rtlCol="0">
            <a:spAutoFit/>
          </a:bodyPr>
          <a:lstStyle/>
          <a:p>
            <a:r>
              <a:rPr kumimoji="1" lang="en-US" altLang="ja-JP" sz="1400" dirty="0">
                <a:solidFill>
                  <a:srgbClr val="FF0000"/>
                </a:solidFill>
                <a:latin typeface="+mj-ea"/>
                <a:ea typeface="+mj-ea"/>
                <a:sym typeface="Wingdings" pitchFamily="2" charset="2"/>
              </a:rPr>
              <a:t></a:t>
            </a:r>
            <a:r>
              <a:rPr kumimoji="1" lang="ja-JP" altLang="en-US" sz="1400">
                <a:solidFill>
                  <a:srgbClr val="FF0000"/>
                </a:solidFill>
                <a:latin typeface="+mj-ea"/>
                <a:ea typeface="+mj-ea"/>
                <a:sym typeface="Wingdings" pitchFamily="2" charset="2"/>
              </a:rPr>
              <a:t>入力ファイル</a:t>
            </a:r>
            <a:r>
              <a:rPr kumimoji="1" lang="en-US" altLang="ja-JP" sz="1400" dirty="0">
                <a:solidFill>
                  <a:srgbClr val="FF0000"/>
                </a:solidFill>
                <a:latin typeface="+mj-ea"/>
                <a:ea typeface="+mj-ea"/>
                <a:sym typeface="Wingdings" pitchFamily="2" charset="2"/>
              </a:rPr>
              <a:t>(*.</a:t>
            </a:r>
            <a:r>
              <a:rPr kumimoji="1" lang="en-US" altLang="ja-JP" sz="1400" dirty="0" err="1">
                <a:solidFill>
                  <a:srgbClr val="FF0000"/>
                </a:solidFill>
                <a:latin typeface="+mj-ea"/>
                <a:ea typeface="+mj-ea"/>
                <a:sym typeface="Wingdings" pitchFamily="2" charset="2"/>
              </a:rPr>
              <a:t>ini</a:t>
            </a:r>
            <a:r>
              <a:rPr kumimoji="1" lang="en-US" altLang="ja-JP" sz="1400" dirty="0">
                <a:solidFill>
                  <a:srgbClr val="FF0000"/>
                </a:solidFill>
                <a:latin typeface="+mj-ea"/>
                <a:ea typeface="+mj-ea"/>
                <a:sym typeface="Wingdings" pitchFamily="2" charset="2"/>
              </a:rPr>
              <a:t>)</a:t>
            </a:r>
            <a:r>
              <a:rPr kumimoji="1" lang="ja-JP" altLang="en-US" sz="1400">
                <a:solidFill>
                  <a:srgbClr val="FF0000"/>
                </a:solidFill>
                <a:latin typeface="+mj-ea"/>
                <a:ea typeface="+mj-ea"/>
                <a:sym typeface="Wingdings" pitchFamily="2" charset="2"/>
              </a:rPr>
              <a:t>の</a:t>
            </a:r>
            <a:r>
              <a:rPr lang="ja-JP" altLang="en-US" sz="1400">
                <a:solidFill>
                  <a:srgbClr val="FF0000"/>
                </a:solidFill>
                <a:latin typeface="+mj-ea"/>
                <a:ea typeface="+mj-ea"/>
                <a:sym typeface="Wingdings" pitchFamily="2" charset="2"/>
              </a:rPr>
              <a:t>新規作成</a:t>
            </a:r>
            <a:r>
              <a:rPr lang="en-US" altLang="ja-JP" sz="1400" dirty="0">
                <a:solidFill>
                  <a:srgbClr val="FF0000"/>
                </a:solidFill>
                <a:latin typeface="+mj-ea"/>
                <a:ea typeface="+mj-ea"/>
                <a:sym typeface="Wingdings" pitchFamily="2" charset="2"/>
              </a:rPr>
              <a:t> </a:t>
            </a:r>
            <a:endParaRPr kumimoji="1" lang="ja-JP" altLang="en-US" sz="1400">
              <a:solidFill>
                <a:srgbClr val="FF0000"/>
              </a:solidFill>
              <a:latin typeface="+mj-ea"/>
              <a:ea typeface="+mj-ea"/>
            </a:endParaRPr>
          </a:p>
        </p:txBody>
      </p:sp>
      <p:sp>
        <p:nvSpPr>
          <p:cNvPr id="7" name="テキスト ボックス 6">
            <a:extLst>
              <a:ext uri="{FF2B5EF4-FFF2-40B4-BE49-F238E27FC236}">
                <a16:creationId xmlns:a16="http://schemas.microsoft.com/office/drawing/2014/main" id="{676FE6C2-9E91-046E-A1C0-0B977EA7CE5E}"/>
              </a:ext>
            </a:extLst>
          </p:cNvPr>
          <p:cNvSpPr txBox="1"/>
          <p:nvPr/>
        </p:nvSpPr>
        <p:spPr>
          <a:xfrm>
            <a:off x="8313719" y="2437395"/>
            <a:ext cx="2515432" cy="307777"/>
          </a:xfrm>
          <a:prstGeom prst="rect">
            <a:avLst/>
          </a:prstGeom>
          <a:noFill/>
        </p:spPr>
        <p:txBody>
          <a:bodyPr wrap="none" rtlCol="0">
            <a:spAutoFit/>
          </a:bodyPr>
          <a:lstStyle/>
          <a:p>
            <a:r>
              <a:rPr kumimoji="1" lang="en-US" altLang="ja-JP" sz="1400" dirty="0">
                <a:solidFill>
                  <a:srgbClr val="FF0000"/>
                </a:solidFill>
                <a:sym typeface="Wingdings" pitchFamily="2" charset="2"/>
              </a:rPr>
              <a:t></a:t>
            </a:r>
            <a:r>
              <a:rPr kumimoji="1" lang="ja-JP" altLang="en-US" sz="1400">
                <a:solidFill>
                  <a:srgbClr val="FF0000"/>
                </a:solidFill>
                <a:sym typeface="Wingdings" pitchFamily="2" charset="2"/>
              </a:rPr>
              <a:t>画面</a:t>
            </a:r>
            <a:r>
              <a:rPr kumimoji="1" lang="en-US" altLang="ja-JP" sz="1400" dirty="0">
                <a:solidFill>
                  <a:srgbClr val="FF0000"/>
                </a:solidFill>
                <a:sym typeface="Wingdings" pitchFamily="2" charset="2"/>
              </a:rPr>
              <a:t>③</a:t>
            </a:r>
            <a:r>
              <a:rPr kumimoji="1" lang="ja-JP" altLang="en-US" sz="1400">
                <a:solidFill>
                  <a:srgbClr val="FF0000"/>
                </a:solidFill>
                <a:sym typeface="Wingdings" pitchFamily="2" charset="2"/>
              </a:rPr>
              <a:t>から再開したいとき</a:t>
            </a:r>
            <a:endParaRPr kumimoji="1" lang="en-US" altLang="ja-JP" sz="1400" dirty="0">
              <a:solidFill>
                <a:srgbClr val="FF0000"/>
              </a:solidFill>
              <a:sym typeface="Wingdings" pitchFamily="2" charset="2"/>
            </a:endParaRPr>
          </a:p>
        </p:txBody>
      </p:sp>
      <p:sp>
        <p:nvSpPr>
          <p:cNvPr id="8" name="テキスト ボックス 7">
            <a:extLst>
              <a:ext uri="{FF2B5EF4-FFF2-40B4-BE49-F238E27FC236}">
                <a16:creationId xmlns:a16="http://schemas.microsoft.com/office/drawing/2014/main" id="{6909E6E2-3685-040C-FCD5-4F6500172977}"/>
              </a:ext>
            </a:extLst>
          </p:cNvPr>
          <p:cNvSpPr txBox="1"/>
          <p:nvPr/>
        </p:nvSpPr>
        <p:spPr>
          <a:xfrm>
            <a:off x="7851119" y="3300430"/>
            <a:ext cx="2515432" cy="307777"/>
          </a:xfrm>
          <a:prstGeom prst="rect">
            <a:avLst/>
          </a:prstGeom>
          <a:noFill/>
        </p:spPr>
        <p:txBody>
          <a:bodyPr wrap="none" rtlCol="0">
            <a:spAutoFit/>
          </a:bodyPr>
          <a:lstStyle/>
          <a:p>
            <a:r>
              <a:rPr kumimoji="1" lang="en-US" altLang="ja-JP" sz="1400" dirty="0">
                <a:solidFill>
                  <a:srgbClr val="FF0000"/>
                </a:solidFill>
                <a:sym typeface="Wingdings" pitchFamily="2" charset="2"/>
              </a:rPr>
              <a:t></a:t>
            </a:r>
            <a:r>
              <a:rPr kumimoji="1" lang="ja-JP" altLang="en-US" sz="1400">
                <a:solidFill>
                  <a:srgbClr val="FF0000"/>
                </a:solidFill>
                <a:sym typeface="Wingdings" pitchFamily="2" charset="2"/>
              </a:rPr>
              <a:t>画面</a:t>
            </a:r>
            <a:r>
              <a:rPr kumimoji="1" lang="en-US" altLang="ja-JP" sz="1400" dirty="0">
                <a:solidFill>
                  <a:srgbClr val="FF0000"/>
                </a:solidFill>
                <a:sym typeface="Wingdings" pitchFamily="2" charset="2"/>
              </a:rPr>
              <a:t>⑤</a:t>
            </a:r>
            <a:r>
              <a:rPr kumimoji="1" lang="ja-JP" altLang="en-US" sz="1400">
                <a:solidFill>
                  <a:srgbClr val="FF0000"/>
                </a:solidFill>
                <a:sym typeface="Wingdings" pitchFamily="2" charset="2"/>
              </a:rPr>
              <a:t>から再開したいとき</a:t>
            </a:r>
            <a:endParaRPr lang="en-US" altLang="ja-JP" sz="1400" dirty="0">
              <a:solidFill>
                <a:srgbClr val="FF0000"/>
              </a:solidFill>
              <a:sym typeface="Wingdings" pitchFamily="2" charset="2"/>
            </a:endParaRPr>
          </a:p>
        </p:txBody>
      </p:sp>
      <p:sp>
        <p:nvSpPr>
          <p:cNvPr id="9" name="テキスト ボックス 8">
            <a:extLst>
              <a:ext uri="{FF2B5EF4-FFF2-40B4-BE49-F238E27FC236}">
                <a16:creationId xmlns:a16="http://schemas.microsoft.com/office/drawing/2014/main" id="{95A7BE08-22B8-EC4F-0078-8DB3C6B7D6EB}"/>
              </a:ext>
            </a:extLst>
          </p:cNvPr>
          <p:cNvSpPr txBox="1"/>
          <p:nvPr/>
        </p:nvSpPr>
        <p:spPr>
          <a:xfrm>
            <a:off x="6008114" y="4130731"/>
            <a:ext cx="1960793" cy="307777"/>
          </a:xfrm>
          <a:prstGeom prst="rect">
            <a:avLst/>
          </a:prstGeom>
          <a:noFill/>
        </p:spPr>
        <p:txBody>
          <a:bodyPr wrap="none" rtlCol="0">
            <a:spAutoFit/>
          </a:bodyPr>
          <a:lstStyle/>
          <a:p>
            <a:r>
              <a:rPr kumimoji="1" lang="en-US" altLang="ja-JP" sz="1400" dirty="0">
                <a:solidFill>
                  <a:srgbClr val="FF0000"/>
                </a:solidFill>
                <a:latin typeface="+mj-ea"/>
                <a:ea typeface="+mj-ea"/>
                <a:sym typeface="Wingdings" pitchFamily="2" charset="2"/>
              </a:rPr>
              <a:t></a:t>
            </a:r>
            <a:r>
              <a:rPr kumimoji="1" lang="ja-JP" altLang="en-US" sz="1400">
                <a:solidFill>
                  <a:srgbClr val="FF0000"/>
                </a:solidFill>
                <a:latin typeface="+mj-ea"/>
                <a:ea typeface="+mj-ea"/>
                <a:sym typeface="Wingdings" pitchFamily="2" charset="2"/>
              </a:rPr>
              <a:t>この</a:t>
            </a:r>
            <a:r>
              <a:rPr lang="en-US" altLang="ja-JP" sz="1400" dirty="0">
                <a:solidFill>
                  <a:srgbClr val="FF0000"/>
                </a:solidFill>
                <a:latin typeface="+mj-ea"/>
                <a:ea typeface="+mj-ea"/>
                <a:sym typeface="Wingdings" pitchFamily="2" charset="2"/>
              </a:rPr>
              <a:t>GUI</a:t>
            </a:r>
            <a:r>
              <a:rPr lang="ja-JP" altLang="en-US" sz="1400">
                <a:solidFill>
                  <a:srgbClr val="FF0000"/>
                </a:solidFill>
                <a:latin typeface="+mj-ea"/>
                <a:ea typeface="+mj-ea"/>
                <a:sym typeface="Wingdings" pitchFamily="2" charset="2"/>
              </a:rPr>
              <a:t>の使用方法</a:t>
            </a:r>
            <a:endParaRPr kumimoji="1" lang="ja-JP" altLang="en-US" sz="1400">
              <a:solidFill>
                <a:srgbClr val="FF0000"/>
              </a:solidFill>
              <a:latin typeface="+mj-ea"/>
              <a:ea typeface="+mj-ea"/>
            </a:endParaRPr>
          </a:p>
        </p:txBody>
      </p:sp>
      <p:sp>
        <p:nvSpPr>
          <p:cNvPr id="10" name="テキスト ボックス 9">
            <a:extLst>
              <a:ext uri="{FF2B5EF4-FFF2-40B4-BE49-F238E27FC236}">
                <a16:creationId xmlns:a16="http://schemas.microsoft.com/office/drawing/2014/main" id="{AC1184E4-96F7-A72B-05DA-85C0ADA79B44}"/>
              </a:ext>
            </a:extLst>
          </p:cNvPr>
          <p:cNvSpPr txBox="1"/>
          <p:nvPr/>
        </p:nvSpPr>
        <p:spPr>
          <a:xfrm>
            <a:off x="7333322" y="4443843"/>
            <a:ext cx="3975768" cy="307777"/>
          </a:xfrm>
          <a:prstGeom prst="rect">
            <a:avLst/>
          </a:prstGeom>
          <a:noFill/>
        </p:spPr>
        <p:txBody>
          <a:bodyPr wrap="none" rtlCol="0">
            <a:spAutoFit/>
          </a:bodyPr>
          <a:lstStyle/>
          <a:p>
            <a:r>
              <a:rPr kumimoji="1" lang="en-US" altLang="ja-JP" sz="1400" dirty="0">
                <a:solidFill>
                  <a:srgbClr val="FF0000"/>
                </a:solidFill>
                <a:latin typeface="+mn-ea"/>
                <a:sym typeface="Wingdings" pitchFamily="2" charset="2"/>
              </a:rPr>
              <a:t></a:t>
            </a:r>
            <a:r>
              <a:rPr kumimoji="1" lang="ja-JP" altLang="en-US" sz="1400">
                <a:solidFill>
                  <a:srgbClr val="FF0000"/>
                </a:solidFill>
                <a:latin typeface="+mn-ea"/>
                <a:sym typeface="Wingdings" pitchFamily="2" charset="2"/>
              </a:rPr>
              <a:t>母点リスト作成ツール</a:t>
            </a:r>
            <a:r>
              <a:rPr kumimoji="1" lang="en-US" altLang="ja-JP" sz="1400" dirty="0">
                <a:solidFill>
                  <a:srgbClr val="FF0000"/>
                </a:solidFill>
                <a:latin typeface="+mn-ea"/>
                <a:sym typeface="Wingdings" pitchFamily="2" charset="2"/>
              </a:rPr>
              <a:t> (</a:t>
            </a:r>
            <a:r>
              <a:rPr kumimoji="1" lang="ja-JP" altLang="en-US" sz="1400">
                <a:solidFill>
                  <a:srgbClr val="FF0000"/>
                </a:solidFill>
                <a:latin typeface="+mn-ea"/>
                <a:sym typeface="Wingdings" pitchFamily="2" charset="2"/>
              </a:rPr>
              <a:t>グリッド作成に必要</a:t>
            </a:r>
            <a:r>
              <a:rPr kumimoji="1" lang="en-US" altLang="ja-JP" sz="1400" dirty="0">
                <a:solidFill>
                  <a:srgbClr val="FF0000"/>
                </a:solidFill>
                <a:latin typeface="+mn-ea"/>
                <a:sym typeface="Wingdings" pitchFamily="2" charset="2"/>
              </a:rPr>
              <a:t>)</a:t>
            </a:r>
            <a:endParaRPr kumimoji="1" lang="ja-JP" altLang="en-US" sz="1400">
              <a:solidFill>
                <a:srgbClr val="FF0000"/>
              </a:solidFill>
              <a:latin typeface="+mn-ea"/>
            </a:endParaRPr>
          </a:p>
        </p:txBody>
      </p:sp>
      <p:sp>
        <p:nvSpPr>
          <p:cNvPr id="11" name="テキスト ボックス 10">
            <a:extLst>
              <a:ext uri="{FF2B5EF4-FFF2-40B4-BE49-F238E27FC236}">
                <a16:creationId xmlns:a16="http://schemas.microsoft.com/office/drawing/2014/main" id="{78108872-C45D-A4D3-840D-BAE3C7F64EBE}"/>
              </a:ext>
            </a:extLst>
          </p:cNvPr>
          <p:cNvSpPr txBox="1"/>
          <p:nvPr/>
        </p:nvSpPr>
        <p:spPr>
          <a:xfrm>
            <a:off x="8313719" y="4834331"/>
            <a:ext cx="3972562" cy="307777"/>
          </a:xfrm>
          <a:prstGeom prst="rect">
            <a:avLst/>
          </a:prstGeom>
          <a:noFill/>
        </p:spPr>
        <p:txBody>
          <a:bodyPr wrap="none" rtlCol="0">
            <a:spAutoFit/>
          </a:bodyPr>
          <a:lstStyle/>
          <a:p>
            <a:r>
              <a:rPr kumimoji="1" lang="en-US" altLang="ja-JP" sz="1400" dirty="0">
                <a:solidFill>
                  <a:srgbClr val="FF0000"/>
                </a:solidFill>
                <a:latin typeface="+mn-ea"/>
                <a:sym typeface="Wingdings" pitchFamily="2" charset="2"/>
              </a:rPr>
              <a:t></a:t>
            </a:r>
            <a:r>
              <a:rPr lang="en-US" altLang="ja-JP" sz="1400" dirty="0">
                <a:solidFill>
                  <a:srgbClr val="FF0000"/>
                </a:solidFill>
                <a:latin typeface="+mn-ea"/>
                <a:sym typeface="Wingdings" pitchFamily="2" charset="2"/>
              </a:rPr>
              <a:t>FEMTIC</a:t>
            </a:r>
            <a:r>
              <a:rPr lang="ja-JP" altLang="en-US" sz="1400">
                <a:solidFill>
                  <a:srgbClr val="FF0000"/>
                </a:solidFill>
                <a:latin typeface="+mn-ea"/>
                <a:sym typeface="Wingdings" pitchFamily="2" charset="2"/>
              </a:rPr>
              <a:t>出力比抵抗構造データの変換</a:t>
            </a:r>
            <a:r>
              <a:rPr kumimoji="1" lang="ja-JP" altLang="en-US" sz="1400">
                <a:solidFill>
                  <a:srgbClr val="FF0000"/>
                </a:solidFill>
                <a:latin typeface="+mn-ea"/>
                <a:sym typeface="Wingdings" pitchFamily="2" charset="2"/>
              </a:rPr>
              <a:t>ツール</a:t>
            </a:r>
            <a:r>
              <a:rPr kumimoji="1" lang="en-US" altLang="ja-JP" sz="1400" dirty="0">
                <a:solidFill>
                  <a:srgbClr val="FF0000"/>
                </a:solidFill>
                <a:latin typeface="+mn-ea"/>
                <a:sym typeface="Wingdings" pitchFamily="2" charset="2"/>
              </a:rPr>
              <a:t> </a:t>
            </a:r>
          </a:p>
        </p:txBody>
      </p:sp>
      <p:sp>
        <p:nvSpPr>
          <p:cNvPr id="12" name="テキスト ボックス 11">
            <a:extLst>
              <a:ext uri="{FF2B5EF4-FFF2-40B4-BE49-F238E27FC236}">
                <a16:creationId xmlns:a16="http://schemas.microsoft.com/office/drawing/2014/main" id="{AB960E65-1C42-317D-5A68-0A021353669E}"/>
              </a:ext>
            </a:extLst>
          </p:cNvPr>
          <p:cNvSpPr txBox="1"/>
          <p:nvPr/>
        </p:nvSpPr>
        <p:spPr>
          <a:xfrm>
            <a:off x="8313719" y="5224819"/>
            <a:ext cx="3233578" cy="307777"/>
          </a:xfrm>
          <a:prstGeom prst="rect">
            <a:avLst/>
          </a:prstGeom>
          <a:noFill/>
        </p:spPr>
        <p:txBody>
          <a:bodyPr wrap="none" rtlCol="0">
            <a:spAutoFit/>
          </a:bodyPr>
          <a:lstStyle/>
          <a:p>
            <a:r>
              <a:rPr kumimoji="1" lang="en-US" altLang="ja-JP" sz="1400" dirty="0">
                <a:solidFill>
                  <a:srgbClr val="FF0000"/>
                </a:solidFill>
                <a:latin typeface="+mn-ea"/>
                <a:sym typeface="Wingdings" pitchFamily="2" charset="2"/>
              </a:rPr>
              <a:t></a:t>
            </a:r>
            <a:r>
              <a:rPr kumimoji="1" lang="ja-JP" altLang="en-US" sz="1400">
                <a:solidFill>
                  <a:srgbClr val="FF0000"/>
                </a:solidFill>
                <a:latin typeface="+mn-ea"/>
                <a:sym typeface="Wingdings" pitchFamily="2" charset="2"/>
              </a:rPr>
              <a:t>地理院数値標高データの変換ツール</a:t>
            </a:r>
            <a:endParaRPr kumimoji="1" lang="en-US" altLang="ja-JP" sz="1400" dirty="0">
              <a:solidFill>
                <a:srgbClr val="FF0000"/>
              </a:solidFill>
              <a:latin typeface="+mn-ea"/>
              <a:sym typeface="Wingdings" pitchFamily="2" charset="2"/>
            </a:endParaRPr>
          </a:p>
        </p:txBody>
      </p:sp>
      <p:sp>
        <p:nvSpPr>
          <p:cNvPr id="13" name="テキスト ボックス 12">
            <a:extLst>
              <a:ext uri="{FF2B5EF4-FFF2-40B4-BE49-F238E27FC236}">
                <a16:creationId xmlns:a16="http://schemas.microsoft.com/office/drawing/2014/main" id="{C8B505B8-2BAF-7C4B-B733-A3760CFC9FB8}"/>
              </a:ext>
            </a:extLst>
          </p:cNvPr>
          <p:cNvSpPr txBox="1"/>
          <p:nvPr/>
        </p:nvSpPr>
        <p:spPr>
          <a:xfrm>
            <a:off x="7202397" y="5603078"/>
            <a:ext cx="3355406" cy="307777"/>
          </a:xfrm>
          <a:prstGeom prst="rect">
            <a:avLst/>
          </a:prstGeom>
          <a:noFill/>
        </p:spPr>
        <p:txBody>
          <a:bodyPr wrap="none" rtlCol="0">
            <a:spAutoFit/>
          </a:bodyPr>
          <a:lstStyle/>
          <a:p>
            <a:r>
              <a:rPr kumimoji="1" lang="en-US" altLang="ja-JP" sz="1400" dirty="0">
                <a:solidFill>
                  <a:srgbClr val="FF0000"/>
                </a:solidFill>
                <a:latin typeface="+mn-ea"/>
                <a:sym typeface="Wingdings" pitchFamily="2" charset="2"/>
              </a:rPr>
              <a:t></a:t>
            </a:r>
            <a:r>
              <a:rPr kumimoji="1" lang="ja-JP" altLang="en-US" sz="1400">
                <a:solidFill>
                  <a:srgbClr val="FF0000"/>
                </a:solidFill>
                <a:latin typeface="+mn-ea"/>
                <a:sym typeface="Wingdings" pitchFamily="2" charset="2"/>
              </a:rPr>
              <a:t>地形データの確認ツール</a:t>
            </a:r>
            <a:r>
              <a:rPr kumimoji="1" lang="en-US" altLang="ja-JP" sz="1400" dirty="0">
                <a:solidFill>
                  <a:srgbClr val="FF0000"/>
                </a:solidFill>
                <a:latin typeface="+mn-ea"/>
                <a:sym typeface="Wingdings" pitchFamily="2" charset="2"/>
              </a:rPr>
              <a:t>(</a:t>
            </a:r>
            <a:r>
              <a:rPr kumimoji="1" lang="ja-JP" altLang="en-US" sz="1400">
                <a:solidFill>
                  <a:srgbClr val="FF0000"/>
                </a:solidFill>
                <a:latin typeface="+mn-ea"/>
                <a:sym typeface="Wingdings" pitchFamily="2" charset="2"/>
              </a:rPr>
              <a:t>地図を書く</a:t>
            </a:r>
            <a:r>
              <a:rPr kumimoji="1" lang="en-US" altLang="ja-JP" sz="1400" dirty="0">
                <a:solidFill>
                  <a:srgbClr val="FF0000"/>
                </a:solidFill>
                <a:latin typeface="+mn-ea"/>
                <a:sym typeface="Wingdings" pitchFamily="2" charset="2"/>
              </a:rPr>
              <a:t>)</a:t>
            </a:r>
          </a:p>
        </p:txBody>
      </p:sp>
      <p:sp>
        <p:nvSpPr>
          <p:cNvPr id="15" name="テキスト ボックス 14">
            <a:extLst>
              <a:ext uri="{FF2B5EF4-FFF2-40B4-BE49-F238E27FC236}">
                <a16:creationId xmlns:a16="http://schemas.microsoft.com/office/drawing/2014/main" id="{515E9521-9C90-F649-0BDE-E00DA8CD4694}"/>
              </a:ext>
            </a:extLst>
          </p:cNvPr>
          <p:cNvSpPr txBox="1"/>
          <p:nvPr/>
        </p:nvSpPr>
        <p:spPr>
          <a:xfrm>
            <a:off x="414254" y="5194153"/>
            <a:ext cx="4532680" cy="1169551"/>
          </a:xfrm>
          <a:prstGeom prst="rect">
            <a:avLst/>
          </a:prstGeom>
          <a:noFill/>
        </p:spPr>
        <p:txBody>
          <a:bodyPr wrap="square" rtlCol="0">
            <a:spAutoFit/>
          </a:bodyPr>
          <a:lstStyle/>
          <a:p>
            <a:r>
              <a:rPr lang="ja-JP" altLang="en-US" sz="1400"/>
              <a:t>注</a:t>
            </a:r>
            <a:r>
              <a:rPr lang="en-US" altLang="ja-JP" sz="1400" dirty="0"/>
              <a:t>)</a:t>
            </a:r>
          </a:p>
          <a:p>
            <a:r>
              <a:rPr lang="en-US" altLang="ja-JP" sz="1400" dirty="0"/>
              <a:t>GUI</a:t>
            </a:r>
            <a:r>
              <a:rPr lang="ja-JP" altLang="en-US" sz="1400"/>
              <a:t>ではフォームの選択によって表示項目が切り替わる箇所がいくつか存在するが、時々動作不良を起こすことがある。</a:t>
            </a:r>
            <a:r>
              <a:rPr kumimoji="1" lang="ja-JP" altLang="en-US" sz="1400"/>
              <a:t>このような場合は</a:t>
            </a:r>
            <a:r>
              <a:rPr kumimoji="1" lang="en-US" altLang="ja-JP" sz="1400" dirty="0"/>
              <a:t>JavaScript</a:t>
            </a:r>
            <a:r>
              <a:rPr kumimoji="1" lang="ja-JP" altLang="en-US" sz="1400"/>
              <a:t>の読み込みに失敗しているのでページの更新が必要。</a:t>
            </a:r>
            <a:endParaRPr kumimoji="1" lang="en-US" altLang="ja-JP" sz="1400" dirty="0"/>
          </a:p>
        </p:txBody>
      </p:sp>
      <p:sp>
        <p:nvSpPr>
          <p:cNvPr id="16" name="正方形/長方形 15">
            <a:extLst>
              <a:ext uri="{FF2B5EF4-FFF2-40B4-BE49-F238E27FC236}">
                <a16:creationId xmlns:a16="http://schemas.microsoft.com/office/drawing/2014/main" id="{D958BB0B-04F5-5148-2009-7FF80E8BEA83}"/>
              </a:ext>
            </a:extLst>
          </p:cNvPr>
          <p:cNvSpPr/>
          <p:nvPr/>
        </p:nvSpPr>
        <p:spPr>
          <a:xfrm>
            <a:off x="5483330" y="1792668"/>
            <a:ext cx="2962170" cy="54484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60783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046EC8-F7AE-7C31-804B-74DBAAF69A88}"/>
              </a:ext>
            </a:extLst>
          </p:cNvPr>
          <p:cNvSpPr>
            <a:spLocks noGrp="1"/>
          </p:cNvSpPr>
          <p:nvPr>
            <p:ph type="title"/>
          </p:nvPr>
        </p:nvSpPr>
        <p:spPr>
          <a:xfrm>
            <a:off x="838200" y="3130299"/>
            <a:ext cx="10515600" cy="597401"/>
          </a:xfrm>
        </p:spPr>
        <p:txBody>
          <a:bodyPr/>
          <a:lstStyle/>
          <a:p>
            <a:pPr algn="ctr"/>
            <a:r>
              <a:rPr kumimoji="1" lang="ja-JP" altLang="en-US" sz="7200"/>
              <a:t>画面</a:t>
            </a:r>
            <a:r>
              <a:rPr kumimoji="1" lang="en-US" altLang="ja-JP" sz="7200" dirty="0"/>
              <a:t>②: Create mesh</a:t>
            </a:r>
            <a:endParaRPr kumimoji="1" lang="ja-JP" altLang="en-US" sz="7200"/>
          </a:p>
        </p:txBody>
      </p:sp>
    </p:spTree>
    <p:extLst>
      <p:ext uri="{BB962C8B-B14F-4D97-AF65-F5344CB8AC3E}">
        <p14:creationId xmlns:p14="http://schemas.microsoft.com/office/powerpoint/2010/main" val="129103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グラフ&#10;&#10;自動的に生成された説明">
            <a:extLst>
              <a:ext uri="{FF2B5EF4-FFF2-40B4-BE49-F238E27FC236}">
                <a16:creationId xmlns:a16="http://schemas.microsoft.com/office/drawing/2014/main" id="{B56327DA-09AB-878F-69F8-E94BB5147314}"/>
              </a:ext>
            </a:extLst>
          </p:cNvPr>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Lst>
          </a:blip>
          <a:srcRect/>
          <a:stretch/>
        </p:blipFill>
        <p:spPr>
          <a:xfrm rot="16200000">
            <a:off x="4065014" y="2543352"/>
            <a:ext cx="3773440" cy="2830080"/>
          </a:xfrm>
          <a:prstGeom prst="rect">
            <a:avLst/>
          </a:prstGeom>
        </p:spPr>
      </p:pic>
      <p:sp>
        <p:nvSpPr>
          <p:cNvPr id="2" name="タイトル 1">
            <a:extLst>
              <a:ext uri="{FF2B5EF4-FFF2-40B4-BE49-F238E27FC236}">
                <a16:creationId xmlns:a16="http://schemas.microsoft.com/office/drawing/2014/main" id="{7A80AF19-E5CC-0E3E-A52D-F89C3FCEF973}"/>
              </a:ext>
            </a:extLst>
          </p:cNvPr>
          <p:cNvSpPr>
            <a:spLocks noGrp="1"/>
          </p:cNvSpPr>
          <p:nvPr>
            <p:ph type="title"/>
          </p:nvPr>
        </p:nvSpPr>
        <p:spPr/>
        <p:txBody>
          <a:bodyPr/>
          <a:lstStyle/>
          <a:p>
            <a:r>
              <a:rPr kumimoji="1" lang="ja-JP" altLang="en-US" sz="3200"/>
              <a:t>画面</a:t>
            </a:r>
            <a:r>
              <a:rPr kumimoji="1" lang="en-US" altLang="ja-JP" dirty="0"/>
              <a:t>②</a:t>
            </a:r>
            <a:r>
              <a:rPr lang="en-US" altLang="ja-JP" sz="3200" dirty="0"/>
              <a:t>: Create mesh </a:t>
            </a:r>
            <a:r>
              <a:rPr lang="ja-JP" altLang="en-US" sz="3200"/>
              <a:t>処理概要</a:t>
            </a:r>
            <a:r>
              <a:rPr lang="en-US" altLang="ja-JP" sz="3200" dirty="0"/>
              <a:t>  </a:t>
            </a:r>
            <a:endParaRPr kumimoji="1" lang="ja-JP" altLang="en-US"/>
          </a:p>
        </p:txBody>
      </p:sp>
      <p:pic>
        <p:nvPicPr>
          <p:cNvPr id="5" name="コンテンツ プレースホルダー 4">
            <a:extLst>
              <a:ext uri="{FF2B5EF4-FFF2-40B4-BE49-F238E27FC236}">
                <a16:creationId xmlns:a16="http://schemas.microsoft.com/office/drawing/2014/main" id="{D0AB2C48-F980-671C-2330-7DA535B93298}"/>
              </a:ext>
            </a:extLst>
          </p:cNvPr>
          <p:cNvPicPr>
            <a:picLocks noGrp="1" noChangeAspect="1"/>
          </p:cNvPicPr>
          <p:nvPr>
            <p:ph idx="1"/>
          </p:nvPr>
        </p:nvPicPr>
        <p:blipFill rotWithShape="1">
          <a:blip r:embed="rId5">
            <a:extLst>
              <a:ext uri="{28A0092B-C50C-407E-A947-70E740481C1C}">
                <a14:useLocalDpi xmlns:a14="http://schemas.microsoft.com/office/drawing/2010/main"/>
              </a:ext>
            </a:extLst>
          </a:blip>
          <a:srcRect/>
          <a:stretch/>
        </p:blipFill>
        <p:spPr>
          <a:xfrm>
            <a:off x="8348449" y="2753934"/>
            <a:ext cx="2943241" cy="2604675"/>
          </a:xfrm>
          <a:prstGeom prst="rect">
            <a:avLst/>
          </a:prstGeom>
        </p:spPr>
      </p:pic>
      <p:pic>
        <p:nvPicPr>
          <p:cNvPr id="6" name="図 5">
            <a:extLst>
              <a:ext uri="{FF2B5EF4-FFF2-40B4-BE49-F238E27FC236}">
                <a16:creationId xmlns:a16="http://schemas.microsoft.com/office/drawing/2014/main" id="{C144C12B-9AA8-AD16-D575-25694A517A86}"/>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21628" y="2657039"/>
            <a:ext cx="2989266" cy="2818312"/>
          </a:xfrm>
          <a:prstGeom prst="rect">
            <a:avLst/>
          </a:prstGeom>
        </p:spPr>
      </p:pic>
      <p:sp>
        <p:nvSpPr>
          <p:cNvPr id="7" name="ホームベース 6">
            <a:extLst>
              <a:ext uri="{FF2B5EF4-FFF2-40B4-BE49-F238E27FC236}">
                <a16:creationId xmlns:a16="http://schemas.microsoft.com/office/drawing/2014/main" id="{EBB550C9-1CAF-63A8-7CFC-41B92AAE8C23}"/>
              </a:ext>
            </a:extLst>
          </p:cNvPr>
          <p:cNvSpPr/>
          <p:nvPr/>
        </p:nvSpPr>
        <p:spPr>
          <a:xfrm>
            <a:off x="3208982" y="1673034"/>
            <a:ext cx="1562100" cy="748295"/>
          </a:xfrm>
          <a:prstGeom prst="homePlate">
            <a:avLst>
              <a:gd name="adj" fmla="val 21058"/>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Voronoi </a:t>
            </a:r>
          </a:p>
          <a:p>
            <a:r>
              <a:rPr kumimoji="1" lang="en-US" altLang="ja-JP" dirty="0">
                <a:solidFill>
                  <a:schemeClr val="tx1"/>
                </a:solidFill>
              </a:rPr>
              <a:t>tessellation</a:t>
            </a:r>
            <a:endParaRPr kumimoji="1" lang="ja-JP" altLang="en-US">
              <a:solidFill>
                <a:schemeClr val="tx1"/>
              </a:solidFill>
            </a:endParaRPr>
          </a:p>
        </p:txBody>
      </p:sp>
      <p:sp>
        <p:nvSpPr>
          <p:cNvPr id="9" name="テキスト ボックス 8">
            <a:extLst>
              <a:ext uri="{FF2B5EF4-FFF2-40B4-BE49-F238E27FC236}">
                <a16:creationId xmlns:a16="http://schemas.microsoft.com/office/drawing/2014/main" id="{D1215111-D58F-AB71-BED8-98A8521A9DB5}"/>
              </a:ext>
            </a:extLst>
          </p:cNvPr>
          <p:cNvSpPr txBox="1"/>
          <p:nvPr/>
        </p:nvSpPr>
        <p:spPr>
          <a:xfrm>
            <a:off x="214778" y="5683635"/>
            <a:ext cx="3802965" cy="707886"/>
          </a:xfrm>
          <a:prstGeom prst="rect">
            <a:avLst/>
          </a:prstGeom>
          <a:noFill/>
        </p:spPr>
        <p:txBody>
          <a:bodyPr wrap="square" rtlCol="0">
            <a:spAutoFit/>
          </a:bodyPr>
          <a:lstStyle/>
          <a:p>
            <a:pPr algn="ctr"/>
            <a:r>
              <a:rPr lang="ja-JP" altLang="en-US" sz="2000"/>
              <a:t>各セルの中心となる</a:t>
            </a:r>
            <a:endParaRPr lang="en-US" altLang="ja-JP" sz="2000" dirty="0"/>
          </a:p>
          <a:p>
            <a:pPr algn="ctr"/>
            <a:r>
              <a:rPr lang="ja-JP" altLang="en-US" sz="2000"/>
              <a:t>母点</a:t>
            </a:r>
            <a:r>
              <a:rPr lang="en-US" altLang="ja-JP" sz="2000" dirty="0"/>
              <a:t>(seed)</a:t>
            </a:r>
            <a:r>
              <a:rPr lang="ja-JP" altLang="en-US" sz="2000"/>
              <a:t>データ</a:t>
            </a:r>
            <a:endParaRPr kumimoji="1" lang="en-US" altLang="ja-JP" sz="2000" dirty="0"/>
          </a:p>
        </p:txBody>
      </p:sp>
      <p:sp>
        <p:nvSpPr>
          <p:cNvPr id="14" name="フローチャート: 処理 13">
            <a:extLst>
              <a:ext uri="{FF2B5EF4-FFF2-40B4-BE49-F238E27FC236}">
                <a16:creationId xmlns:a16="http://schemas.microsoft.com/office/drawing/2014/main" id="{90605D90-4201-32B5-F4F8-692ECE671371}"/>
              </a:ext>
            </a:extLst>
          </p:cNvPr>
          <p:cNvSpPr/>
          <p:nvPr/>
        </p:nvSpPr>
        <p:spPr>
          <a:xfrm>
            <a:off x="4852215" y="1673034"/>
            <a:ext cx="2053360" cy="748294"/>
          </a:xfrm>
          <a:prstGeom prst="flowChartProcess">
            <a:avLst/>
          </a:prstGeom>
          <a:solidFill>
            <a:srgbClr val="0070C0">
              <a:alpha val="31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latin typeface="+mj-lt"/>
              </a:rPr>
              <a:t>2D Voronoi </a:t>
            </a:r>
            <a:r>
              <a:rPr lang="en-US" altLang="ja-JP" dirty="0">
                <a:latin typeface="+mj-lt"/>
              </a:rPr>
              <a:t>grid</a:t>
            </a:r>
            <a:endParaRPr kumimoji="1" lang="ja-JP" altLang="en-US">
              <a:latin typeface="+mj-lt"/>
            </a:endParaRPr>
          </a:p>
        </p:txBody>
      </p:sp>
      <p:sp>
        <p:nvSpPr>
          <p:cNvPr id="15" name="フローチャート: 処理 14">
            <a:extLst>
              <a:ext uri="{FF2B5EF4-FFF2-40B4-BE49-F238E27FC236}">
                <a16:creationId xmlns:a16="http://schemas.microsoft.com/office/drawing/2014/main" id="{FF46B48A-9751-CDDF-DAF9-96DE785109F1}"/>
              </a:ext>
            </a:extLst>
          </p:cNvPr>
          <p:cNvSpPr/>
          <p:nvPr/>
        </p:nvSpPr>
        <p:spPr>
          <a:xfrm>
            <a:off x="1018165" y="1673033"/>
            <a:ext cx="1989364" cy="748295"/>
          </a:xfrm>
          <a:prstGeom prst="flowChartProcess">
            <a:avLst/>
          </a:prstGeom>
          <a:solidFill>
            <a:srgbClr val="0070C0">
              <a:alpha val="31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latin typeface="+mj-lt"/>
              </a:rPr>
              <a:t>seed points</a:t>
            </a:r>
            <a:endParaRPr kumimoji="1" lang="ja-JP" altLang="en-US">
              <a:latin typeface="+mj-lt"/>
            </a:endParaRPr>
          </a:p>
        </p:txBody>
      </p:sp>
      <p:sp>
        <p:nvSpPr>
          <p:cNvPr id="16" name="フローチャート: 処理 15">
            <a:extLst>
              <a:ext uri="{FF2B5EF4-FFF2-40B4-BE49-F238E27FC236}">
                <a16:creationId xmlns:a16="http://schemas.microsoft.com/office/drawing/2014/main" id="{15930500-DE67-2CC0-7651-0CB6EE05BA2D}"/>
              </a:ext>
            </a:extLst>
          </p:cNvPr>
          <p:cNvSpPr/>
          <p:nvPr/>
        </p:nvSpPr>
        <p:spPr>
          <a:xfrm>
            <a:off x="8895940" y="1673033"/>
            <a:ext cx="1989364" cy="755402"/>
          </a:xfrm>
          <a:prstGeom prst="flowChartProcess">
            <a:avLst/>
          </a:prstGeom>
          <a:solidFill>
            <a:srgbClr val="0070C0">
              <a:alpha val="31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latin typeface="+mj-lt"/>
              </a:rPr>
              <a:t>layered TOUGH mesh (3D)</a:t>
            </a:r>
            <a:endParaRPr kumimoji="1" lang="ja-JP" altLang="en-US">
              <a:latin typeface="+mj-lt"/>
            </a:endParaRPr>
          </a:p>
        </p:txBody>
      </p:sp>
      <p:sp>
        <p:nvSpPr>
          <p:cNvPr id="17" name="ホームベース 16">
            <a:extLst>
              <a:ext uri="{FF2B5EF4-FFF2-40B4-BE49-F238E27FC236}">
                <a16:creationId xmlns:a16="http://schemas.microsoft.com/office/drawing/2014/main" id="{A35479A2-9E61-16E0-E6A3-105A0F59C677}"/>
              </a:ext>
            </a:extLst>
          </p:cNvPr>
          <p:cNvSpPr/>
          <p:nvPr/>
        </p:nvSpPr>
        <p:spPr>
          <a:xfrm>
            <a:off x="7010772" y="1673034"/>
            <a:ext cx="1804036" cy="755402"/>
          </a:xfrm>
          <a:prstGeom prst="homePlate">
            <a:avLst>
              <a:gd name="adj" fmla="val 20699"/>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stack &amp; create topography</a:t>
            </a:r>
            <a:endParaRPr kumimoji="1" lang="ja-JP" altLang="en-US">
              <a:solidFill>
                <a:schemeClr val="tx1"/>
              </a:solidFill>
            </a:endParaRPr>
          </a:p>
        </p:txBody>
      </p:sp>
      <p:sp>
        <p:nvSpPr>
          <p:cNvPr id="19" name="テキスト ボックス 18">
            <a:extLst>
              <a:ext uri="{FF2B5EF4-FFF2-40B4-BE49-F238E27FC236}">
                <a16:creationId xmlns:a16="http://schemas.microsoft.com/office/drawing/2014/main" id="{608BC2D1-29A8-09E9-53C9-464D74267C72}"/>
              </a:ext>
            </a:extLst>
          </p:cNvPr>
          <p:cNvSpPr txBox="1"/>
          <p:nvPr/>
        </p:nvSpPr>
        <p:spPr>
          <a:xfrm>
            <a:off x="3468134" y="2657038"/>
            <a:ext cx="978153" cy="338554"/>
          </a:xfrm>
          <a:prstGeom prst="rect">
            <a:avLst/>
          </a:prstGeom>
          <a:noFill/>
        </p:spPr>
        <p:txBody>
          <a:bodyPr wrap="none" rtlCol="0">
            <a:spAutoFit/>
          </a:bodyPr>
          <a:lstStyle/>
          <a:p>
            <a:r>
              <a:rPr lang="en-US" altLang="ja-JP" sz="1600" dirty="0"/>
              <a:t>(AMESH)</a:t>
            </a:r>
            <a:endParaRPr kumimoji="1" lang="ja-JP" altLang="en-US" sz="1600"/>
          </a:p>
        </p:txBody>
      </p:sp>
      <p:sp>
        <p:nvSpPr>
          <p:cNvPr id="20" name="テキスト ボックス 19">
            <a:extLst>
              <a:ext uri="{FF2B5EF4-FFF2-40B4-BE49-F238E27FC236}">
                <a16:creationId xmlns:a16="http://schemas.microsoft.com/office/drawing/2014/main" id="{D05C497F-BEF3-D1B1-2772-5342849CAE22}"/>
              </a:ext>
            </a:extLst>
          </p:cNvPr>
          <p:cNvSpPr txBox="1"/>
          <p:nvPr/>
        </p:nvSpPr>
        <p:spPr>
          <a:xfrm>
            <a:off x="7366774" y="2657038"/>
            <a:ext cx="1162498" cy="584775"/>
          </a:xfrm>
          <a:prstGeom prst="rect">
            <a:avLst/>
          </a:prstGeom>
          <a:noFill/>
        </p:spPr>
        <p:txBody>
          <a:bodyPr wrap="none" rtlCol="0">
            <a:spAutoFit/>
          </a:bodyPr>
          <a:lstStyle/>
          <a:p>
            <a:r>
              <a:rPr kumimoji="1" lang="en-US" altLang="ja-JP" sz="1600" dirty="0"/>
              <a:t>(AMESH,</a:t>
            </a:r>
          </a:p>
          <a:p>
            <a:r>
              <a:rPr lang="en-US" altLang="ja-JP" sz="1600" dirty="0" err="1"/>
              <a:t>PyTOUGH</a:t>
            </a:r>
            <a:r>
              <a:rPr lang="en-US" altLang="ja-JP" sz="1600" dirty="0"/>
              <a:t>)</a:t>
            </a:r>
          </a:p>
        </p:txBody>
      </p:sp>
      <p:sp>
        <p:nvSpPr>
          <p:cNvPr id="22" name="テキスト ボックス 21">
            <a:extLst>
              <a:ext uri="{FF2B5EF4-FFF2-40B4-BE49-F238E27FC236}">
                <a16:creationId xmlns:a16="http://schemas.microsoft.com/office/drawing/2014/main" id="{74A864C4-05DE-E6CD-AC2C-CEFED6B5AB45}"/>
              </a:ext>
            </a:extLst>
          </p:cNvPr>
          <p:cNvSpPr txBox="1"/>
          <p:nvPr/>
        </p:nvSpPr>
        <p:spPr>
          <a:xfrm>
            <a:off x="4341842" y="5665639"/>
            <a:ext cx="3570948" cy="1015663"/>
          </a:xfrm>
          <a:prstGeom prst="rect">
            <a:avLst/>
          </a:prstGeom>
          <a:noFill/>
        </p:spPr>
        <p:txBody>
          <a:bodyPr wrap="square" rtlCol="0">
            <a:spAutoFit/>
          </a:bodyPr>
          <a:lstStyle/>
          <a:p>
            <a:r>
              <a:rPr kumimoji="1" lang="ja-JP" altLang="en-US" sz="2000"/>
              <a:t>母点データをもとに</a:t>
            </a:r>
            <a:r>
              <a:rPr lang="en-US" altLang="ja-JP" sz="2000" dirty="0"/>
              <a:t>2D Voronoi grid</a:t>
            </a:r>
            <a:r>
              <a:rPr lang="ja-JP" altLang="en-US" sz="2000"/>
              <a:t>を作成</a:t>
            </a:r>
            <a:endParaRPr lang="en-US" altLang="ja-JP" sz="2000" dirty="0"/>
          </a:p>
          <a:p>
            <a:r>
              <a:rPr kumimoji="1" lang="en-US" altLang="ja-JP" sz="2000" dirty="0"/>
              <a:t>AMESH(</a:t>
            </a:r>
            <a:r>
              <a:rPr kumimoji="1" lang="en-US" altLang="ja-JP" sz="2000" dirty="0" err="1"/>
              <a:t>Haukwa</a:t>
            </a:r>
            <a:r>
              <a:rPr kumimoji="1" lang="en-US" altLang="ja-JP" sz="2000" dirty="0"/>
              <a:t> 1998)</a:t>
            </a:r>
            <a:r>
              <a:rPr kumimoji="1" lang="ja-JP" altLang="en-US" sz="2000"/>
              <a:t>を使用</a:t>
            </a:r>
            <a:endParaRPr lang="en-US" altLang="ja-JP" sz="2000" dirty="0"/>
          </a:p>
        </p:txBody>
      </p:sp>
      <p:sp>
        <p:nvSpPr>
          <p:cNvPr id="23" name="テキスト ボックス 22">
            <a:extLst>
              <a:ext uri="{FF2B5EF4-FFF2-40B4-BE49-F238E27FC236}">
                <a16:creationId xmlns:a16="http://schemas.microsoft.com/office/drawing/2014/main" id="{659F2631-75EF-43B7-A7A3-C4A25C66E2DD}"/>
              </a:ext>
            </a:extLst>
          </p:cNvPr>
          <p:cNvSpPr txBox="1"/>
          <p:nvPr/>
        </p:nvSpPr>
        <p:spPr>
          <a:xfrm>
            <a:off x="8019441" y="5767132"/>
            <a:ext cx="3963268" cy="707886"/>
          </a:xfrm>
          <a:prstGeom prst="rect">
            <a:avLst/>
          </a:prstGeom>
          <a:noFill/>
        </p:spPr>
        <p:txBody>
          <a:bodyPr wrap="square" rtlCol="0">
            <a:spAutoFit/>
          </a:bodyPr>
          <a:lstStyle/>
          <a:p>
            <a:pPr algn="ctr"/>
            <a:r>
              <a:rPr lang="ja-JP" altLang="en-US" sz="2000"/>
              <a:t>不要なセルを削除して</a:t>
            </a:r>
            <a:endParaRPr lang="en-US" altLang="ja-JP" sz="2000" dirty="0"/>
          </a:p>
          <a:p>
            <a:pPr algn="ctr"/>
            <a:r>
              <a:rPr lang="ja-JP" altLang="en-US" sz="2000"/>
              <a:t>地形を作る</a:t>
            </a:r>
            <a:endParaRPr kumimoji="1" lang="ja-JP" altLang="en-US" sz="2000"/>
          </a:p>
        </p:txBody>
      </p:sp>
      <p:sp>
        <p:nvSpPr>
          <p:cNvPr id="3" name="テキスト ボックス 2">
            <a:extLst>
              <a:ext uri="{FF2B5EF4-FFF2-40B4-BE49-F238E27FC236}">
                <a16:creationId xmlns:a16="http://schemas.microsoft.com/office/drawing/2014/main" id="{6E0D6148-4A7E-B4BE-250A-83C1A54A78BA}"/>
              </a:ext>
            </a:extLst>
          </p:cNvPr>
          <p:cNvSpPr txBox="1"/>
          <p:nvPr/>
        </p:nvSpPr>
        <p:spPr>
          <a:xfrm>
            <a:off x="838200" y="1053701"/>
            <a:ext cx="11121490" cy="338554"/>
          </a:xfrm>
          <a:prstGeom prst="rect">
            <a:avLst/>
          </a:prstGeom>
          <a:noFill/>
        </p:spPr>
        <p:txBody>
          <a:bodyPr wrap="square" rtlCol="0">
            <a:spAutoFit/>
          </a:bodyPr>
          <a:lstStyle/>
          <a:p>
            <a:pPr marL="0" indent="0">
              <a:buNone/>
            </a:pPr>
            <a:r>
              <a:rPr lang="ja-JP" altLang="en-US" sz="1600">
                <a:latin typeface="+mn-ea"/>
              </a:rPr>
              <a:t>この画面では</a:t>
            </a:r>
            <a:r>
              <a:rPr lang="ja-JP" altLang="en-US" sz="1600" u="sng">
                <a:latin typeface="+mn-ea"/>
              </a:rPr>
              <a:t>計算グリッドファイルの新規作成</a:t>
            </a:r>
            <a:r>
              <a:rPr lang="ja-JP" altLang="en-US" sz="1600">
                <a:latin typeface="+mn-ea"/>
              </a:rPr>
              <a:t>もしくは</a:t>
            </a:r>
            <a:r>
              <a:rPr lang="ja-JP" altLang="en-US" sz="1600" u="sng">
                <a:latin typeface="+mn-ea"/>
              </a:rPr>
              <a:t>既存のグリッドファイルの読み込み</a:t>
            </a:r>
            <a:r>
              <a:rPr lang="ja-JP" altLang="en-US" sz="1600">
                <a:latin typeface="+mn-ea"/>
              </a:rPr>
              <a:t>を行う</a:t>
            </a:r>
            <a:endParaRPr lang="en-US" altLang="ja-JP" sz="1600" dirty="0">
              <a:latin typeface="+mn-ea"/>
            </a:endParaRPr>
          </a:p>
        </p:txBody>
      </p:sp>
    </p:spTree>
    <p:extLst>
      <p:ext uri="{BB962C8B-B14F-4D97-AF65-F5344CB8AC3E}">
        <p14:creationId xmlns:p14="http://schemas.microsoft.com/office/powerpoint/2010/main" val="2474171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28D181-7A24-476A-10DB-B04BB58730BF}"/>
              </a:ext>
            </a:extLst>
          </p:cNvPr>
          <p:cNvSpPr>
            <a:spLocks noGrp="1"/>
          </p:cNvSpPr>
          <p:nvPr>
            <p:ph type="title"/>
          </p:nvPr>
        </p:nvSpPr>
        <p:spPr>
          <a:xfrm>
            <a:off x="770016" y="386517"/>
            <a:ext cx="11121490" cy="622232"/>
          </a:xfrm>
        </p:spPr>
        <p:txBody>
          <a:bodyPr/>
          <a:lstStyle/>
          <a:p>
            <a:r>
              <a:rPr kumimoji="1" lang="ja-JP" altLang="en-US" sz="2400"/>
              <a:t>画面</a:t>
            </a:r>
            <a:r>
              <a:rPr kumimoji="1" lang="en-US" altLang="ja-JP" sz="2400" dirty="0"/>
              <a:t>②</a:t>
            </a:r>
            <a:r>
              <a:rPr lang="en-US" altLang="ja-JP" sz="2400" dirty="0"/>
              <a:t>: Create mesh  (</a:t>
            </a:r>
            <a:r>
              <a:rPr lang="ja-JP" altLang="en-US" sz="2400"/>
              <a:t>既存のグリッドファイルを利用する場合</a:t>
            </a:r>
            <a:r>
              <a:rPr lang="en-US" altLang="ja-JP" sz="2400" dirty="0"/>
              <a:t>)</a:t>
            </a:r>
            <a:endParaRPr kumimoji="1" lang="ja-JP" altLang="en-US" sz="2400"/>
          </a:p>
        </p:txBody>
      </p:sp>
      <p:pic>
        <p:nvPicPr>
          <p:cNvPr id="55" name="図 54">
            <a:extLst>
              <a:ext uri="{FF2B5EF4-FFF2-40B4-BE49-F238E27FC236}">
                <a16:creationId xmlns:a16="http://schemas.microsoft.com/office/drawing/2014/main" id="{2494AB10-644F-00F1-A49F-BC8B8B625C58}"/>
              </a:ext>
            </a:extLst>
          </p:cNvPr>
          <p:cNvPicPr>
            <a:picLocks noChangeAspect="1"/>
          </p:cNvPicPr>
          <p:nvPr/>
        </p:nvPicPr>
        <p:blipFill>
          <a:blip r:embed="rId2"/>
          <a:stretch>
            <a:fillRect/>
          </a:stretch>
        </p:blipFill>
        <p:spPr>
          <a:xfrm>
            <a:off x="770016" y="1678133"/>
            <a:ext cx="4487489" cy="4171118"/>
          </a:xfrm>
          <a:prstGeom prst="rect">
            <a:avLst/>
          </a:prstGeom>
          <a:ln>
            <a:solidFill>
              <a:schemeClr val="bg1">
                <a:lumMod val="85000"/>
              </a:schemeClr>
            </a:solidFill>
          </a:ln>
        </p:spPr>
      </p:pic>
      <p:sp>
        <p:nvSpPr>
          <p:cNvPr id="4" name="角丸四角形吹き出し 3">
            <a:extLst>
              <a:ext uri="{FF2B5EF4-FFF2-40B4-BE49-F238E27FC236}">
                <a16:creationId xmlns:a16="http://schemas.microsoft.com/office/drawing/2014/main" id="{9EC0D59B-B875-BB06-6803-D625E602D6EB}"/>
              </a:ext>
            </a:extLst>
          </p:cNvPr>
          <p:cNvSpPr/>
          <p:nvPr/>
        </p:nvSpPr>
        <p:spPr>
          <a:xfrm>
            <a:off x="5574568" y="1842871"/>
            <a:ext cx="5861060" cy="622232"/>
          </a:xfrm>
          <a:prstGeom prst="wedgeRoundRectCallout">
            <a:avLst>
              <a:gd name="adj1" fmla="val -53647"/>
              <a:gd name="adj2" fmla="val 21131"/>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latin typeface="+mj-ea"/>
                <a:ea typeface="+mj-ea"/>
                <a:sym typeface="Wingdings" pitchFamily="2" charset="2"/>
              </a:rPr>
              <a:t>モード選択</a:t>
            </a:r>
            <a:endParaRPr lang="en-US" altLang="ja-JP" sz="1400" dirty="0">
              <a:solidFill>
                <a:schemeClr val="tx1"/>
              </a:solidFill>
              <a:latin typeface="+mj-ea"/>
              <a:ea typeface="+mj-ea"/>
              <a:sym typeface="Wingdings" pitchFamily="2" charset="2"/>
            </a:endParaRPr>
          </a:p>
          <a:p>
            <a:r>
              <a:rPr lang="en-US" altLang="ja-JP" sz="1400" dirty="0">
                <a:solidFill>
                  <a:schemeClr val="tx1"/>
                </a:solidFill>
                <a:latin typeface="+mn-ea"/>
                <a:sym typeface="Wingdings" pitchFamily="2" charset="2"/>
              </a:rPr>
              <a:t>”Use existing </a:t>
            </a:r>
            <a:r>
              <a:rPr lang="en-US" altLang="ja-JP" sz="1400" dirty="0" err="1">
                <a:solidFill>
                  <a:schemeClr val="tx1"/>
                </a:solidFill>
                <a:latin typeface="+mn-ea"/>
                <a:sym typeface="Wingdings" pitchFamily="2" charset="2"/>
              </a:rPr>
              <a:t>mulgrid</a:t>
            </a:r>
            <a:r>
              <a:rPr lang="en-US" altLang="ja-JP" sz="1400" dirty="0">
                <a:solidFill>
                  <a:schemeClr val="tx1"/>
                </a:solidFill>
                <a:latin typeface="+mn-ea"/>
                <a:sym typeface="Wingdings" pitchFamily="2" charset="2"/>
              </a:rPr>
              <a:t> file” </a:t>
            </a:r>
            <a:r>
              <a:rPr lang="ja-JP" altLang="en-US" sz="1400">
                <a:solidFill>
                  <a:schemeClr val="tx1"/>
                </a:solidFill>
                <a:latin typeface="+mn-ea"/>
                <a:sym typeface="Wingdings" pitchFamily="2" charset="2"/>
              </a:rPr>
              <a:t>にチェック</a:t>
            </a:r>
            <a:endParaRPr kumimoji="1" lang="ja-JP" altLang="en-US" sz="1400">
              <a:solidFill>
                <a:schemeClr val="tx1"/>
              </a:solidFill>
            </a:endParaRPr>
          </a:p>
        </p:txBody>
      </p:sp>
      <p:sp>
        <p:nvSpPr>
          <p:cNvPr id="9" name="角丸四角形吹き出し 8">
            <a:extLst>
              <a:ext uri="{FF2B5EF4-FFF2-40B4-BE49-F238E27FC236}">
                <a16:creationId xmlns:a16="http://schemas.microsoft.com/office/drawing/2014/main" id="{07D5FF7B-2046-BD8D-B937-CAD7A8AFCE16}"/>
              </a:ext>
            </a:extLst>
          </p:cNvPr>
          <p:cNvSpPr/>
          <p:nvPr/>
        </p:nvSpPr>
        <p:spPr>
          <a:xfrm>
            <a:off x="5574568" y="2779163"/>
            <a:ext cx="5861060" cy="984529"/>
          </a:xfrm>
          <a:prstGeom prst="wedgeRoundRectCallout">
            <a:avLst>
              <a:gd name="adj1" fmla="val -57902"/>
              <a:gd name="adj2" fmla="val -21086"/>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latin typeface="+mn-ea"/>
              </a:rPr>
              <a:t>一連の計算・可視化を行う</a:t>
            </a:r>
            <a:r>
              <a:rPr lang="ja-JP" altLang="en-US" sz="1400">
                <a:solidFill>
                  <a:schemeClr val="tx1"/>
                </a:solidFill>
                <a:latin typeface="+mj-ea"/>
                <a:ea typeface="+mj-ea"/>
              </a:rPr>
              <a:t>作業フォルダ</a:t>
            </a:r>
            <a:r>
              <a:rPr lang="en-US" altLang="ja-JP" sz="1400" dirty="0">
                <a:solidFill>
                  <a:schemeClr val="tx1"/>
                </a:solidFill>
                <a:latin typeface="+mn-ea"/>
              </a:rPr>
              <a:t>(</a:t>
            </a:r>
            <a:r>
              <a:rPr lang="ja-JP" altLang="en-US" sz="1400">
                <a:solidFill>
                  <a:schemeClr val="tx1"/>
                </a:solidFill>
                <a:latin typeface="+mn-ea"/>
              </a:rPr>
              <a:t>ここでは</a:t>
            </a:r>
            <a:r>
              <a:rPr lang="en-US" altLang="ja-JP" sz="1400" dirty="0">
                <a:solidFill>
                  <a:schemeClr val="tx1"/>
                </a:solidFill>
                <a:latin typeface="+mj-lt"/>
                <a:ea typeface="+mj-ea"/>
              </a:rPr>
              <a:t>base directory</a:t>
            </a:r>
            <a:r>
              <a:rPr lang="ja-JP" altLang="en-US" sz="1400">
                <a:solidFill>
                  <a:schemeClr val="tx1"/>
                </a:solidFill>
                <a:latin typeface="+mn-ea"/>
              </a:rPr>
              <a:t>と呼ぶ</a:t>
            </a:r>
            <a:r>
              <a:rPr lang="en-US" altLang="ja-JP" sz="1400" dirty="0">
                <a:solidFill>
                  <a:schemeClr val="tx1"/>
                </a:solidFill>
                <a:latin typeface="+mn-ea"/>
              </a:rPr>
              <a:t>)</a:t>
            </a:r>
            <a:r>
              <a:rPr lang="ja-JP" altLang="en-US" sz="1400">
                <a:solidFill>
                  <a:schemeClr val="tx1"/>
                </a:solidFill>
                <a:latin typeface="+mn-ea"/>
              </a:rPr>
              <a:t>のパスを指定。フォルダが存在しなければ新規作成される。</a:t>
            </a:r>
            <a:endParaRPr lang="en-US" altLang="ja-JP" sz="1400" dirty="0">
              <a:solidFill>
                <a:schemeClr val="tx1"/>
              </a:solidFill>
              <a:latin typeface="+mn-ea"/>
            </a:endParaRPr>
          </a:p>
          <a:p>
            <a:r>
              <a:rPr lang="ja-JP" altLang="en-US" sz="1400">
                <a:solidFill>
                  <a:schemeClr val="tx1"/>
                </a:solidFill>
                <a:latin typeface="+mn-ea"/>
              </a:rPr>
              <a:t>各種ファイルの階層についてはあとのスライド参照</a:t>
            </a:r>
            <a:endParaRPr lang="en-US" altLang="ja-JP" sz="1400" dirty="0">
              <a:solidFill>
                <a:schemeClr val="tx1"/>
              </a:solidFill>
              <a:latin typeface="+mn-ea"/>
            </a:endParaRPr>
          </a:p>
        </p:txBody>
      </p:sp>
      <p:sp>
        <p:nvSpPr>
          <p:cNvPr id="13" name="角丸四角形吹き出し 12">
            <a:extLst>
              <a:ext uri="{FF2B5EF4-FFF2-40B4-BE49-F238E27FC236}">
                <a16:creationId xmlns:a16="http://schemas.microsoft.com/office/drawing/2014/main" id="{5CAE83F2-03E5-9E97-32FF-257F86AD3D6A}"/>
              </a:ext>
            </a:extLst>
          </p:cNvPr>
          <p:cNvSpPr/>
          <p:nvPr/>
        </p:nvSpPr>
        <p:spPr>
          <a:xfrm>
            <a:off x="5574568" y="4200167"/>
            <a:ext cx="5861060" cy="984529"/>
          </a:xfrm>
          <a:prstGeom prst="wedgeRoundRectCallout">
            <a:avLst>
              <a:gd name="adj1" fmla="val -57902"/>
              <a:gd name="adj2" fmla="val -21086"/>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1400">
                <a:solidFill>
                  <a:schemeClr val="tx1"/>
                </a:solidFill>
              </a:rPr>
              <a:t>グリッドファイル</a:t>
            </a:r>
            <a:r>
              <a:rPr kumimoji="1" lang="en-US" altLang="ja-JP" sz="1400" dirty="0">
                <a:solidFill>
                  <a:schemeClr val="tx1"/>
                </a:solidFill>
              </a:rPr>
              <a:t>(</a:t>
            </a:r>
            <a:r>
              <a:rPr kumimoji="1" lang="en-US" altLang="ja-JP" sz="1400" dirty="0" err="1">
                <a:solidFill>
                  <a:schemeClr val="tx1"/>
                </a:solidFill>
              </a:rPr>
              <a:t>mulgraph</a:t>
            </a:r>
            <a:r>
              <a:rPr kumimoji="1" lang="ja-JP" altLang="en-US" sz="1400">
                <a:solidFill>
                  <a:schemeClr val="tx1"/>
                </a:solidFill>
              </a:rPr>
              <a:t>形式</a:t>
            </a:r>
            <a:r>
              <a:rPr kumimoji="1" lang="en-US" altLang="ja-JP" sz="1400" dirty="0">
                <a:solidFill>
                  <a:schemeClr val="tx1"/>
                </a:solidFill>
              </a:rPr>
              <a:t>; </a:t>
            </a:r>
            <a:r>
              <a:rPr kumimoji="1" lang="en-US" altLang="ja-JP" sz="1400" dirty="0" err="1">
                <a:solidFill>
                  <a:schemeClr val="tx1"/>
                </a:solidFill>
              </a:rPr>
              <a:t>pytough</a:t>
            </a:r>
            <a:r>
              <a:rPr kumimoji="1" lang="ja-JP" altLang="en-US" sz="1400">
                <a:solidFill>
                  <a:schemeClr val="tx1"/>
                </a:solidFill>
              </a:rPr>
              <a:t>マニュアル参照</a:t>
            </a:r>
            <a:r>
              <a:rPr kumimoji="1" lang="en-US" altLang="ja-JP" sz="1400" dirty="0">
                <a:solidFill>
                  <a:schemeClr val="tx1"/>
                </a:solidFill>
              </a:rPr>
              <a:t>)</a:t>
            </a:r>
            <a:r>
              <a:rPr kumimoji="1" lang="ja-JP" altLang="en-US" sz="1400">
                <a:solidFill>
                  <a:schemeClr val="tx1"/>
                </a:solidFill>
              </a:rPr>
              <a:t>のパスを書く。</a:t>
            </a:r>
            <a:endParaRPr kumimoji="1" lang="en-US" altLang="ja-JP" sz="1400" dirty="0">
              <a:solidFill>
                <a:schemeClr val="tx1"/>
              </a:solidFill>
            </a:endParaRPr>
          </a:p>
          <a:p>
            <a:r>
              <a:rPr lang="en-US" altLang="ja-JP" sz="1400" dirty="0">
                <a:solidFill>
                  <a:schemeClr val="tx1"/>
                </a:solidFill>
              </a:rPr>
              <a:t>(</a:t>
            </a:r>
            <a:r>
              <a:rPr lang="ja-JP" altLang="en-US" sz="1400">
                <a:solidFill>
                  <a:schemeClr val="tx1"/>
                </a:solidFill>
              </a:rPr>
              <a:t>フルパスか</a:t>
            </a:r>
            <a:r>
              <a:rPr lang="en-US" altLang="ja-JP" sz="1400" dirty="0">
                <a:solidFill>
                  <a:schemeClr val="tx1"/>
                </a:solidFill>
              </a:rPr>
              <a:t>project root</a:t>
            </a:r>
            <a:r>
              <a:rPr lang="ja-JP" altLang="en-US" sz="1400">
                <a:solidFill>
                  <a:schemeClr val="tx1"/>
                </a:solidFill>
              </a:rPr>
              <a:t>からの相対パス</a:t>
            </a:r>
            <a:r>
              <a:rPr lang="en-US" altLang="ja-JP" sz="1400" dirty="0">
                <a:solidFill>
                  <a:schemeClr val="tx1"/>
                </a:solidFill>
              </a:rPr>
              <a:t>)</a:t>
            </a:r>
          </a:p>
          <a:p>
            <a:r>
              <a:rPr kumimoji="1" lang="en-US" altLang="ja-JP" sz="1400" dirty="0">
                <a:solidFill>
                  <a:schemeClr val="tx1"/>
                </a:solidFill>
              </a:rPr>
              <a:t>base directory</a:t>
            </a:r>
            <a:r>
              <a:rPr kumimoji="1" lang="ja-JP" altLang="en-US" sz="1400">
                <a:solidFill>
                  <a:schemeClr val="tx1"/>
                </a:solidFill>
              </a:rPr>
              <a:t>の下にコピーが作成される</a:t>
            </a:r>
          </a:p>
        </p:txBody>
      </p:sp>
    </p:spTree>
    <p:extLst>
      <p:ext uri="{BB962C8B-B14F-4D97-AF65-F5344CB8AC3E}">
        <p14:creationId xmlns:p14="http://schemas.microsoft.com/office/powerpoint/2010/main" val="258680618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y-fonts1">
      <a:majorFont>
        <a:latin typeface="Helvetica Neue Medium"/>
        <a:ea typeface="ヒラギノ角ゴシック W6"/>
        <a:cs typeface=""/>
      </a:majorFont>
      <a:minorFont>
        <a:latin typeface="Helvetica Neue Light"/>
        <a:ea typeface="ヒラギノ角ゴシック W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ヒラギノ" id="{CC17D599-93C6-7840-862B-BDB38ADA4572}" vid="{C0FD50DB-6035-DE4B-BF10-FB5F7215060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テーマ</Template>
  <TotalTime>12840</TotalTime>
  <Words>5305</Words>
  <Application>Microsoft Macintosh PowerPoint</Application>
  <PresentationFormat>ワイド画面</PresentationFormat>
  <Paragraphs>565</Paragraphs>
  <Slides>35</Slides>
  <Notes>6</Notes>
  <HiddenSlides>0</HiddenSlides>
  <MMClips>0</MMClips>
  <ScaleCrop>false</ScaleCrop>
  <HeadingPairs>
    <vt:vector size="6" baseType="variant">
      <vt:variant>
        <vt:lpstr>使用されているフォント</vt:lpstr>
      </vt:variant>
      <vt:variant>
        <vt:i4>16</vt:i4>
      </vt:variant>
      <vt:variant>
        <vt:lpstr>テーマ</vt:lpstr>
      </vt:variant>
      <vt:variant>
        <vt:i4>1</vt:i4>
      </vt:variant>
      <vt:variant>
        <vt:lpstr>スライド タイトル</vt:lpstr>
      </vt:variant>
      <vt:variant>
        <vt:i4>35</vt:i4>
      </vt:variant>
    </vt:vector>
  </HeadingPairs>
  <TitlesOfParts>
    <vt:vector size="52" baseType="lpstr">
      <vt:lpstr>-apple-system</vt:lpstr>
      <vt:lpstr>Hiragino Sans W5</vt:lpstr>
      <vt:lpstr>Hiragino Sans W6</vt:lpstr>
      <vt:lpstr>system-ui</vt:lpstr>
      <vt:lpstr>TimesNewRomanPS</vt:lpstr>
      <vt:lpstr>システムフォント</vt:lpstr>
      <vt:lpstr>Meiryo</vt:lpstr>
      <vt:lpstr>游ゴシック</vt:lpstr>
      <vt:lpstr>Arial</vt:lpstr>
      <vt:lpstr>Arial Rounded MT Bold</vt:lpstr>
      <vt:lpstr>Helvetica Neue</vt:lpstr>
      <vt:lpstr>Helvetica Neue Light</vt:lpstr>
      <vt:lpstr>HELVETICA NEUE MEDIUM</vt:lpstr>
      <vt:lpstr>HELVETICA NEUE MEDIUM</vt:lpstr>
      <vt:lpstr>Menlo</vt:lpstr>
      <vt:lpstr>Wingdings</vt:lpstr>
      <vt:lpstr>Office テーマ</vt:lpstr>
      <vt:lpstr>WEAK3 GUI</vt:lpstr>
      <vt:lpstr>WEAK3処理概要</vt:lpstr>
      <vt:lpstr>WEAK3処理概要</vt:lpstr>
      <vt:lpstr>GUIについて</vt:lpstr>
      <vt:lpstr>起動＆ホーム画面</vt:lpstr>
      <vt:lpstr>GUIの起動</vt:lpstr>
      <vt:lpstr>画面②: Create mesh</vt:lpstr>
      <vt:lpstr>画面②: Create mesh 処理概要  </vt:lpstr>
      <vt:lpstr>画面②: Create mesh  (既存のグリッドファイルを利用する場合)</vt:lpstr>
      <vt:lpstr>画面②処理後フォルダ構成 (既存のグリッドファイルを利用する場合)</vt:lpstr>
      <vt:lpstr>画面②: Create mesh  (グリッドファイルを新規作成する場合)</vt:lpstr>
      <vt:lpstr>PowerPoint プレゼンテーション</vt:lpstr>
      <vt:lpstr>画面②処理後フォルダ構成 (グリッドファイルを新規作成する場合)</vt:lpstr>
      <vt:lpstr>画面③: 浸透率構造の設定</vt:lpstr>
      <vt:lpstr>PowerPoint プレゼンテーション</vt:lpstr>
      <vt:lpstr>画面③: 浸透率構造の設定 </vt:lpstr>
      <vt:lpstr>PowerPoint プレゼンテーション</vt:lpstr>
      <vt:lpstr>画面④: 浸透率構造確認</vt:lpstr>
      <vt:lpstr>画面④: 作成された浸透率構造の確認画面</vt:lpstr>
      <vt:lpstr>画面④処理後フォルダ構成 (グリッドファイル新規作成の場合)</vt:lpstr>
      <vt:lpstr>画面⑤: TOUGH3パラメータ設定</vt:lpstr>
      <vt:lpstr>PowerPoint プレゼンテーション</vt:lpstr>
      <vt:lpstr>PowerPoint プレゼンテーション</vt:lpstr>
      <vt:lpstr>画面⑤: TOUGH3パラメータ設定(2)</vt:lpstr>
      <vt:lpstr>画面⑤: TOUGH3パラメータ設定(3)</vt:lpstr>
      <vt:lpstr>画面⑤: TOUGH3パラメータ設定(4)</vt:lpstr>
      <vt:lpstr>画面⑤: TOUGH3パラメータ設定(5)</vt:lpstr>
      <vt:lpstr>画面⑤: TOUGH3パラメータ設定(6)</vt:lpstr>
      <vt:lpstr>画面⑤: TOUGH3パラメータ設定(7)</vt:lpstr>
      <vt:lpstr>画面⑤: TOUGH3パラメータ設定(8)</vt:lpstr>
      <vt:lpstr>画面⑤: TOUGH3パラメータ設定(9)</vt:lpstr>
      <vt:lpstr>画面⑤: TOUGH3パラメータ設定(9)</vt:lpstr>
      <vt:lpstr>画面⑤処理後フォルダ構成 (グリッドファイル新規作成の場合)</vt:lpstr>
      <vt:lpstr>ターミナルでのシミュレーション実行方法 </vt:lpstr>
      <vt:lpstr>エラーになったとき</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WEAK3 GUI</dc:title>
  <dc:creator>松永　康生</dc:creator>
  <cp:lastModifiedBy>松永　康生</cp:lastModifiedBy>
  <cp:revision>87</cp:revision>
  <dcterms:created xsi:type="dcterms:W3CDTF">2024-03-11T10:52:38Z</dcterms:created>
  <dcterms:modified xsi:type="dcterms:W3CDTF">2024-03-20T08:52:52Z</dcterms:modified>
</cp:coreProperties>
</file>